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handoutMasterIdLst>
    <p:handoutMasterId r:id="rId41"/>
  </p:handoutMasterIdLst>
  <p:sldIdLst>
    <p:sldId id="256" r:id="rId2"/>
    <p:sldId id="259" r:id="rId3"/>
    <p:sldId id="258" r:id="rId4"/>
    <p:sldId id="260" r:id="rId5"/>
    <p:sldId id="261" r:id="rId6"/>
    <p:sldId id="262" r:id="rId7"/>
    <p:sldId id="264" r:id="rId8"/>
    <p:sldId id="263" r:id="rId9"/>
    <p:sldId id="265" r:id="rId10"/>
    <p:sldId id="266" r:id="rId11"/>
    <p:sldId id="301" r:id="rId12"/>
    <p:sldId id="282" r:id="rId13"/>
    <p:sldId id="268" r:id="rId14"/>
    <p:sldId id="272" r:id="rId15"/>
    <p:sldId id="273" r:id="rId16"/>
    <p:sldId id="274" r:id="rId17"/>
    <p:sldId id="275" r:id="rId18"/>
    <p:sldId id="276" r:id="rId19"/>
    <p:sldId id="277" r:id="rId20"/>
    <p:sldId id="278" r:id="rId21"/>
    <p:sldId id="283" r:id="rId22"/>
    <p:sldId id="285" r:id="rId23"/>
    <p:sldId id="286" r:id="rId24"/>
    <p:sldId id="287" r:id="rId25"/>
    <p:sldId id="289" r:id="rId26"/>
    <p:sldId id="292" r:id="rId27"/>
    <p:sldId id="290" r:id="rId28"/>
    <p:sldId id="291" r:id="rId29"/>
    <p:sldId id="288" r:id="rId30"/>
    <p:sldId id="302" r:id="rId31"/>
    <p:sldId id="294" r:id="rId32"/>
    <p:sldId id="295" r:id="rId33"/>
    <p:sldId id="296" r:id="rId34"/>
    <p:sldId id="297" r:id="rId35"/>
    <p:sldId id="298" r:id="rId36"/>
    <p:sldId id="303" r:id="rId37"/>
    <p:sldId id="300" r:id="rId38"/>
    <p:sldId id="279" r:id="rId39"/>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Myanmar Text" panose="020B0502040204020203" pitchFamily="34" charset="0"/>
      <p:regular r:id="rId48"/>
      <p:bold r:id="rId49"/>
    </p:embeddedFont>
    <p:embeddedFont>
      <p:font typeface="Myriad Pro" panose="020B0503030403020204" pitchFamily="34" charset="0"/>
      <p:regular r:id="rId50"/>
      <p:bold r:id="rId51"/>
    </p:embeddedFont>
    <p:embeddedFont>
      <p:font typeface="Myriad Pro Light" panose="020B0403030403020204" pitchFamily="3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74CE"/>
    <a:srgbClr val="002E5F"/>
    <a:srgbClr val="193159"/>
    <a:srgbClr val="D90931"/>
    <a:srgbClr val="DF312B"/>
    <a:srgbClr val="E1F1FF"/>
    <a:srgbClr val="0072CF"/>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140" autoAdjust="0"/>
  </p:normalViewPr>
  <p:slideViewPr>
    <p:cSldViewPr snapToGrid="0">
      <p:cViewPr varScale="1">
        <p:scale>
          <a:sx n="83" d="100"/>
          <a:sy n="83" d="100"/>
        </p:scale>
        <p:origin x="1536" y="96"/>
      </p:cViewPr>
      <p:guideLst/>
    </p:cSldViewPr>
  </p:slideViewPr>
  <p:notesTextViewPr>
    <p:cViewPr>
      <p:scale>
        <a:sx n="1" d="1"/>
        <a:sy n="1" d="1"/>
      </p:scale>
      <p:origin x="0" y="0"/>
    </p:cViewPr>
  </p:notesTextViewPr>
  <p:notesViewPr>
    <p:cSldViewPr snapToGrid="0">
      <p:cViewPr>
        <p:scale>
          <a:sx n="82" d="100"/>
          <a:sy n="82" d="100"/>
        </p:scale>
        <p:origin x="3018" y="1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26/04/2019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AIR TRAINING CORPS</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1 of 2. This presentation covers the information required to complete </a:t>
            </a:r>
            <a:r>
              <a:rPr lang="en-GB" i="1" dirty="0"/>
              <a:t>the LO1 The Air Training Corps </a:t>
            </a:r>
            <a:r>
              <a:rPr lang="en-GB" dirty="0"/>
              <a:t>topic.</a:t>
            </a:r>
          </a:p>
          <a:p>
            <a:endParaRPr lang="en-GB" dirty="0"/>
          </a:p>
          <a:p>
            <a:r>
              <a:rPr lang="en-GB" dirty="0"/>
              <a:t>For best results, these instructor notes should be read and discussed with the cadets in conjunction with this presentation and the lesson plan.</a:t>
            </a:r>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 1990 the Royal Warrant was updated. It sets out the current aims of the ATC:</a:t>
            </a:r>
          </a:p>
          <a:p>
            <a:endParaRPr lang="en-GB" dirty="0"/>
          </a:p>
          <a:p>
            <a:r>
              <a:rPr lang="en-GB" dirty="0"/>
              <a:t>To promote and encourage among young people a practical interest in aviation and the Royal Air Force.</a:t>
            </a:r>
          </a:p>
          <a:p>
            <a:r>
              <a:rPr lang="en-GB" dirty="0"/>
              <a:t>To provide training which will be useful both in the Services and in civilian life.</a:t>
            </a:r>
          </a:p>
          <a:p>
            <a:r>
              <a:rPr lang="en-GB" dirty="0"/>
              <a:t>To foster the spirit of adventure, and to develop the qualities of leadership and good citizenship.</a:t>
            </a:r>
          </a:p>
        </p:txBody>
      </p:sp>
    </p:spTree>
    <p:extLst>
      <p:ext uri="{BB962C8B-B14F-4D97-AF65-F5344CB8AC3E}">
        <p14:creationId xmlns:p14="http://schemas.microsoft.com/office/powerpoint/2010/main" val="402542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Air Training Corps.</a:t>
            </a:r>
          </a:p>
          <a:p>
            <a:endParaRPr lang="en-GB" dirty="0"/>
          </a:p>
          <a:p>
            <a:r>
              <a:rPr lang="en-GB" dirty="0"/>
              <a:t>P1: Describe the origins of the ATC.</a:t>
            </a:r>
          </a:p>
          <a:p>
            <a:r>
              <a:rPr lang="en-GB" dirty="0"/>
              <a:t>P2: Identify key developments in the history of the ATC.</a:t>
            </a:r>
          </a:p>
          <a:p>
            <a:endParaRPr lang="en-GB" dirty="0"/>
          </a:p>
        </p:txBody>
      </p:sp>
    </p:spTree>
    <p:extLst>
      <p:ext uri="{BB962C8B-B14F-4D97-AF65-F5344CB8AC3E}">
        <p14:creationId xmlns:p14="http://schemas.microsoft.com/office/powerpoint/2010/main" val="381248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Who is known as the father of the ATC? </a:t>
            </a:r>
          </a:p>
          <a:p>
            <a:endParaRPr lang="en-GB" dirty="0"/>
          </a:p>
          <a:p>
            <a:r>
              <a:rPr lang="en-GB" dirty="0"/>
              <a:t>Answer: c. Air Commodore </a:t>
            </a:r>
            <a:r>
              <a:rPr lang="en-GB" dirty="0" err="1"/>
              <a:t>Chamier</a:t>
            </a:r>
            <a:r>
              <a:rPr lang="en-GB" dirty="0"/>
              <a:t>.</a:t>
            </a:r>
          </a:p>
          <a:p>
            <a:endParaRPr lang="en-GB" dirty="0"/>
          </a:p>
        </p:txBody>
      </p:sp>
    </p:spTree>
    <p:extLst>
      <p:ext uri="{BB962C8B-B14F-4D97-AF65-F5344CB8AC3E}">
        <p14:creationId xmlns:p14="http://schemas.microsoft.com/office/powerpoint/2010/main" val="712287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Who is known as the father of the ATC? </a:t>
            </a:r>
          </a:p>
          <a:p>
            <a:endParaRPr lang="en-GB" dirty="0"/>
          </a:p>
          <a:p>
            <a:r>
              <a:rPr lang="en-GB" dirty="0"/>
              <a:t>Answer: c. Air Commodore </a:t>
            </a:r>
            <a:r>
              <a:rPr lang="en-GB" dirty="0" err="1"/>
              <a:t>Chamier</a:t>
            </a:r>
            <a:r>
              <a:rPr lang="en-GB" dirty="0"/>
              <a:t>.</a:t>
            </a:r>
          </a:p>
          <a:p>
            <a:endParaRPr lang="en-GB" dirty="0"/>
          </a:p>
        </p:txBody>
      </p:sp>
    </p:spTree>
    <p:extLst>
      <p:ext uri="{BB962C8B-B14F-4D97-AF65-F5344CB8AC3E}">
        <p14:creationId xmlns:p14="http://schemas.microsoft.com/office/powerpoint/2010/main" val="374634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ATC grew from which organisation? </a:t>
            </a:r>
          </a:p>
          <a:p>
            <a:endParaRPr lang="en-GB" dirty="0"/>
          </a:p>
          <a:p>
            <a:r>
              <a:rPr lang="en-GB" dirty="0"/>
              <a:t>Answer: b. Air Defence Cadet Corps.</a:t>
            </a:r>
          </a:p>
        </p:txBody>
      </p:sp>
    </p:spTree>
    <p:extLst>
      <p:ext uri="{BB962C8B-B14F-4D97-AF65-F5344CB8AC3E}">
        <p14:creationId xmlns:p14="http://schemas.microsoft.com/office/powerpoint/2010/main" val="3984823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ATC grew from which organisation? </a:t>
            </a:r>
          </a:p>
          <a:p>
            <a:endParaRPr lang="en-GB" dirty="0"/>
          </a:p>
          <a:p>
            <a:r>
              <a:rPr lang="en-GB" dirty="0"/>
              <a:t>Answer: b. Air Defence Cadet Corps.</a:t>
            </a:r>
          </a:p>
        </p:txBody>
      </p:sp>
    </p:spTree>
    <p:extLst>
      <p:ext uri="{BB962C8B-B14F-4D97-AF65-F5344CB8AC3E}">
        <p14:creationId xmlns:p14="http://schemas.microsoft.com/office/powerpoint/2010/main" val="4204141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When did the ATC come into existence?</a:t>
            </a:r>
          </a:p>
          <a:p>
            <a:endParaRPr lang="en-GB" dirty="0"/>
          </a:p>
          <a:p>
            <a:r>
              <a:rPr lang="en-GB" dirty="0"/>
              <a:t>Answer: a. 1941</a:t>
            </a:r>
          </a:p>
        </p:txBody>
      </p:sp>
    </p:spTree>
    <p:extLst>
      <p:ext uri="{BB962C8B-B14F-4D97-AF65-F5344CB8AC3E}">
        <p14:creationId xmlns:p14="http://schemas.microsoft.com/office/powerpoint/2010/main" val="10197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When did the ATC come into existence?</a:t>
            </a:r>
          </a:p>
          <a:p>
            <a:endParaRPr lang="en-GB" dirty="0"/>
          </a:p>
          <a:p>
            <a:r>
              <a:rPr lang="en-GB" dirty="0"/>
              <a:t>Answer: a. 1941</a:t>
            </a:r>
          </a:p>
        </p:txBody>
      </p:sp>
    </p:spTree>
    <p:extLst>
      <p:ext uri="{BB962C8B-B14F-4D97-AF65-F5344CB8AC3E}">
        <p14:creationId xmlns:p14="http://schemas.microsoft.com/office/powerpoint/2010/main" val="3501359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When was the Duke of Edinburgh (DofE) award first introduced, on a trial basis?</a:t>
            </a:r>
          </a:p>
          <a:p>
            <a:pPr marL="0" indent="0">
              <a:buNone/>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a:t>
            </a:r>
            <a:r>
              <a:rPr lang="en-GB" baseline="0" dirty="0"/>
              <a:t> b. 1956</a:t>
            </a:r>
          </a:p>
          <a:p>
            <a:pPr marL="0" indent="0">
              <a:buNone/>
            </a:pPr>
            <a:endParaRPr lang="en-GB" u="sng" dirty="0"/>
          </a:p>
        </p:txBody>
      </p:sp>
    </p:spTree>
    <p:extLst>
      <p:ext uri="{BB962C8B-B14F-4D97-AF65-F5344CB8AC3E}">
        <p14:creationId xmlns:p14="http://schemas.microsoft.com/office/powerpoint/2010/main" val="299275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Air Training Corps.</a:t>
            </a:r>
          </a:p>
          <a:p>
            <a:endParaRPr lang="en-GB" dirty="0"/>
          </a:p>
          <a:p>
            <a:r>
              <a:rPr lang="en-GB" dirty="0"/>
              <a:t>P1: Describe the origins of the ATC.</a:t>
            </a:r>
          </a:p>
          <a:p>
            <a:r>
              <a:rPr lang="en-GB" dirty="0"/>
              <a:t>P2: Identify key developments in the history of the ATC.</a:t>
            </a:r>
          </a:p>
          <a:p>
            <a:endParaRPr lang="en-GB" dirty="0"/>
          </a:p>
        </p:txBody>
      </p:sp>
    </p:spTree>
    <p:extLst>
      <p:ext uri="{BB962C8B-B14F-4D97-AF65-F5344CB8AC3E}">
        <p14:creationId xmlns:p14="http://schemas.microsoft.com/office/powerpoint/2010/main" val="3414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pPr marL="0" indent="0">
              <a:buNone/>
            </a:pPr>
            <a:r>
              <a:rPr lang="en-GB" dirty="0"/>
              <a:t>When was the Duke of Edinburgh (DofE) award first introduced, on a trial basis?</a:t>
            </a:r>
          </a:p>
          <a:p>
            <a:pPr marL="0" indent="0">
              <a:buNone/>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a:t>
            </a:r>
            <a:r>
              <a:rPr lang="en-GB" baseline="0" dirty="0"/>
              <a:t> b. 1956</a:t>
            </a:r>
          </a:p>
          <a:p>
            <a:pPr marL="0" indent="0">
              <a:buNone/>
            </a:pPr>
            <a:endParaRPr lang="en-GB" u="sng" dirty="0"/>
          </a:p>
        </p:txBody>
      </p:sp>
    </p:spTree>
    <p:extLst>
      <p:ext uri="{BB962C8B-B14F-4D97-AF65-F5344CB8AC3E}">
        <p14:creationId xmlns:p14="http://schemas.microsoft.com/office/powerpoint/2010/main" val="2209324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Air Training Corps.</a:t>
            </a:r>
          </a:p>
          <a:p>
            <a:endParaRPr lang="en-GB" dirty="0"/>
          </a:p>
          <a:p>
            <a:r>
              <a:rPr lang="en-GB" dirty="0"/>
              <a:t>P3: Recognise cadet badges and ranks, ATC ensigns, ATC adult ranks and RAF ranks.</a:t>
            </a:r>
          </a:p>
        </p:txBody>
      </p:sp>
    </p:spTree>
    <p:extLst>
      <p:ext uri="{BB962C8B-B14F-4D97-AF65-F5344CB8AC3E}">
        <p14:creationId xmlns:p14="http://schemas.microsoft.com/office/powerpoint/2010/main" val="3415123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27392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Detached flights report to a local squadron as they have below 30 cadets and have on average 15 cadets. The detached flight acts as part of its squadron and will be allocated activities like flying though their squadron.</a:t>
            </a:r>
          </a:p>
          <a:p>
            <a:r>
              <a:rPr lang="en-GB" dirty="0"/>
              <a:t>Detached flights share the attached squadrons number with DF at the end (</a:t>
            </a:r>
            <a:r>
              <a:rPr lang="en-GB" dirty="0" err="1"/>
              <a:t>e.g</a:t>
            </a:r>
            <a:r>
              <a:rPr lang="en-GB" dirty="0"/>
              <a:t> 123DF).</a:t>
            </a:r>
          </a:p>
          <a:p>
            <a:endParaRPr lang="en-GB" dirty="0"/>
          </a:p>
        </p:txBody>
      </p:sp>
    </p:spTree>
    <p:extLst>
      <p:ext uri="{BB962C8B-B14F-4D97-AF65-F5344CB8AC3E}">
        <p14:creationId xmlns:p14="http://schemas.microsoft.com/office/powerpoint/2010/main" val="443695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These have on average 30 or more cadets. You have both open and closed squadrons. Closed squadrons are attached to school and are run by the staff of that school. Open squadrons are open to anyone over the age of 12 and in year 8 who the squadron commander has approved. These are run by volunteers.</a:t>
            </a:r>
          </a:p>
        </p:txBody>
      </p:sp>
    </p:spTree>
    <p:extLst>
      <p:ext uri="{BB962C8B-B14F-4D97-AF65-F5344CB8AC3E}">
        <p14:creationId xmlns:p14="http://schemas.microsoft.com/office/powerpoint/2010/main" val="2485676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A squadron is run by a Commanding Officer. They normally hold the rank of Flight Lieutenant. They are assisted by a Civilian Committee who help raise funds for the squadron, control the squadron finances and help with cadet welfare issues.</a:t>
            </a:r>
          </a:p>
          <a:p>
            <a:endParaRPr lang="en-GB" sz="1100" dirty="0"/>
          </a:p>
          <a:p>
            <a:r>
              <a:rPr lang="en-GB" sz="1100" dirty="0"/>
              <a:t>The adjutant will normally manage all of the squadron’s administration and take charge of Health and Safety. They support the Officer Commanding in the management of the squadron.</a:t>
            </a:r>
          </a:p>
          <a:p>
            <a:endParaRPr lang="en-GB" sz="1100" dirty="0"/>
          </a:p>
          <a:p>
            <a:r>
              <a:rPr lang="en-GB" sz="1100" dirty="0"/>
              <a:t>Other key staff include the training officer who looks after all of the training needs on the unit, and the squadron Senior NCO (</a:t>
            </a:r>
            <a:r>
              <a:rPr lang="en-GB" sz="1100" dirty="0" err="1"/>
              <a:t>SNCO</a:t>
            </a:r>
            <a:r>
              <a:rPr lang="en-GB" sz="1100" dirty="0"/>
              <a:t>)/ Warrant Officer (WO) who manages drill and discipline.</a:t>
            </a:r>
          </a:p>
          <a:p>
            <a:endParaRPr lang="en-GB" sz="1100" dirty="0"/>
          </a:p>
          <a:p>
            <a:r>
              <a:rPr lang="en-GB" sz="1100" dirty="0"/>
              <a:t>There are also other instructor cadets/ staff who teach lessons and run individual parade evenings. </a:t>
            </a:r>
          </a:p>
          <a:p>
            <a:endParaRPr lang="en-GB" sz="1100" dirty="0"/>
          </a:p>
          <a:p>
            <a:r>
              <a:rPr lang="en-GB" sz="1100" dirty="0"/>
              <a:t>Cadet NCOs look after the discipline and welfare of the cadets. They also often look after the day to day running of a parade evening. They are under the control of the Officer Commanding and Squadron </a:t>
            </a:r>
            <a:r>
              <a:rPr lang="en-GB" sz="1100" dirty="0" err="1"/>
              <a:t>SNCO</a:t>
            </a:r>
            <a:r>
              <a:rPr lang="en-GB" sz="1100" dirty="0"/>
              <a:t>. Cadet NCOs are promoted on merit.</a:t>
            </a:r>
          </a:p>
          <a:p>
            <a:endParaRPr lang="en-GB" sz="1100" dirty="0"/>
          </a:p>
          <a:p>
            <a:r>
              <a:rPr lang="en-GB" sz="1100" dirty="0"/>
              <a:t>Cadets are sometimes put into different groups known as flights.</a:t>
            </a:r>
          </a:p>
        </p:txBody>
      </p:sp>
    </p:spTree>
    <p:extLst>
      <p:ext uri="{BB962C8B-B14F-4D97-AF65-F5344CB8AC3E}">
        <p14:creationId xmlns:p14="http://schemas.microsoft.com/office/powerpoint/2010/main" val="3298202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Squadrons are grouped together in wings. The number in a wing can change due to squadrons gaining squadron status or becoming detached flights. A wing commander will be in charge of the wing and will be assisted by 3 full members of staff. It has a civilian committee and Padre.</a:t>
            </a:r>
          </a:p>
        </p:txBody>
      </p:sp>
    </p:spTree>
    <p:extLst>
      <p:ext uri="{BB962C8B-B14F-4D97-AF65-F5344CB8AC3E}">
        <p14:creationId xmlns:p14="http://schemas.microsoft.com/office/powerpoint/2010/main" val="2245952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There are 6 regions in the ATC. Each region is run by Full time RAF Group Captain. See the map on the next slide to see the names of each region. Each Region has a civilian committee and Padre.</a:t>
            </a:r>
          </a:p>
        </p:txBody>
      </p:sp>
    </p:spTree>
    <p:extLst>
      <p:ext uri="{BB962C8B-B14F-4D97-AF65-F5344CB8AC3E}">
        <p14:creationId xmlns:p14="http://schemas.microsoft.com/office/powerpoint/2010/main" val="3710793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68312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is based at RAF College Cranwell. It is run by an Air Commodore and full time members of staff.</a:t>
            </a:r>
          </a:p>
          <a:p>
            <a:endParaRPr lang="en-GB" dirty="0"/>
          </a:p>
        </p:txBody>
      </p:sp>
    </p:spTree>
    <p:extLst>
      <p:ext uri="{BB962C8B-B14F-4D97-AF65-F5344CB8AC3E}">
        <p14:creationId xmlns:p14="http://schemas.microsoft.com/office/powerpoint/2010/main" val="139687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Air Commodore </a:t>
            </a:r>
            <a:r>
              <a:rPr lang="en-GB" sz="1100" dirty="0" err="1"/>
              <a:t>Chamier</a:t>
            </a:r>
            <a:r>
              <a:rPr lang="en-GB" sz="1100" dirty="0"/>
              <a:t> is often called the father of the air cadet movement. He joined the army as an officer and transferred to the Royal Flying Corps, which later turned into the RAF. After he retired in 1929 he joined the Air League, an organization interested in aviation. In 1938, through this organization, Air Commodore </a:t>
            </a:r>
            <a:r>
              <a:rPr lang="en-GB" sz="1100" dirty="0" err="1"/>
              <a:t>Chamier</a:t>
            </a:r>
            <a:r>
              <a:rPr lang="en-GB" sz="1100" dirty="0"/>
              <a:t> created the </a:t>
            </a:r>
            <a:r>
              <a:rPr lang="en-GB" sz="1100" dirty="0" err="1"/>
              <a:t>ADCC</a:t>
            </a:r>
            <a:r>
              <a:rPr lang="en-GB" sz="1100" dirty="0"/>
              <a:t>, the Air Defence Cadet Corps.</a:t>
            </a:r>
          </a:p>
          <a:p>
            <a:endParaRPr lang="en-GB" sz="1100" dirty="0"/>
          </a:p>
          <a:p>
            <a:r>
              <a:rPr lang="en-GB" sz="1100" dirty="0"/>
              <a:t>The aim of the </a:t>
            </a:r>
            <a:r>
              <a:rPr lang="en-GB" sz="1100" dirty="0" err="1"/>
              <a:t>ADCC</a:t>
            </a:r>
            <a:r>
              <a:rPr lang="en-GB" sz="1100" dirty="0"/>
              <a:t> was to provide training to young men interested in aviation, and prepare them for service in the RAF or Fleet Air Arm. When war broke out in 1939 </a:t>
            </a:r>
            <a:r>
              <a:rPr lang="en-GB" sz="1100" dirty="0" err="1"/>
              <a:t>ADCC</a:t>
            </a:r>
            <a:r>
              <a:rPr lang="en-GB" sz="1100" dirty="0"/>
              <a:t> cadets provided valuable assistance to the RAF.</a:t>
            </a:r>
          </a:p>
          <a:p>
            <a:endParaRPr lang="en-GB" sz="1100" dirty="0"/>
          </a:p>
          <a:p>
            <a:r>
              <a:rPr lang="en-GB" sz="1100" dirty="0"/>
              <a:t>In the First World War, young men were sent to fight with only a few hours of training.</a:t>
            </a:r>
          </a:p>
          <a:p>
            <a:r>
              <a:rPr lang="en-GB" sz="1100" dirty="0"/>
              <a:t>In 1938, the country was again preparing for the possibility of war. Air Commodore </a:t>
            </a:r>
            <a:r>
              <a:rPr lang="en-GB" sz="1100" dirty="0" err="1"/>
              <a:t>Chamier</a:t>
            </a:r>
            <a:r>
              <a:rPr lang="en-GB" sz="1100" dirty="0"/>
              <a:t> knew that effective air combat requires lots of training, so </a:t>
            </a:r>
            <a:r>
              <a:rPr lang="en-GB" sz="1100" dirty="0" err="1"/>
              <a:t>ADCC</a:t>
            </a:r>
            <a:r>
              <a:rPr lang="en-GB" sz="1100" dirty="0"/>
              <a:t> squadrons were set up in towns and cities across the country. To encourage the creation of new squadrons, the first 50 'founder squadrons' were allowed to put an F in their squadron number. For example, 14F (Northolt) Squadron is a founder squadron.</a:t>
            </a:r>
          </a:p>
          <a:p>
            <a:endParaRPr lang="en-GB" sz="1100" dirty="0"/>
          </a:p>
          <a:p>
            <a:r>
              <a:rPr lang="en-GB" sz="1100" dirty="0"/>
              <a:t>The most important aim of the </a:t>
            </a:r>
            <a:r>
              <a:rPr lang="en-GB" sz="1100" dirty="0" err="1"/>
              <a:t>ADCC</a:t>
            </a:r>
            <a:r>
              <a:rPr lang="en-GB" sz="1100" dirty="0"/>
              <a:t> was to prepare the cadets for the RAF. This included drill, discipline exercises and uniform upkeep. Cadets were also taught about the military and about aviation in general.</a:t>
            </a:r>
          </a:p>
          <a:p>
            <a:endParaRPr lang="en-GB" dirty="0"/>
          </a:p>
        </p:txBody>
      </p:sp>
    </p:spTree>
    <p:extLst>
      <p:ext uri="{BB962C8B-B14F-4D97-AF65-F5344CB8AC3E}">
        <p14:creationId xmlns:p14="http://schemas.microsoft.com/office/powerpoint/2010/main" val="2879778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Ranks listed are in order of seniority. Corporal is a Junior NCO rank (</a:t>
            </a:r>
            <a:r>
              <a:rPr lang="en-GB" dirty="0" err="1"/>
              <a:t>JNCO</a:t>
            </a:r>
            <a:r>
              <a:rPr lang="en-GB" dirty="0"/>
              <a:t>). Sergeant and Flight Sergeant is a Senior NCO rank (</a:t>
            </a:r>
            <a:r>
              <a:rPr lang="en-GB" dirty="0" err="1"/>
              <a:t>SNCO</a:t>
            </a:r>
            <a:r>
              <a:rPr lang="en-GB" dirty="0"/>
              <a:t>). Over 18 cadets wear different rank slides. See the next slide for details. The squadron’s commanding officer promotes cadets to these ranks.</a:t>
            </a:r>
          </a:p>
        </p:txBody>
      </p:sp>
    </p:spTree>
    <p:extLst>
      <p:ext uri="{BB962C8B-B14F-4D97-AF65-F5344CB8AC3E}">
        <p14:creationId xmlns:p14="http://schemas.microsoft.com/office/powerpoint/2010/main" val="1158531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Cadets over the age of 18 are staff cadets, and this is shown on their rank slide. There is a also a staff cadet rank slide with no rank on it. This is for cadets who have not achieved an NCO rank but are over 18.</a:t>
            </a:r>
          </a:p>
          <a:p>
            <a:endParaRPr lang="en-GB" dirty="0"/>
          </a:p>
          <a:p>
            <a:r>
              <a:rPr lang="en-GB" dirty="0" err="1"/>
              <a:t>CWO’s</a:t>
            </a:r>
            <a:r>
              <a:rPr lang="en-GB" dirty="0"/>
              <a:t> are promoted by the Wing Commander and prospective candidates for the rank are recommended by their Commanding Officer. A cadet can stay in the Air Cadet Organisation until their 20th birthday.</a:t>
            </a:r>
          </a:p>
          <a:p>
            <a:endParaRPr lang="en-GB" dirty="0"/>
          </a:p>
        </p:txBody>
      </p:sp>
    </p:spTree>
    <p:extLst>
      <p:ext uri="{BB962C8B-B14F-4D97-AF65-F5344CB8AC3E}">
        <p14:creationId xmlns:p14="http://schemas.microsoft.com/office/powerpoint/2010/main" val="3171493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Officers commissioned in the Air Training Corps have a cadet forces commission.</a:t>
            </a:r>
          </a:p>
          <a:p>
            <a:endParaRPr lang="en-GB" dirty="0"/>
          </a:p>
          <a:p>
            <a:r>
              <a:rPr lang="en-GB" dirty="0"/>
              <a:t>They are addressed by their rank or Sir/ Ma’am (as in jam!).</a:t>
            </a:r>
          </a:p>
          <a:p>
            <a:endParaRPr lang="en-GB" dirty="0"/>
          </a:p>
          <a:p>
            <a:r>
              <a:rPr lang="en-GB" dirty="0"/>
              <a:t>Ranks are listed across in order of seniority. All officers should be saluted.</a:t>
            </a:r>
          </a:p>
          <a:p>
            <a:endParaRPr lang="en-GB" dirty="0"/>
          </a:p>
          <a:p>
            <a:r>
              <a:rPr lang="en-GB" dirty="0"/>
              <a:t>Officer Cadet to Flight Lieutenant are junior officer posts. Squadron Leader and Wing Commander are senior officer posts.</a:t>
            </a:r>
          </a:p>
          <a:p>
            <a:endParaRPr lang="en-GB" dirty="0"/>
          </a:p>
        </p:txBody>
      </p:sp>
    </p:spTree>
    <p:extLst>
      <p:ext uri="{BB962C8B-B14F-4D97-AF65-F5344CB8AC3E}">
        <p14:creationId xmlns:p14="http://schemas.microsoft.com/office/powerpoint/2010/main" val="2316994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All </a:t>
            </a:r>
            <a:r>
              <a:rPr lang="en-GB" dirty="0" err="1"/>
              <a:t>SNCOs</a:t>
            </a:r>
            <a:r>
              <a:rPr lang="en-GB" dirty="0"/>
              <a:t> should be referred to by their rank except Warrant Officer who should be referred to as Sir or Ma’am. You don’t salute NCOs.</a:t>
            </a:r>
          </a:p>
          <a:p>
            <a:endParaRPr lang="en-GB" dirty="0"/>
          </a:p>
          <a:p>
            <a:r>
              <a:rPr lang="en-GB" dirty="0"/>
              <a:t>Some senior WO’s have a more intricate rank slide to denote their role or position. Regional Warrant Officers wear this slide. It is often called a ‘Tate and Lyle’ slide.</a:t>
            </a:r>
          </a:p>
          <a:p>
            <a:endParaRPr lang="en-GB" dirty="0"/>
          </a:p>
        </p:txBody>
      </p:sp>
    </p:spTree>
    <p:extLst>
      <p:ext uri="{BB962C8B-B14F-4D97-AF65-F5344CB8AC3E}">
        <p14:creationId xmlns:p14="http://schemas.microsoft.com/office/powerpoint/2010/main" val="3465129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All </a:t>
            </a:r>
            <a:r>
              <a:rPr lang="en-GB" dirty="0" err="1"/>
              <a:t>SNCOs</a:t>
            </a:r>
            <a:r>
              <a:rPr lang="en-GB" dirty="0"/>
              <a:t> should be referred to by their rank except Warrant Officer who should be referred to as Sir or Ma’am. You don’t salute NCOs.</a:t>
            </a:r>
          </a:p>
          <a:p>
            <a:endParaRPr lang="en-GB" dirty="0"/>
          </a:p>
          <a:p>
            <a:r>
              <a:rPr lang="en-GB" dirty="0"/>
              <a:t>Some senior WO’s have a more intricate rank slide to denote their role or position. Regional Warrant Officers wear this slide. It is often called a ‘Tate and Lyle’ slide.</a:t>
            </a:r>
          </a:p>
          <a:p>
            <a:endParaRPr lang="en-GB" dirty="0"/>
          </a:p>
        </p:txBody>
      </p:sp>
    </p:spTree>
    <p:extLst>
      <p:ext uri="{BB962C8B-B14F-4D97-AF65-F5344CB8AC3E}">
        <p14:creationId xmlns:p14="http://schemas.microsoft.com/office/powerpoint/2010/main" val="4124182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1998105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LO1: Know about the history and organisation of the Air Training Corps.</a:t>
            </a:r>
          </a:p>
          <a:p>
            <a:endParaRPr lang="en-GB" dirty="0"/>
          </a:p>
          <a:p>
            <a:r>
              <a:rPr lang="en-GB" dirty="0"/>
              <a:t>P3: Recognise cadet badges and ranks, ATC ensigns, ATC adult ranks and RAF ranks.</a:t>
            </a:r>
          </a:p>
        </p:txBody>
      </p:sp>
    </p:spTree>
    <p:extLst>
      <p:ext uri="{BB962C8B-B14F-4D97-AF65-F5344CB8AC3E}">
        <p14:creationId xmlns:p14="http://schemas.microsoft.com/office/powerpoint/2010/main" val="1600005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By 1939 the </a:t>
            </a:r>
            <a:r>
              <a:rPr lang="en-GB" sz="1100" dirty="0" err="1"/>
              <a:t>ADCC</a:t>
            </a:r>
            <a:r>
              <a:rPr lang="en-GB" sz="1100" dirty="0"/>
              <a:t> was very restricted. Many of its staff had been called up for military service, and its buildings and resources were taken to help the war effort. The organization now helped on RAF stations across the country. Things like carrying messages and moving stores and equipment were very important, and were things cadets were proud to help with.</a:t>
            </a:r>
          </a:p>
          <a:p>
            <a:endParaRPr lang="en-GB" sz="1100" dirty="0"/>
          </a:p>
          <a:p>
            <a:r>
              <a:rPr lang="en-GB" sz="1100" dirty="0"/>
              <a:t>Towards the end of 1940 the government realised how useful the </a:t>
            </a:r>
            <a:r>
              <a:rPr lang="en-GB" sz="1100" dirty="0" err="1"/>
              <a:t>ADCC</a:t>
            </a:r>
            <a:r>
              <a:rPr lang="en-GB" sz="1100" dirty="0"/>
              <a:t> was and agreed to support it officially. This meant a lots of changes to the Corps. This resulted in a new organisation being created called the Air Training Corps. On 5 February 1941 the Air Training Corps was officially established, with King George VI agreeing to be Air Commodore-in-Chief.</a:t>
            </a:r>
          </a:p>
          <a:p>
            <a:endParaRPr lang="en-GB" sz="1100" dirty="0"/>
          </a:p>
          <a:p>
            <a:r>
              <a:rPr lang="en-GB" sz="1100" dirty="0"/>
              <a:t>The number of young men joining the new ATC was spectacular. Within the first month the size of the old </a:t>
            </a:r>
            <a:r>
              <a:rPr lang="en-GB" sz="1100" dirty="0" err="1"/>
              <a:t>ADCC</a:t>
            </a:r>
            <a:r>
              <a:rPr lang="en-GB" sz="1100" dirty="0"/>
              <a:t> had nearly doubled (more than 400 squadrons) and after 12 months it was about 8 times as big.</a:t>
            </a:r>
          </a:p>
          <a:p>
            <a:br>
              <a:rPr lang="en-GB" sz="1100" dirty="0"/>
            </a:br>
            <a:r>
              <a:rPr lang="en-GB" sz="1100" dirty="0"/>
              <a:t>The new ATC crest was approved by the King. The crown on top is an Astral Crown, a symbol of the military air service. The falcon is a good choice for the ATC crest because it has many of the qualities a good cadet should have: remarkable vision, enormous strength and incredible courage. The motto 'Venture Adventure' was devised by Air Commodore </a:t>
            </a:r>
            <a:r>
              <a:rPr lang="en-GB" sz="1100" dirty="0" err="1"/>
              <a:t>Chamier</a:t>
            </a:r>
            <a:r>
              <a:rPr lang="en-GB" sz="1100" dirty="0"/>
              <a:t>, was adopted by the ATC and incorporated into the badge which, together with the ATC Ensign (flag), was approved by the King.</a:t>
            </a:r>
          </a:p>
        </p:txBody>
      </p:sp>
    </p:spTree>
    <p:extLst>
      <p:ext uri="{BB962C8B-B14F-4D97-AF65-F5344CB8AC3E}">
        <p14:creationId xmlns:p14="http://schemas.microsoft.com/office/powerpoint/2010/main" val="3827000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new ATC prepared young men for specific roles in the RAF, so the training programme became more academic and fitness-focused. The old fitness test isn't required any more, but it's something for cadets to aim for!</a:t>
            </a:r>
          </a:p>
          <a:p>
            <a:endParaRPr lang="en-GB" dirty="0"/>
          </a:p>
          <a:p>
            <a:r>
              <a:rPr lang="en-GB" dirty="0"/>
              <a:t>Squadrons would visit RAF and Fleet Air Arm stations to get as much flying experience as possible, but nearly all the aircraft were required for the war effort and it was difficult to spare them for cadet use.</a:t>
            </a:r>
          </a:p>
          <a:p>
            <a:endParaRPr lang="en-GB" dirty="0"/>
          </a:p>
          <a:p>
            <a:r>
              <a:rPr lang="en-GB" dirty="0"/>
              <a:t>The solution was to introduce cadets to gliding. Gliders are aircraft without engines, so are cheaper and easier to run. This let the cadets get a feel for flying and a chance to take control. The aim was to let every cadet have at least one glider flight each year.</a:t>
            </a:r>
          </a:p>
          <a:p>
            <a:endParaRPr lang="en-GB" dirty="0"/>
          </a:p>
          <a:p>
            <a:r>
              <a:rPr lang="en-GB" dirty="0"/>
              <a:t>The flying situation was improved when the government set up a special ATC flight with 10 Oxfords and Dominies specially for letting cadets experience flying. They also allowed cadets to fly in normal RAF aircraft and set up overseas flights to take cadets to places like Egypt and India.</a:t>
            </a:r>
          </a:p>
          <a:p>
            <a:endParaRPr lang="en-GB" dirty="0"/>
          </a:p>
        </p:txBody>
      </p:sp>
    </p:spTree>
    <p:extLst>
      <p:ext uri="{BB962C8B-B14F-4D97-AF65-F5344CB8AC3E}">
        <p14:creationId xmlns:p14="http://schemas.microsoft.com/office/powerpoint/2010/main" val="100081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The war ended in 1945 and the ATC was left with a large number of well-trained cadets with no war to go to! Some people were worried that the ATC would no longer be needed, but the government quickly announced that it would become part of the recently-created Reserve Command. This helped the ATC lots, because it was now officially a part of the RAF, led by RAF officers.</a:t>
            </a:r>
          </a:p>
          <a:p>
            <a:endParaRPr lang="en-GB" sz="1100" dirty="0"/>
          </a:p>
          <a:p>
            <a:r>
              <a:rPr lang="en-GB" sz="1100" dirty="0"/>
              <a:t>HRH Duke of Edinburgh became Air Commodore in Chief in 1953 and in 2015 he handed over the reigns to HRH The Duchess of Cambridge as patron.  She is an </a:t>
            </a:r>
            <a:r>
              <a:rPr lang="en-GB" sz="1100" dirty="0" err="1"/>
              <a:t>Honory</a:t>
            </a:r>
            <a:r>
              <a:rPr lang="en-GB" sz="1100" dirty="0"/>
              <a:t> Air Commandant.</a:t>
            </a:r>
          </a:p>
          <a:p>
            <a:endParaRPr lang="en-GB" sz="1100" dirty="0"/>
          </a:p>
          <a:p>
            <a:r>
              <a:rPr lang="en-GB" sz="1100" dirty="0"/>
              <a:t>The ATC soon settled down to a regular membership of around 30,000. New activities were introduced, for example the International Air Cadet Exchange (</a:t>
            </a:r>
            <a:r>
              <a:rPr lang="en-GB" sz="1100" dirty="0" err="1"/>
              <a:t>IACE</a:t>
            </a:r>
            <a:r>
              <a:rPr lang="en-GB" sz="1100" dirty="0"/>
              <a:t>) which was started when 46 cadets and 2 officers went on a 3 week visit to Canada and brought back some Canadian cadets with them. This exchange now happens every year, with cadet forces all around the world.</a:t>
            </a:r>
          </a:p>
          <a:p>
            <a:endParaRPr lang="en-GB" sz="1100" dirty="0"/>
          </a:p>
          <a:p>
            <a:r>
              <a:rPr lang="en-GB" sz="1100" dirty="0"/>
              <a:t>Gliding training continued to grow, and by 1946 the Corps had 350 Kirby Cadet gliders, with a further 50 waiting to be delivered and 115 on order, spread between 84 Gliding Schools located at various RAF stations around the country. In 1950 2 seater gliders were introduced, the first being the T21B </a:t>
            </a:r>
            <a:r>
              <a:rPr lang="en-GB" sz="1100" dirty="0" err="1"/>
              <a:t>Sedburgh</a:t>
            </a:r>
            <a:r>
              <a:rPr lang="en-GB" sz="1100" dirty="0"/>
              <a:t>. The gliding feet were updated during the 1980s to the Viking and Vigilant. Cadets still fly in Viking gliders today.</a:t>
            </a:r>
          </a:p>
        </p:txBody>
      </p:sp>
    </p:spTree>
    <p:extLst>
      <p:ext uri="{BB962C8B-B14F-4D97-AF65-F5344CB8AC3E}">
        <p14:creationId xmlns:p14="http://schemas.microsoft.com/office/powerpoint/2010/main" val="232313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 1957 Air Experience Flying (AEF) was set up so that cadets had the opportunity to fly and gain training in this area. These aircraft were 2 seaters to allow the cadets and the instructor to use the instruments. The chipmunk was designed for the instructor to sit behind the cadets whereas the Bulldog and Tutor are designed to have the instructor next to the cadet.</a:t>
            </a:r>
          </a:p>
          <a:p>
            <a:endParaRPr lang="en-GB" dirty="0"/>
          </a:p>
          <a:p>
            <a:r>
              <a:rPr lang="en-GB" dirty="0"/>
              <a:t>1957-1996		de Havilland Canada Chipmunk</a:t>
            </a:r>
          </a:p>
          <a:p>
            <a:r>
              <a:rPr lang="en-GB" dirty="0"/>
              <a:t>1996-1999		Scottish Aviation Bulldog</a:t>
            </a:r>
          </a:p>
          <a:p>
            <a:r>
              <a:rPr lang="en-GB" dirty="0"/>
              <a:t>1999- Present		</a:t>
            </a:r>
            <a:r>
              <a:rPr lang="en-GB" dirty="0" err="1"/>
              <a:t>Grob</a:t>
            </a:r>
            <a:r>
              <a:rPr lang="en-GB" dirty="0"/>
              <a:t> Tutor</a:t>
            </a:r>
          </a:p>
          <a:p>
            <a:endParaRPr lang="en-GB" dirty="0"/>
          </a:p>
          <a:p>
            <a:r>
              <a:rPr lang="en-GB" dirty="0"/>
              <a:t>In 1957 the Corps got its' own fleet of 50 Chipmunk aircraft organized into 13 Air Experience Flights. Later, Bulldog aircraft were used, until the </a:t>
            </a:r>
            <a:r>
              <a:rPr lang="en-GB" dirty="0" err="1"/>
              <a:t>Grob</a:t>
            </a:r>
            <a:r>
              <a:rPr lang="en-GB" dirty="0"/>
              <a:t> Tutor was introduced in 1999.</a:t>
            </a:r>
          </a:p>
        </p:txBody>
      </p:sp>
    </p:spTree>
    <p:extLst>
      <p:ext uri="{BB962C8B-B14F-4D97-AF65-F5344CB8AC3E}">
        <p14:creationId xmlns:p14="http://schemas.microsoft.com/office/powerpoint/2010/main" val="275631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The Duke of Edinburgh's Award was first tested on seven Air Cadet squadrons in 1956, and opened to everybody in 1960.</a:t>
            </a:r>
          </a:p>
          <a:p>
            <a:endParaRPr lang="en-GB" dirty="0"/>
          </a:p>
          <a:p>
            <a:r>
              <a:rPr lang="en-GB" dirty="0"/>
              <a:t>There are 3 levels bronze silver and gold. The air cadets also run their own pre-DofE blue badge scheme. </a:t>
            </a:r>
          </a:p>
          <a:p>
            <a:endParaRPr lang="en-GB" dirty="0"/>
          </a:p>
          <a:p>
            <a:r>
              <a:rPr lang="en-GB" dirty="0"/>
              <a:t>All levels require a greater level of commitment as you go up. The awards are split into key areas; skill, service, physical, and expedition and for gold, residential</a:t>
            </a:r>
          </a:p>
          <a:p>
            <a:endParaRPr lang="en-GB" dirty="0"/>
          </a:p>
          <a:p>
            <a:r>
              <a:rPr lang="en-GB" dirty="0"/>
              <a:t>Any cadet aged14 or over can start the Bronze award. Any cadet can undertake the pre-DofE award.</a:t>
            </a:r>
          </a:p>
        </p:txBody>
      </p:sp>
    </p:spTree>
    <p:extLst>
      <p:ext uri="{BB962C8B-B14F-4D97-AF65-F5344CB8AC3E}">
        <p14:creationId xmlns:p14="http://schemas.microsoft.com/office/powerpoint/2010/main" val="3790517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In April 2016, Females made up 28.4% of the total number of cadets in the ATC.</a:t>
            </a:r>
          </a:p>
          <a:p>
            <a:endParaRPr lang="en-GB" dirty="0"/>
          </a:p>
          <a:p>
            <a:r>
              <a:rPr lang="en-GB" dirty="0"/>
              <a:t>6 ATC squadrons admitted girls as a trial in 1980. Soon after, every ATC unit was permitted to admit females.</a:t>
            </a:r>
          </a:p>
        </p:txBody>
      </p:sp>
    </p:spTree>
    <p:extLst>
      <p:ext uri="{BB962C8B-B14F-4D97-AF65-F5344CB8AC3E}">
        <p14:creationId xmlns:p14="http://schemas.microsoft.com/office/powerpoint/2010/main" val="4090987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0AADEF-9C9A-4484-BE31-7F87833327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66573" y="4007977"/>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1</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6"/>
            <a:ext cx="7667448" cy="609473"/>
          </a:xfrm>
          <a:solidFill>
            <a:srgbClr val="0574CE"/>
          </a:solidFill>
        </p:spPr>
        <p:txBody>
          <a:bodyPr anchor="ctr">
            <a:normAutofit/>
          </a:bodyPr>
          <a:lstStyle>
            <a:lvl1pPr>
              <a:defRPr sz="3200" b="1">
                <a:solidFill>
                  <a:schemeClr val="bg1"/>
                </a:solidFill>
                <a:latin typeface="Myriad Pro" panose="020B0503030403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a:extLst>
              <a:ext uri="{FF2B5EF4-FFF2-40B4-BE49-F238E27FC236}">
                <a16:creationId xmlns:a16="http://schemas.microsoft.com/office/drawing/2014/main" id="{D5327F50-2580-4199-9EDB-C59AA9F23E91}"/>
              </a:ext>
            </a:extLst>
          </p:cNvPr>
          <p:cNvSpPr/>
          <p:nvPr userDrawn="1"/>
        </p:nvSpPr>
        <p:spPr>
          <a:xfrm>
            <a:off x="-1" y="0"/>
            <a:ext cx="361951" cy="6858000"/>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4" name="Picture 13">
            <a:extLst>
              <a:ext uri="{FF2B5EF4-FFF2-40B4-BE49-F238E27FC236}">
                <a16:creationId xmlns:a16="http://schemas.microsoft.com/office/drawing/2014/main" id="{FE16818F-D6E3-4606-9C3A-557AE19CF1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5" name="Picture 14">
            <a:extLst>
              <a:ext uri="{FF2B5EF4-FFF2-40B4-BE49-F238E27FC236}">
                <a16:creationId xmlns:a16="http://schemas.microsoft.com/office/drawing/2014/main" id="{9E467C8C-1E9E-4664-9C67-EC2A02B87C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8" name="Picture 17">
            <a:extLst>
              <a:ext uri="{FF2B5EF4-FFF2-40B4-BE49-F238E27FC236}">
                <a16:creationId xmlns:a16="http://schemas.microsoft.com/office/drawing/2014/main" id="{E0325446-01FD-44F6-BCDC-D246C72348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7" y="271586"/>
            <a:ext cx="8957135" cy="609473"/>
          </a:xfrm>
          <a:solidFill>
            <a:srgbClr val="0574CE"/>
          </a:solidFill>
        </p:spPr>
        <p:txBody>
          <a:bodyPr anchor="ctr">
            <a:normAutofit/>
          </a:bodyPr>
          <a:lstStyle>
            <a:lvl1pPr>
              <a:defRPr sz="3200" b="1">
                <a:solidFill>
                  <a:schemeClr val="bg1"/>
                </a:solidFill>
                <a:latin typeface="Myriad Pro" panose="020B0503030403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a:extLst>
              <a:ext uri="{FF2B5EF4-FFF2-40B4-BE49-F238E27FC236}">
                <a16:creationId xmlns:a16="http://schemas.microsoft.com/office/drawing/2014/main" id="{D5327F50-2580-4199-9EDB-C59AA9F23E91}"/>
              </a:ext>
            </a:extLst>
          </p:cNvPr>
          <p:cNvSpPr/>
          <p:nvPr userDrawn="1"/>
        </p:nvSpPr>
        <p:spPr>
          <a:xfrm>
            <a:off x="-1" y="0"/>
            <a:ext cx="361951" cy="6858000"/>
          </a:xfrm>
          <a:prstGeom prst="rect">
            <a:avLst/>
          </a:prstGeom>
          <a:solidFill>
            <a:srgbClr val="057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63D1B96F-3B26-46BE-BDD9-0D3D532165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A6F73B08-FAFB-49E1-B580-035FC278C4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4" name="Picture 13">
            <a:extLst>
              <a:ext uri="{FF2B5EF4-FFF2-40B4-BE49-F238E27FC236}">
                <a16:creationId xmlns:a16="http://schemas.microsoft.com/office/drawing/2014/main" id="{73703B12-C480-4F4F-A9DE-F85D554728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460485559"/>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0B1C3-480A-4AB5-9275-E40C76115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68724"/>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a:extLst>
              <a:ext uri="{FF2B5EF4-FFF2-40B4-BE49-F238E27FC236}">
                <a16:creationId xmlns:a16="http://schemas.microsoft.com/office/drawing/2014/main" id="{D5327F50-2580-4199-9EDB-C59AA9F23E91}"/>
              </a:ext>
            </a:extLst>
          </p:cNvPr>
          <p:cNvSpPr/>
          <p:nvPr userDrawn="1"/>
        </p:nvSpPr>
        <p:spPr>
          <a:xfrm>
            <a:off x="-1" y="0"/>
            <a:ext cx="361951" cy="6858000"/>
          </a:xfrm>
          <a:prstGeom prst="rect">
            <a:avLst/>
          </a:prstGeom>
          <a:solidFill>
            <a:srgbClr val="0574C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7"/>
            <a:ext cx="8957135" cy="608630"/>
          </a:xfrm>
          <a:solidFill>
            <a:srgbClr val="0574CE"/>
          </a:solidFill>
        </p:spPr>
        <p:txBody>
          <a:bodyPr anchor="ctr">
            <a:normAutofit/>
          </a:bodyPr>
          <a:lstStyle>
            <a:lvl1pPr>
              <a:defRPr sz="3200" b="1">
                <a:solidFill>
                  <a:schemeClr val="bg1"/>
                </a:solidFill>
                <a:latin typeface="Myriad Pro" panose="020B0503030403020204" pitchFamily="34" charset="0"/>
              </a:defRPr>
            </a:lvl1pPr>
          </a:lstStyle>
          <a:p>
            <a:r>
              <a:rPr lang="en-US" dirty="0"/>
              <a:t>Click to edit Master title style</a:t>
            </a:r>
            <a:endParaRPr lang="en-GB" dirty="0"/>
          </a:p>
        </p:txBody>
      </p:sp>
      <p:pic>
        <p:nvPicPr>
          <p:cNvPr id="12" name="Picture 11">
            <a:extLst>
              <a:ext uri="{FF2B5EF4-FFF2-40B4-BE49-F238E27FC236}">
                <a16:creationId xmlns:a16="http://schemas.microsoft.com/office/drawing/2014/main" id="{588EA49C-F5B2-47A9-927D-B1A8EDBFBD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4" name="Picture 13">
            <a:extLst>
              <a:ext uri="{FF2B5EF4-FFF2-40B4-BE49-F238E27FC236}">
                <a16:creationId xmlns:a16="http://schemas.microsoft.com/office/drawing/2014/main" id="{4E3046DB-27AA-4DA4-9368-7D953FB8F1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6" name="Picture 15">
            <a:extLst>
              <a:ext uri="{FF2B5EF4-FFF2-40B4-BE49-F238E27FC236}">
                <a16:creationId xmlns:a16="http://schemas.microsoft.com/office/drawing/2014/main" id="{74C41214-6856-4A46-825E-4A17268DEAF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26/04/2019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A3B2-649A-46ED-B977-9F559417B4CA}"/>
              </a:ext>
            </a:extLst>
          </p:cNvPr>
          <p:cNvSpPr>
            <a:spLocks noGrp="1"/>
          </p:cNvSpPr>
          <p:nvPr>
            <p:ph type="title"/>
          </p:nvPr>
        </p:nvSpPr>
        <p:spPr>
          <a:xfrm>
            <a:off x="673247" y="271586"/>
            <a:ext cx="7324860" cy="609473"/>
          </a:xfrm>
        </p:spPr>
        <p:txBody>
          <a:bodyPr>
            <a:normAutofit/>
          </a:bodyPr>
          <a:lstStyle/>
          <a:p>
            <a:r>
              <a:rPr lang="en-GB" sz="3200" dirty="0"/>
              <a:t>THE AIMS OF THE AIR TRAINING CORPS</a:t>
            </a:r>
          </a:p>
        </p:txBody>
      </p:sp>
      <p:sp>
        <p:nvSpPr>
          <p:cNvPr id="3" name="Content Placeholder 2">
            <a:extLst>
              <a:ext uri="{FF2B5EF4-FFF2-40B4-BE49-F238E27FC236}">
                <a16:creationId xmlns:a16="http://schemas.microsoft.com/office/drawing/2014/main" id="{73146C52-C1AB-4F71-9145-3FA821466EE8}"/>
              </a:ext>
            </a:extLst>
          </p:cNvPr>
          <p:cNvSpPr>
            <a:spLocks noGrp="1"/>
          </p:cNvSpPr>
          <p:nvPr>
            <p:ph idx="1"/>
          </p:nvPr>
        </p:nvSpPr>
        <p:spPr/>
        <p:txBody>
          <a:bodyPr/>
          <a:lstStyle/>
          <a:p>
            <a:r>
              <a:rPr lang="en-GB" dirty="0"/>
              <a:t>The ATC has changed considerably over the years but it’s aims have remained broadly the same from the Royal Warrant of 1941:</a:t>
            </a:r>
          </a:p>
        </p:txBody>
      </p:sp>
      <p:pic>
        <p:nvPicPr>
          <p:cNvPr id="4" name="Picture 3">
            <a:extLst>
              <a:ext uri="{FF2B5EF4-FFF2-40B4-BE49-F238E27FC236}">
                <a16:creationId xmlns:a16="http://schemas.microsoft.com/office/drawing/2014/main" id="{80510186-FEE4-474B-B56C-350BC87BB670}"/>
              </a:ext>
            </a:extLst>
          </p:cNvPr>
          <p:cNvPicPr>
            <a:picLocks noChangeAspect="1"/>
          </p:cNvPicPr>
          <p:nvPr/>
        </p:nvPicPr>
        <p:blipFill>
          <a:blip r:embed="rId3"/>
          <a:stretch>
            <a:fillRect/>
          </a:stretch>
        </p:blipFill>
        <p:spPr>
          <a:xfrm>
            <a:off x="7725350" y="2873491"/>
            <a:ext cx="2152075" cy="2024047"/>
          </a:xfrm>
          <a:prstGeom prst="rect">
            <a:avLst/>
          </a:prstGeom>
        </p:spPr>
      </p:pic>
      <p:sp>
        <p:nvSpPr>
          <p:cNvPr id="6" name="Content Placeholder 2">
            <a:extLst>
              <a:ext uri="{FF2B5EF4-FFF2-40B4-BE49-F238E27FC236}">
                <a16:creationId xmlns:a16="http://schemas.microsoft.com/office/drawing/2014/main" id="{D21CFBC3-BEDE-4F0C-9033-BCB3970C774F}"/>
              </a:ext>
            </a:extLst>
          </p:cNvPr>
          <p:cNvSpPr txBox="1">
            <a:spLocks/>
          </p:cNvSpPr>
          <p:nvPr/>
        </p:nvSpPr>
        <p:spPr>
          <a:xfrm>
            <a:off x="673247" y="2222338"/>
            <a:ext cx="6838721" cy="3657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solidFill>
                  <a:srgbClr val="0072CF"/>
                </a:solidFill>
              </a:rPr>
              <a:t>To promote and encourage among young people a practical interest in aviation and the Royal Air Force.</a:t>
            </a:r>
          </a:p>
          <a:p>
            <a:pPr lvl="1"/>
            <a:endParaRPr lang="en-GB" dirty="0">
              <a:solidFill>
                <a:srgbClr val="0072CF"/>
              </a:solidFill>
            </a:endParaRPr>
          </a:p>
          <a:p>
            <a:pPr lvl="1"/>
            <a:r>
              <a:rPr lang="en-GB" dirty="0">
                <a:solidFill>
                  <a:srgbClr val="0072CF"/>
                </a:solidFill>
              </a:rPr>
              <a:t>To provide training which will be useful both in the Services and in civilian life.</a:t>
            </a:r>
          </a:p>
          <a:p>
            <a:pPr lvl="1"/>
            <a:endParaRPr lang="en-GB" dirty="0">
              <a:solidFill>
                <a:srgbClr val="0072CF"/>
              </a:solidFill>
            </a:endParaRPr>
          </a:p>
          <a:p>
            <a:pPr lvl="1"/>
            <a:r>
              <a:rPr lang="en-GB" dirty="0">
                <a:solidFill>
                  <a:srgbClr val="0072CF"/>
                </a:solidFill>
              </a:rPr>
              <a:t>To foster the spirit of adventure, and to develop the qualities of leadership and good citizenship.</a:t>
            </a:r>
          </a:p>
          <a:p>
            <a:endParaRPr lang="en-GB" dirty="0"/>
          </a:p>
        </p:txBody>
      </p:sp>
    </p:spTree>
    <p:extLst>
      <p:ext uri="{BB962C8B-B14F-4D97-AF65-F5344CB8AC3E}">
        <p14:creationId xmlns:p14="http://schemas.microsoft.com/office/powerpoint/2010/main" val="22157450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80738913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about the history and organisation of the Air Training Corps.</a:t>
            </a:r>
          </a:p>
          <a:p>
            <a:pPr marL="0" indent="0">
              <a:buNone/>
            </a:pPr>
            <a:endParaRPr lang="en-GB" dirty="0">
              <a:solidFill>
                <a:srgbClr val="0072CF"/>
              </a:solidFill>
            </a:endParaRPr>
          </a:p>
          <a:p>
            <a:r>
              <a:rPr lang="en-GB" dirty="0"/>
              <a:t>Describe the origins of the ATC.</a:t>
            </a:r>
          </a:p>
          <a:p>
            <a:pPr marL="0" indent="0">
              <a:buNone/>
            </a:pPr>
            <a:endParaRPr lang="en-GB" dirty="0"/>
          </a:p>
          <a:p>
            <a:r>
              <a:rPr lang="en-GB" kern="1400" dirty="0">
                <a:solidFill>
                  <a:srgbClr val="000000"/>
                </a:solidFill>
              </a:rPr>
              <a:t>Identify key developments in the history of the ATC. </a:t>
            </a:r>
          </a:p>
          <a:p>
            <a:pPr marL="0" indent="0">
              <a:buNone/>
            </a:pPr>
            <a:endParaRPr lang="en-GB" dirty="0"/>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23377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9DEDCA2-76AB-47DA-9F56-56CB249FFD84}"/>
              </a:ext>
            </a:extLst>
          </p:cNvPr>
          <p:cNvSpPr txBox="1">
            <a:spLocks/>
          </p:cNvSpPr>
          <p:nvPr/>
        </p:nvSpPr>
        <p:spPr>
          <a:xfrm>
            <a:off x="673247" y="271587"/>
            <a:ext cx="4269144"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a:t>LEARNING OUTCOMES</a:t>
            </a:r>
            <a:endParaRPr lang="en-GB" sz="3200" dirty="0"/>
          </a:p>
        </p:txBody>
      </p:sp>
    </p:spTree>
    <p:extLst>
      <p:ext uri="{BB962C8B-B14F-4D97-AF65-F5344CB8AC3E}">
        <p14:creationId xmlns:p14="http://schemas.microsoft.com/office/powerpoint/2010/main" val="1296516259"/>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is known as the father of the ATC? </a:t>
            </a:r>
          </a:p>
          <a:p>
            <a:pPr marL="0" indent="0">
              <a:buNone/>
            </a:pPr>
            <a:endParaRPr lang="en-GB" dirty="0"/>
          </a:p>
          <a:p>
            <a:pPr marL="0" indent="0">
              <a:buNone/>
            </a:pPr>
            <a:r>
              <a:rPr lang="en-GB" dirty="0"/>
              <a:t>a.	HRH the Duke of Edinburgh.</a:t>
            </a:r>
          </a:p>
          <a:p>
            <a:endParaRPr lang="en-GB" dirty="0"/>
          </a:p>
          <a:p>
            <a:pPr marL="0" indent="0">
              <a:buNone/>
            </a:pPr>
            <a:r>
              <a:rPr lang="en-GB" dirty="0"/>
              <a:t>b.	King George VI.</a:t>
            </a:r>
          </a:p>
          <a:p>
            <a:endParaRPr lang="en-GB" dirty="0"/>
          </a:p>
          <a:p>
            <a:pPr marL="0" indent="0">
              <a:buNone/>
            </a:pPr>
            <a:r>
              <a:rPr lang="en-GB" dirty="0"/>
              <a:t>c.	Air Commodore </a:t>
            </a:r>
            <a:r>
              <a:rPr lang="en-GB" dirty="0" err="1"/>
              <a:t>Chamier</a:t>
            </a:r>
            <a:r>
              <a:rPr lang="en-GB" dirty="0"/>
              <a:t>.</a:t>
            </a:r>
          </a:p>
          <a:p>
            <a:endParaRPr lang="en-GB" dirty="0"/>
          </a:p>
          <a:p>
            <a:pPr marL="0" indent="0">
              <a:buNone/>
            </a:pPr>
            <a:r>
              <a:rPr lang="en-GB" dirty="0"/>
              <a:t>d. 	Air Commodore </a:t>
            </a:r>
            <a:r>
              <a:rPr lang="en-GB" dirty="0" err="1"/>
              <a:t>Skelley</a:t>
            </a:r>
            <a:r>
              <a:rPr lang="en-GB" dirty="0"/>
              <a:t>.</a:t>
            </a:r>
          </a:p>
          <a:p>
            <a:endParaRPr lang="en-GB" dirty="0"/>
          </a:p>
        </p:txBody>
      </p:sp>
      <p:sp>
        <p:nvSpPr>
          <p:cNvPr id="8" name="Title 1">
            <a:extLst>
              <a:ext uri="{FF2B5EF4-FFF2-40B4-BE49-F238E27FC236}">
                <a16:creationId xmlns:a16="http://schemas.microsoft.com/office/drawing/2014/main" id="{0BFDB518-024A-43A0-91D5-44542C4CA86F}"/>
              </a:ext>
            </a:extLst>
          </p:cNvPr>
          <p:cNvSpPr>
            <a:spLocks noGrp="1"/>
          </p:cNvSpPr>
          <p:nvPr>
            <p:ph type="title"/>
          </p:nvPr>
        </p:nvSpPr>
        <p:spPr>
          <a:xfrm>
            <a:off x="673248" y="271587"/>
            <a:ext cx="2417193" cy="609474"/>
          </a:xfrm>
        </p:spPr>
        <p:txBody>
          <a:bodyPr>
            <a:normAutofit/>
          </a:bodyPr>
          <a:lstStyle/>
          <a:p>
            <a:r>
              <a:rPr lang="en-GB" sz="3200" dirty="0"/>
              <a:t>QUESTION 1</a:t>
            </a:r>
          </a:p>
        </p:txBody>
      </p:sp>
    </p:spTree>
    <p:extLst>
      <p:ext uri="{BB962C8B-B14F-4D97-AF65-F5344CB8AC3E}">
        <p14:creationId xmlns:p14="http://schemas.microsoft.com/office/powerpoint/2010/main" val="37370815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Who is known as the father of the ATC? </a:t>
            </a:r>
          </a:p>
          <a:p>
            <a:pPr marL="0" indent="0">
              <a:buNone/>
            </a:pPr>
            <a:endParaRPr lang="en-GB" dirty="0"/>
          </a:p>
          <a:p>
            <a:pPr marL="0" indent="0">
              <a:buNone/>
            </a:pPr>
            <a:r>
              <a:rPr lang="en-GB" dirty="0"/>
              <a:t>a.	HRH the Duke of Edinburgh.</a:t>
            </a:r>
          </a:p>
          <a:p>
            <a:endParaRPr lang="en-GB" dirty="0"/>
          </a:p>
          <a:p>
            <a:pPr marL="0" indent="0">
              <a:buNone/>
            </a:pPr>
            <a:r>
              <a:rPr lang="en-GB" dirty="0"/>
              <a:t>b.	King George VI.</a:t>
            </a:r>
          </a:p>
          <a:p>
            <a:endParaRPr lang="en-GB" dirty="0"/>
          </a:p>
          <a:p>
            <a:pPr marL="0" indent="0">
              <a:buNone/>
            </a:pPr>
            <a:r>
              <a:rPr lang="en-GB" b="1" dirty="0">
                <a:solidFill>
                  <a:srgbClr val="0072CF"/>
                </a:solidFill>
              </a:rPr>
              <a:t>c.	Air Commodore </a:t>
            </a:r>
            <a:r>
              <a:rPr lang="en-GB" b="1" dirty="0" err="1">
                <a:solidFill>
                  <a:srgbClr val="0072CF"/>
                </a:solidFill>
              </a:rPr>
              <a:t>Chamier</a:t>
            </a:r>
            <a:r>
              <a:rPr lang="en-GB" b="1" dirty="0">
                <a:solidFill>
                  <a:srgbClr val="0072CF"/>
                </a:solidFill>
              </a:rPr>
              <a:t>.</a:t>
            </a:r>
          </a:p>
          <a:p>
            <a:endParaRPr lang="en-GB" dirty="0"/>
          </a:p>
          <a:p>
            <a:pPr marL="0" indent="0">
              <a:buNone/>
            </a:pPr>
            <a:r>
              <a:rPr lang="en-GB" dirty="0"/>
              <a:t>d. 	Air Commodore </a:t>
            </a:r>
            <a:r>
              <a:rPr lang="en-GB" dirty="0" err="1"/>
              <a:t>Skelley</a:t>
            </a:r>
            <a:r>
              <a:rPr lang="en-GB" dirty="0"/>
              <a:t>.</a:t>
            </a:r>
          </a:p>
          <a:p>
            <a:endParaRPr lang="en-GB" dirty="0"/>
          </a:p>
        </p:txBody>
      </p:sp>
      <p:sp>
        <p:nvSpPr>
          <p:cNvPr id="4" name="Title 1">
            <a:extLst>
              <a:ext uri="{FF2B5EF4-FFF2-40B4-BE49-F238E27FC236}">
                <a16:creationId xmlns:a16="http://schemas.microsoft.com/office/drawing/2014/main" id="{D6EC560F-1942-45D4-ACB6-CA3F1B6C44A2}"/>
              </a:ext>
            </a:extLst>
          </p:cNvPr>
          <p:cNvSpPr>
            <a:spLocks noGrp="1"/>
          </p:cNvSpPr>
          <p:nvPr>
            <p:ph type="title"/>
          </p:nvPr>
        </p:nvSpPr>
        <p:spPr>
          <a:xfrm>
            <a:off x="673248" y="271587"/>
            <a:ext cx="2417193" cy="609474"/>
          </a:xfrm>
        </p:spPr>
        <p:txBody>
          <a:bodyPr>
            <a:normAutofit/>
          </a:bodyPr>
          <a:lstStyle/>
          <a:p>
            <a:r>
              <a:rPr lang="en-GB" sz="3200" dirty="0"/>
              <a:t>QUESTION 1</a:t>
            </a:r>
          </a:p>
        </p:txBody>
      </p:sp>
    </p:spTree>
    <p:extLst>
      <p:ext uri="{BB962C8B-B14F-4D97-AF65-F5344CB8AC3E}">
        <p14:creationId xmlns:p14="http://schemas.microsoft.com/office/powerpoint/2010/main" val="3566892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The ATC grew from which organisation? </a:t>
            </a:r>
          </a:p>
          <a:p>
            <a:pPr marL="0" indent="0">
              <a:buNone/>
            </a:pPr>
            <a:endParaRPr lang="en-GB" b="1" dirty="0">
              <a:solidFill>
                <a:srgbClr val="0072CF"/>
              </a:solidFill>
            </a:endParaRPr>
          </a:p>
          <a:p>
            <a:pPr marL="0" indent="0">
              <a:buNone/>
            </a:pPr>
            <a:r>
              <a:rPr lang="en-GB" dirty="0"/>
              <a:t>a.	Air Cadet Defence League.</a:t>
            </a:r>
          </a:p>
          <a:p>
            <a:pPr marL="0" indent="0">
              <a:buNone/>
            </a:pPr>
            <a:endParaRPr lang="en-GB" dirty="0"/>
          </a:p>
          <a:p>
            <a:pPr marL="0" indent="0">
              <a:buNone/>
            </a:pPr>
            <a:r>
              <a:rPr lang="en-GB" dirty="0"/>
              <a:t>b. 	Air Defence Cadet Corps.</a:t>
            </a:r>
          </a:p>
          <a:p>
            <a:pPr marL="0" indent="0">
              <a:buNone/>
            </a:pPr>
            <a:endParaRPr lang="en-GB" dirty="0"/>
          </a:p>
          <a:p>
            <a:pPr marL="0" indent="0">
              <a:buNone/>
            </a:pPr>
            <a:r>
              <a:rPr lang="en-GB" dirty="0"/>
              <a:t>c. 	Air Cadet Defence Corps.</a:t>
            </a:r>
          </a:p>
          <a:p>
            <a:pPr marL="0" indent="0">
              <a:buNone/>
            </a:pPr>
            <a:endParaRPr lang="en-GB" dirty="0"/>
          </a:p>
          <a:p>
            <a:pPr marL="0" indent="0">
              <a:buNone/>
            </a:pPr>
            <a:r>
              <a:rPr lang="en-GB" dirty="0"/>
              <a:t>d. 	Air Defence Cadet League.</a:t>
            </a:r>
          </a:p>
          <a:p>
            <a:endParaRPr lang="en-GB" dirty="0"/>
          </a:p>
        </p:txBody>
      </p:sp>
      <p:sp>
        <p:nvSpPr>
          <p:cNvPr id="4" name="Title 1">
            <a:extLst>
              <a:ext uri="{FF2B5EF4-FFF2-40B4-BE49-F238E27FC236}">
                <a16:creationId xmlns:a16="http://schemas.microsoft.com/office/drawing/2014/main" id="{FD34BF5E-96C3-4B07-B519-40F3AF17790C}"/>
              </a:ext>
            </a:extLst>
          </p:cNvPr>
          <p:cNvSpPr>
            <a:spLocks noGrp="1"/>
          </p:cNvSpPr>
          <p:nvPr>
            <p:ph type="title"/>
          </p:nvPr>
        </p:nvSpPr>
        <p:spPr>
          <a:xfrm>
            <a:off x="673248" y="271587"/>
            <a:ext cx="2417193" cy="609474"/>
          </a:xfrm>
        </p:spPr>
        <p:txBody>
          <a:bodyPr>
            <a:normAutofit/>
          </a:bodyPr>
          <a:lstStyle/>
          <a:p>
            <a:r>
              <a:rPr lang="en-GB" sz="3200" dirty="0"/>
              <a:t>QUESTION 2</a:t>
            </a:r>
          </a:p>
        </p:txBody>
      </p:sp>
    </p:spTree>
    <p:extLst>
      <p:ext uri="{BB962C8B-B14F-4D97-AF65-F5344CB8AC3E}">
        <p14:creationId xmlns:p14="http://schemas.microsoft.com/office/powerpoint/2010/main" val="1031067834"/>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The ATC grew from which organisation? </a:t>
            </a:r>
          </a:p>
          <a:p>
            <a:pPr marL="0" indent="0">
              <a:buNone/>
            </a:pPr>
            <a:endParaRPr lang="en-GB" b="1" dirty="0">
              <a:solidFill>
                <a:srgbClr val="0072CF"/>
              </a:solidFill>
            </a:endParaRPr>
          </a:p>
          <a:p>
            <a:pPr marL="0" indent="0">
              <a:buNone/>
            </a:pPr>
            <a:r>
              <a:rPr lang="en-GB" dirty="0"/>
              <a:t>a.	Air Cadet Defence League.</a:t>
            </a:r>
          </a:p>
          <a:p>
            <a:pPr marL="0" indent="0">
              <a:buNone/>
            </a:pPr>
            <a:endParaRPr lang="en-GB" dirty="0"/>
          </a:p>
          <a:p>
            <a:pPr marL="0" indent="0">
              <a:buNone/>
            </a:pPr>
            <a:r>
              <a:rPr lang="en-GB" b="1" dirty="0">
                <a:solidFill>
                  <a:srgbClr val="0072CF"/>
                </a:solidFill>
              </a:rPr>
              <a:t>b. 	Air Defence Cadet Corps.</a:t>
            </a:r>
          </a:p>
          <a:p>
            <a:pPr marL="0" indent="0">
              <a:buNone/>
            </a:pPr>
            <a:endParaRPr lang="en-GB" dirty="0"/>
          </a:p>
          <a:p>
            <a:pPr marL="0" indent="0">
              <a:buNone/>
            </a:pPr>
            <a:r>
              <a:rPr lang="en-GB" dirty="0"/>
              <a:t>c. 	Air Cadet Defence Corps.</a:t>
            </a:r>
          </a:p>
          <a:p>
            <a:pPr marL="0" indent="0">
              <a:buNone/>
            </a:pPr>
            <a:endParaRPr lang="en-GB" dirty="0"/>
          </a:p>
          <a:p>
            <a:pPr marL="0" indent="0">
              <a:buNone/>
            </a:pPr>
            <a:r>
              <a:rPr lang="en-GB" dirty="0"/>
              <a:t>d. 	Air Defence Cadet League.</a:t>
            </a:r>
          </a:p>
          <a:p>
            <a:endParaRPr lang="en-GB" dirty="0"/>
          </a:p>
        </p:txBody>
      </p:sp>
      <p:sp>
        <p:nvSpPr>
          <p:cNvPr id="4" name="Title 1">
            <a:extLst>
              <a:ext uri="{FF2B5EF4-FFF2-40B4-BE49-F238E27FC236}">
                <a16:creationId xmlns:a16="http://schemas.microsoft.com/office/drawing/2014/main" id="{29261944-B622-4410-B4A5-560B44AC56BC}"/>
              </a:ext>
            </a:extLst>
          </p:cNvPr>
          <p:cNvSpPr>
            <a:spLocks noGrp="1"/>
          </p:cNvSpPr>
          <p:nvPr>
            <p:ph type="title"/>
          </p:nvPr>
        </p:nvSpPr>
        <p:spPr>
          <a:xfrm>
            <a:off x="673248" y="271587"/>
            <a:ext cx="2417193" cy="609474"/>
          </a:xfrm>
        </p:spPr>
        <p:txBody>
          <a:bodyPr>
            <a:normAutofit/>
          </a:bodyPr>
          <a:lstStyle/>
          <a:p>
            <a:r>
              <a:rPr lang="en-GB" sz="3200" dirty="0"/>
              <a:t>QUESTION 2</a:t>
            </a:r>
          </a:p>
        </p:txBody>
      </p:sp>
    </p:spTree>
    <p:extLst>
      <p:ext uri="{BB962C8B-B14F-4D97-AF65-F5344CB8AC3E}">
        <p14:creationId xmlns:p14="http://schemas.microsoft.com/office/powerpoint/2010/main" val="1516992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When did the ATC come into existence?</a:t>
            </a:r>
          </a:p>
          <a:p>
            <a:pPr marL="0" indent="0">
              <a:buNone/>
            </a:pPr>
            <a:endParaRPr lang="en-GB" b="1" dirty="0">
              <a:solidFill>
                <a:srgbClr val="0072CF"/>
              </a:solidFill>
            </a:endParaRPr>
          </a:p>
          <a:p>
            <a:pPr marL="0" indent="0">
              <a:buNone/>
            </a:pPr>
            <a:r>
              <a:rPr lang="en-GB" dirty="0"/>
              <a:t>a.	1941</a:t>
            </a:r>
          </a:p>
          <a:p>
            <a:pPr marL="0" indent="0">
              <a:buNone/>
            </a:pPr>
            <a:endParaRPr lang="en-GB" dirty="0"/>
          </a:p>
          <a:p>
            <a:pPr marL="0" indent="0">
              <a:buNone/>
            </a:pPr>
            <a:r>
              <a:rPr lang="en-GB" dirty="0"/>
              <a:t>b.	1938</a:t>
            </a:r>
          </a:p>
          <a:p>
            <a:pPr marL="0" indent="0">
              <a:buNone/>
            </a:pPr>
            <a:endParaRPr lang="en-GB" dirty="0"/>
          </a:p>
          <a:p>
            <a:pPr marL="0" indent="0">
              <a:buNone/>
            </a:pPr>
            <a:r>
              <a:rPr lang="en-GB" dirty="0"/>
              <a:t>c.	1944</a:t>
            </a:r>
          </a:p>
          <a:p>
            <a:pPr marL="0" indent="0">
              <a:buNone/>
            </a:pPr>
            <a:endParaRPr lang="en-GB" dirty="0"/>
          </a:p>
          <a:p>
            <a:pPr marL="0" indent="0">
              <a:buNone/>
            </a:pPr>
            <a:r>
              <a:rPr lang="en-GB" dirty="0"/>
              <a:t>d.	1930</a:t>
            </a:r>
          </a:p>
          <a:p>
            <a:endParaRPr lang="en-GB" dirty="0"/>
          </a:p>
        </p:txBody>
      </p:sp>
      <p:sp>
        <p:nvSpPr>
          <p:cNvPr id="4" name="Title 1">
            <a:extLst>
              <a:ext uri="{FF2B5EF4-FFF2-40B4-BE49-F238E27FC236}">
                <a16:creationId xmlns:a16="http://schemas.microsoft.com/office/drawing/2014/main" id="{046027DD-5C5A-4376-840B-4EA1AD182B25}"/>
              </a:ext>
            </a:extLst>
          </p:cNvPr>
          <p:cNvSpPr>
            <a:spLocks noGrp="1"/>
          </p:cNvSpPr>
          <p:nvPr>
            <p:ph type="title"/>
          </p:nvPr>
        </p:nvSpPr>
        <p:spPr>
          <a:xfrm>
            <a:off x="673248" y="271587"/>
            <a:ext cx="2417193" cy="609474"/>
          </a:xfrm>
        </p:spPr>
        <p:txBody>
          <a:bodyPr>
            <a:normAutofit/>
          </a:bodyPr>
          <a:lstStyle/>
          <a:p>
            <a:r>
              <a:rPr lang="en-GB" sz="3200" dirty="0"/>
              <a:t>QUESTION 3</a:t>
            </a:r>
          </a:p>
        </p:txBody>
      </p:sp>
    </p:spTree>
    <p:extLst>
      <p:ext uri="{BB962C8B-B14F-4D97-AF65-F5344CB8AC3E}">
        <p14:creationId xmlns:p14="http://schemas.microsoft.com/office/powerpoint/2010/main" val="3080879628"/>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When did the ATC come into existence?</a:t>
            </a:r>
          </a:p>
          <a:p>
            <a:pPr marL="0" indent="0">
              <a:buNone/>
            </a:pPr>
            <a:endParaRPr lang="en-GB" b="1" dirty="0">
              <a:solidFill>
                <a:srgbClr val="0072CF"/>
              </a:solidFill>
            </a:endParaRPr>
          </a:p>
          <a:p>
            <a:pPr marL="0" indent="0">
              <a:buNone/>
            </a:pPr>
            <a:r>
              <a:rPr lang="en-GB" b="1" dirty="0">
                <a:solidFill>
                  <a:srgbClr val="0072CF"/>
                </a:solidFill>
              </a:rPr>
              <a:t>a.	1941</a:t>
            </a:r>
          </a:p>
          <a:p>
            <a:pPr marL="0" indent="0">
              <a:buNone/>
            </a:pPr>
            <a:endParaRPr lang="en-GB" dirty="0"/>
          </a:p>
          <a:p>
            <a:pPr marL="0" indent="0">
              <a:buNone/>
            </a:pPr>
            <a:r>
              <a:rPr lang="en-GB" dirty="0"/>
              <a:t>b.	1938</a:t>
            </a:r>
          </a:p>
          <a:p>
            <a:pPr marL="0" indent="0">
              <a:buNone/>
            </a:pPr>
            <a:endParaRPr lang="en-GB" dirty="0"/>
          </a:p>
          <a:p>
            <a:pPr marL="0" indent="0">
              <a:buNone/>
            </a:pPr>
            <a:r>
              <a:rPr lang="en-GB" dirty="0"/>
              <a:t>c.	1944</a:t>
            </a:r>
          </a:p>
          <a:p>
            <a:pPr marL="0" indent="0">
              <a:buNone/>
            </a:pPr>
            <a:endParaRPr lang="en-GB" dirty="0"/>
          </a:p>
          <a:p>
            <a:pPr marL="0" indent="0">
              <a:buNone/>
            </a:pPr>
            <a:r>
              <a:rPr lang="en-GB" dirty="0"/>
              <a:t>d.	1930</a:t>
            </a:r>
          </a:p>
          <a:p>
            <a:endParaRPr lang="en-GB" dirty="0"/>
          </a:p>
        </p:txBody>
      </p:sp>
      <p:sp>
        <p:nvSpPr>
          <p:cNvPr id="6" name="Title 1">
            <a:extLst>
              <a:ext uri="{FF2B5EF4-FFF2-40B4-BE49-F238E27FC236}">
                <a16:creationId xmlns:a16="http://schemas.microsoft.com/office/drawing/2014/main" id="{6440B4A2-36EE-4B78-828D-53ED6C7DDE1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3</a:t>
            </a:r>
          </a:p>
        </p:txBody>
      </p:sp>
    </p:spTree>
    <p:extLst>
      <p:ext uri="{BB962C8B-B14F-4D97-AF65-F5344CB8AC3E}">
        <p14:creationId xmlns:p14="http://schemas.microsoft.com/office/powerpoint/2010/main" val="278757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When was the Duke of Edinburgh (DofE) award first introduced, on a trial basis?</a:t>
            </a:r>
          </a:p>
          <a:p>
            <a:pPr marL="0" indent="0">
              <a:buNone/>
            </a:pPr>
            <a:endParaRPr lang="en-GB" b="1" dirty="0">
              <a:solidFill>
                <a:srgbClr val="0072CF"/>
              </a:solidFill>
            </a:endParaRPr>
          </a:p>
          <a:p>
            <a:pPr marL="0" indent="0">
              <a:buNone/>
            </a:pPr>
            <a:r>
              <a:rPr lang="en-GB" dirty="0"/>
              <a:t>a.	1949</a:t>
            </a:r>
          </a:p>
          <a:p>
            <a:pPr marL="0" indent="0">
              <a:buNone/>
            </a:pPr>
            <a:endParaRPr lang="en-GB" dirty="0"/>
          </a:p>
          <a:p>
            <a:pPr marL="0" indent="0">
              <a:buNone/>
            </a:pPr>
            <a:r>
              <a:rPr lang="en-GB" dirty="0"/>
              <a:t>b.	1956</a:t>
            </a:r>
          </a:p>
          <a:p>
            <a:pPr marL="0" indent="0">
              <a:buNone/>
            </a:pPr>
            <a:endParaRPr lang="en-GB" dirty="0"/>
          </a:p>
          <a:p>
            <a:pPr marL="0" indent="0">
              <a:buNone/>
            </a:pPr>
            <a:r>
              <a:rPr lang="en-GB" dirty="0"/>
              <a:t>c.	1960</a:t>
            </a:r>
          </a:p>
          <a:p>
            <a:pPr marL="0" indent="0">
              <a:buNone/>
            </a:pPr>
            <a:endParaRPr lang="en-GB" dirty="0"/>
          </a:p>
          <a:p>
            <a:pPr marL="0" indent="0">
              <a:buNone/>
            </a:pPr>
            <a:r>
              <a:rPr lang="en-GB" dirty="0"/>
              <a:t>d.	1962</a:t>
            </a:r>
          </a:p>
          <a:p>
            <a:endParaRPr lang="en-GB" dirty="0"/>
          </a:p>
        </p:txBody>
      </p:sp>
      <p:sp>
        <p:nvSpPr>
          <p:cNvPr id="6" name="Title 1">
            <a:extLst>
              <a:ext uri="{FF2B5EF4-FFF2-40B4-BE49-F238E27FC236}">
                <a16:creationId xmlns:a16="http://schemas.microsoft.com/office/drawing/2014/main" id="{6B5E60FE-5919-46EE-945E-64E3EA63F65D}"/>
              </a:ext>
            </a:extLst>
          </p:cNvPr>
          <p:cNvSpPr txBox="1">
            <a:spLocks/>
          </p:cNvSpPr>
          <p:nvPr/>
        </p:nvSpPr>
        <p:spPr>
          <a:xfrm>
            <a:off x="673248" y="271587"/>
            <a:ext cx="2417193"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QUESTION 4</a:t>
            </a:r>
          </a:p>
        </p:txBody>
      </p:sp>
    </p:spTree>
    <p:extLst>
      <p:ext uri="{BB962C8B-B14F-4D97-AF65-F5344CB8AC3E}">
        <p14:creationId xmlns:p14="http://schemas.microsoft.com/office/powerpoint/2010/main" val="3791032949"/>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about the history and organisation of the Air Training Corps.</a:t>
            </a:r>
          </a:p>
          <a:p>
            <a:pPr marL="0" indent="0">
              <a:buNone/>
            </a:pPr>
            <a:endParaRPr lang="en-GB" dirty="0">
              <a:solidFill>
                <a:srgbClr val="0072CF"/>
              </a:solidFill>
            </a:endParaRPr>
          </a:p>
          <a:p>
            <a:r>
              <a:rPr lang="en-GB" dirty="0"/>
              <a:t>Describe the origins of the ATC.</a:t>
            </a:r>
          </a:p>
          <a:p>
            <a:pPr marL="0" indent="0">
              <a:buNone/>
            </a:pPr>
            <a:endParaRPr lang="en-GB" dirty="0"/>
          </a:p>
          <a:p>
            <a:r>
              <a:rPr lang="en-GB" kern="1400" dirty="0">
                <a:solidFill>
                  <a:srgbClr val="000000"/>
                </a:solidFill>
              </a:rPr>
              <a:t>Identify key developments in the history of the ATC. </a:t>
            </a:r>
          </a:p>
          <a:p>
            <a:pPr marL="0" indent="0">
              <a:buNone/>
            </a:pPr>
            <a:endParaRPr lang="en-GB" dirty="0"/>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sp>
        <p:nvSpPr>
          <p:cNvPr id="4" name="Title 1">
            <a:extLst>
              <a:ext uri="{FF2B5EF4-FFF2-40B4-BE49-F238E27FC236}">
                <a16:creationId xmlns:a16="http://schemas.microsoft.com/office/drawing/2014/main" id="{DD944D8C-9A2D-4F5B-878C-D13CCD36B627}"/>
              </a:ext>
            </a:extLst>
          </p:cNvPr>
          <p:cNvSpPr>
            <a:spLocks noGrp="1"/>
          </p:cNvSpPr>
          <p:nvPr>
            <p:ph type="title"/>
          </p:nvPr>
        </p:nvSpPr>
        <p:spPr>
          <a:xfrm>
            <a:off x="673247" y="271587"/>
            <a:ext cx="4269144" cy="609474"/>
          </a:xfrm>
        </p:spPr>
        <p:txBody>
          <a:bodyPr>
            <a:normAutofit/>
          </a:bodyPr>
          <a:lstStyle/>
          <a:p>
            <a:r>
              <a:rPr lang="en-GB" sz="3200" dirty="0"/>
              <a:t>LEARNING OUTCOMES</a:t>
            </a: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23377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33F0F9-EF19-4037-96CF-377585F7584A}"/>
              </a:ext>
            </a:extLst>
          </p:cNvPr>
          <p:cNvSpPr>
            <a:spLocks noGrp="1"/>
          </p:cNvSpPr>
          <p:nvPr>
            <p:ph idx="1"/>
          </p:nvPr>
        </p:nvSpPr>
        <p:spPr/>
        <p:txBody>
          <a:bodyPr/>
          <a:lstStyle/>
          <a:p>
            <a:pPr marL="0" indent="0">
              <a:buNone/>
            </a:pPr>
            <a:r>
              <a:rPr lang="en-GB" b="1" dirty="0">
                <a:solidFill>
                  <a:srgbClr val="0072CF"/>
                </a:solidFill>
              </a:rPr>
              <a:t>When was the Duke of Edinburgh (DofE) award first introduced, on a trial basis?</a:t>
            </a:r>
          </a:p>
          <a:p>
            <a:pPr marL="0" indent="0">
              <a:buNone/>
            </a:pPr>
            <a:endParaRPr lang="en-GB" b="1" dirty="0">
              <a:solidFill>
                <a:srgbClr val="0072CF"/>
              </a:solidFill>
            </a:endParaRPr>
          </a:p>
          <a:p>
            <a:pPr marL="0" indent="0">
              <a:buNone/>
            </a:pPr>
            <a:r>
              <a:rPr lang="en-GB" dirty="0"/>
              <a:t>a.	1949</a:t>
            </a:r>
          </a:p>
          <a:p>
            <a:pPr marL="0" indent="0">
              <a:buNone/>
            </a:pPr>
            <a:endParaRPr lang="en-GB" dirty="0"/>
          </a:p>
          <a:p>
            <a:pPr marL="0" indent="0">
              <a:buNone/>
            </a:pPr>
            <a:r>
              <a:rPr lang="en-GB" b="1" dirty="0">
                <a:solidFill>
                  <a:srgbClr val="0072CF"/>
                </a:solidFill>
              </a:rPr>
              <a:t>b.	1956</a:t>
            </a:r>
          </a:p>
          <a:p>
            <a:pPr marL="0" indent="0">
              <a:buNone/>
            </a:pPr>
            <a:endParaRPr lang="en-GB" dirty="0"/>
          </a:p>
          <a:p>
            <a:pPr marL="0" indent="0">
              <a:buNone/>
            </a:pPr>
            <a:r>
              <a:rPr lang="en-GB" dirty="0"/>
              <a:t>c.	1960</a:t>
            </a:r>
          </a:p>
          <a:p>
            <a:pPr marL="0" indent="0">
              <a:buNone/>
            </a:pPr>
            <a:endParaRPr lang="en-GB" dirty="0"/>
          </a:p>
          <a:p>
            <a:pPr marL="0" indent="0">
              <a:buNone/>
            </a:pPr>
            <a:r>
              <a:rPr lang="en-GB" dirty="0"/>
              <a:t>d.	1962</a:t>
            </a:r>
          </a:p>
          <a:p>
            <a:endParaRPr lang="en-GB" dirty="0"/>
          </a:p>
        </p:txBody>
      </p:sp>
      <p:sp>
        <p:nvSpPr>
          <p:cNvPr id="4" name="Title 1">
            <a:extLst>
              <a:ext uri="{FF2B5EF4-FFF2-40B4-BE49-F238E27FC236}">
                <a16:creationId xmlns:a16="http://schemas.microsoft.com/office/drawing/2014/main" id="{DED836FA-4E77-4ADD-B0EF-DACDEA3F1F31}"/>
              </a:ext>
            </a:extLst>
          </p:cNvPr>
          <p:cNvSpPr>
            <a:spLocks noGrp="1"/>
          </p:cNvSpPr>
          <p:nvPr>
            <p:ph type="title"/>
          </p:nvPr>
        </p:nvSpPr>
        <p:spPr>
          <a:xfrm>
            <a:off x="673248" y="271586"/>
            <a:ext cx="2417193" cy="609473"/>
          </a:xfrm>
        </p:spPr>
        <p:txBody>
          <a:bodyPr>
            <a:normAutofit/>
          </a:bodyPr>
          <a:lstStyle/>
          <a:p>
            <a:r>
              <a:rPr lang="en-GB" sz="3200" dirty="0"/>
              <a:t>QUESTION 4</a:t>
            </a:r>
          </a:p>
        </p:txBody>
      </p:sp>
    </p:spTree>
    <p:extLst>
      <p:ext uri="{BB962C8B-B14F-4D97-AF65-F5344CB8AC3E}">
        <p14:creationId xmlns:p14="http://schemas.microsoft.com/office/powerpoint/2010/main" val="915570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about the history and organisation of the Air Training Corps.</a:t>
            </a:r>
          </a:p>
          <a:p>
            <a:pPr marL="0" indent="0">
              <a:buNone/>
            </a:pPr>
            <a:endParaRPr lang="en-GB" dirty="0">
              <a:solidFill>
                <a:srgbClr val="0072CF"/>
              </a:solidFill>
            </a:endParaRPr>
          </a:p>
          <a:p>
            <a:r>
              <a:rPr lang="en-GB" dirty="0"/>
              <a:t>Recognise cadet badges and ranks, ATC ensigns, ATC adult ranks and RAF ranks. </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23377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A704EA3-4D48-4F9D-AA92-7ED1E87A0215}"/>
              </a:ext>
            </a:extLst>
          </p:cNvPr>
          <p:cNvSpPr txBox="1">
            <a:spLocks/>
          </p:cNvSpPr>
          <p:nvPr/>
        </p:nvSpPr>
        <p:spPr>
          <a:xfrm>
            <a:off x="673247" y="271587"/>
            <a:ext cx="4269144"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LEARNING OUTCOMES</a:t>
            </a:r>
          </a:p>
        </p:txBody>
      </p:sp>
    </p:spTree>
    <p:extLst>
      <p:ext uri="{BB962C8B-B14F-4D97-AF65-F5344CB8AC3E}">
        <p14:creationId xmlns:p14="http://schemas.microsoft.com/office/powerpoint/2010/main" val="1335489450"/>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88A5-DDE8-48AF-863B-791B3B9CD28C}"/>
              </a:ext>
            </a:extLst>
          </p:cNvPr>
          <p:cNvSpPr>
            <a:spLocks noGrp="1"/>
          </p:cNvSpPr>
          <p:nvPr>
            <p:ph type="title"/>
          </p:nvPr>
        </p:nvSpPr>
        <p:spPr>
          <a:xfrm>
            <a:off x="673248" y="271586"/>
            <a:ext cx="7648950" cy="609473"/>
          </a:xfrm>
        </p:spPr>
        <p:txBody>
          <a:bodyPr/>
          <a:lstStyle/>
          <a:p>
            <a:r>
              <a:rPr lang="en-GB" dirty="0"/>
              <a:t>STRUCTURE OF THE AIR TRAINING CORPS</a:t>
            </a:r>
          </a:p>
        </p:txBody>
      </p:sp>
      <p:graphicFrame>
        <p:nvGraphicFramePr>
          <p:cNvPr id="5" name="Content Placeholder 3">
            <a:extLst>
              <a:ext uri="{FF2B5EF4-FFF2-40B4-BE49-F238E27FC236}">
                <a16:creationId xmlns:a16="http://schemas.microsoft.com/office/drawing/2014/main" id="{C75C5B48-7D65-455C-AD60-D7D7239AF4A1}"/>
              </a:ext>
            </a:extLst>
          </p:cNvPr>
          <p:cNvGraphicFramePr>
            <a:graphicFrameLocks noGrp="1"/>
          </p:cNvGraphicFramePr>
          <p:nvPr>
            <p:ph idx="1"/>
            <p:extLst>
              <p:ext uri="{D42A27DB-BD31-4B8C-83A1-F6EECF244321}">
                <p14:modId xmlns:p14="http://schemas.microsoft.com/office/powerpoint/2010/main" val="2316734264"/>
              </p:ext>
            </p:extLst>
          </p:nvPr>
        </p:nvGraphicFramePr>
        <p:xfrm>
          <a:off x="673248" y="1391734"/>
          <a:ext cx="5995337" cy="4789232"/>
        </p:xfrm>
        <a:graphic>
          <a:graphicData uri="http://schemas.openxmlformats.org/drawingml/2006/table">
            <a:tbl>
              <a:tblPr firstRow="1" bandRow="1">
                <a:tableStyleId>{2D5ABB26-0587-4C30-8999-92F81FD0307C}</a:tableStyleId>
              </a:tblPr>
              <a:tblGrid>
                <a:gridCol w="2892935">
                  <a:extLst>
                    <a:ext uri="{9D8B030D-6E8A-4147-A177-3AD203B41FA5}">
                      <a16:colId xmlns:a16="http://schemas.microsoft.com/office/drawing/2014/main" val="1534917967"/>
                    </a:ext>
                  </a:extLst>
                </a:gridCol>
                <a:gridCol w="208280">
                  <a:extLst>
                    <a:ext uri="{9D8B030D-6E8A-4147-A177-3AD203B41FA5}">
                      <a16:colId xmlns:a16="http://schemas.microsoft.com/office/drawing/2014/main" val="1421628078"/>
                    </a:ext>
                  </a:extLst>
                </a:gridCol>
                <a:gridCol w="2894122">
                  <a:extLst>
                    <a:ext uri="{9D8B030D-6E8A-4147-A177-3AD203B41FA5}">
                      <a16:colId xmlns:a16="http://schemas.microsoft.com/office/drawing/2014/main" val="1202564750"/>
                    </a:ext>
                  </a:extLst>
                </a:gridCol>
              </a:tblGrid>
              <a:tr h="854876">
                <a:tc>
                  <a:txBody>
                    <a:bodyPr/>
                    <a:lstStyle/>
                    <a:p>
                      <a:pPr algn="ctr"/>
                      <a:r>
                        <a:rPr lang="en-GB" sz="2800" b="1" dirty="0">
                          <a:solidFill>
                            <a:schemeClr val="bg1"/>
                          </a:solidFill>
                          <a:latin typeface="Myriad Pro" panose="020B0503030403020204" pitchFamily="34" charset="0"/>
                        </a:rPr>
                        <a:t>Corps</a:t>
                      </a:r>
                    </a:p>
                  </a:txBody>
                  <a:tcPr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anchor="ctr">
                    <a:noFill/>
                  </a:tcPr>
                </a:tc>
                <a:tc>
                  <a:txBody>
                    <a:bodyPr/>
                    <a:lstStyle/>
                    <a:p>
                      <a:pPr algn="ctr"/>
                      <a:r>
                        <a:rPr lang="en-GB" sz="2400" b="0" dirty="0">
                          <a:solidFill>
                            <a:schemeClr val="bg1"/>
                          </a:solidFill>
                          <a:latin typeface="Myriad Pro" panose="020B0503030403020204" pitchFamily="34" charset="0"/>
                        </a:rPr>
                        <a:t>Headquarters</a:t>
                      </a:r>
                      <a:r>
                        <a:rPr lang="en-GB" sz="2400" b="0" baseline="0" dirty="0">
                          <a:solidFill>
                            <a:schemeClr val="bg1"/>
                          </a:solidFill>
                          <a:latin typeface="Myriad Pro" panose="020B0503030403020204" pitchFamily="34" charset="0"/>
                        </a:rPr>
                        <a:t> Air Cadets</a:t>
                      </a:r>
                      <a:endParaRPr lang="en-GB" sz="2400" b="0" dirty="0">
                        <a:solidFill>
                          <a:schemeClr val="bg1"/>
                        </a:solidFill>
                        <a:latin typeface="Myriad Pro" panose="020B0503030403020204" pitchFamily="34" charset="0"/>
                      </a:endParaRPr>
                    </a:p>
                  </a:txBody>
                  <a:tcPr anchor="ctr">
                    <a:solidFill>
                      <a:srgbClr val="193159"/>
                    </a:solidFill>
                  </a:tcPr>
                </a:tc>
                <a:extLst>
                  <a:ext uri="{0D108BD9-81ED-4DB2-BD59-A6C34878D82A}">
                    <a16:rowId xmlns:a16="http://schemas.microsoft.com/office/drawing/2014/main" val="2361177471"/>
                  </a:ext>
                </a:extLst>
              </a:tr>
              <a:tr h="0">
                <a:tc>
                  <a:txBody>
                    <a:bodyPr/>
                    <a:lstStyle/>
                    <a:p>
                      <a:pPr algn="ctr"/>
                      <a:endParaRPr lang="en-GB" sz="100" b="1" dirty="0">
                        <a:solidFill>
                          <a:schemeClr val="bg1"/>
                        </a:solidFill>
                        <a:latin typeface="Myriad Pro" panose="020B0503030403020204" pitchFamily="34" charset="0"/>
                      </a:endParaRPr>
                    </a:p>
                  </a:txBody>
                  <a:tcPr>
                    <a:noFill/>
                  </a:tcPr>
                </a:tc>
                <a:tc>
                  <a:txBody>
                    <a:bodyPr/>
                    <a:lstStyle/>
                    <a:p>
                      <a:pPr algn="ctr"/>
                      <a:endParaRPr lang="en-GB" sz="100" b="1" dirty="0">
                        <a:solidFill>
                          <a:schemeClr val="bg1"/>
                        </a:solidFill>
                        <a:latin typeface="Myriad Pro" panose="020B0503030403020204" pitchFamily="34" charset="0"/>
                      </a:endParaRPr>
                    </a:p>
                  </a:txBody>
                  <a:tcPr>
                    <a:noFill/>
                  </a:tcPr>
                </a:tc>
                <a:tc>
                  <a:txBody>
                    <a:bodyPr/>
                    <a:lstStyle/>
                    <a:p>
                      <a:pPr algn="ctr"/>
                      <a:endParaRPr lang="en-GB" sz="100" b="0" dirty="0">
                        <a:solidFill>
                          <a:schemeClr val="bg1"/>
                        </a:solidFill>
                        <a:latin typeface="Myriad Pro" panose="020B0503030403020204" pitchFamily="34" charset="0"/>
                      </a:endParaRPr>
                    </a:p>
                  </a:txBody>
                  <a:tcPr>
                    <a:noFill/>
                  </a:tcPr>
                </a:tc>
                <a:extLst>
                  <a:ext uri="{0D108BD9-81ED-4DB2-BD59-A6C34878D82A}">
                    <a16:rowId xmlns:a16="http://schemas.microsoft.com/office/drawing/2014/main" val="753472405"/>
                  </a:ext>
                </a:extLst>
              </a:tr>
              <a:tr h="866749">
                <a:tc>
                  <a:txBody>
                    <a:bodyPr/>
                    <a:lstStyle/>
                    <a:p>
                      <a:pPr algn="ctr"/>
                      <a:r>
                        <a:rPr lang="en-GB" sz="2800" b="1" dirty="0">
                          <a:solidFill>
                            <a:schemeClr val="bg1"/>
                          </a:solidFill>
                          <a:latin typeface="Myriad Pro" panose="020B0503030403020204" pitchFamily="34" charset="0"/>
                        </a:rPr>
                        <a:t>Region</a:t>
                      </a:r>
                    </a:p>
                  </a:txBody>
                  <a:tcPr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anchor="ctr">
                    <a:noFill/>
                  </a:tcPr>
                </a:tc>
                <a:tc>
                  <a:txBody>
                    <a:bodyPr/>
                    <a:lstStyle/>
                    <a:p>
                      <a:pPr algn="ctr"/>
                      <a:r>
                        <a:rPr lang="en-GB" sz="2400" b="0" dirty="0">
                          <a:solidFill>
                            <a:schemeClr val="bg1"/>
                          </a:solidFill>
                          <a:latin typeface="Myriad Pro" panose="020B0503030403020204" pitchFamily="34" charset="0"/>
                        </a:rPr>
                        <a:t>6 Regions</a:t>
                      </a:r>
                    </a:p>
                  </a:txBody>
                  <a:tcPr anchor="ctr">
                    <a:solidFill>
                      <a:srgbClr val="193159"/>
                    </a:solidFill>
                  </a:tcPr>
                </a:tc>
                <a:extLst>
                  <a:ext uri="{0D108BD9-81ED-4DB2-BD59-A6C34878D82A}">
                    <a16:rowId xmlns:a16="http://schemas.microsoft.com/office/drawing/2014/main" val="1287363538"/>
                  </a:ext>
                </a:extLst>
              </a:tr>
              <a:tr h="0">
                <a:tc>
                  <a:txBody>
                    <a:bodyPr/>
                    <a:lstStyle/>
                    <a:p>
                      <a:pPr algn="ctr"/>
                      <a:endParaRPr lang="en-GB" sz="100" b="1" dirty="0">
                        <a:solidFill>
                          <a:schemeClr val="bg1"/>
                        </a:solidFill>
                        <a:latin typeface="Myriad Pro" panose="020B0503030403020204" pitchFamily="34" charset="0"/>
                      </a:endParaRPr>
                    </a:p>
                  </a:txBody>
                  <a:tcPr>
                    <a:noFill/>
                  </a:tcPr>
                </a:tc>
                <a:tc>
                  <a:txBody>
                    <a:bodyPr/>
                    <a:lstStyle/>
                    <a:p>
                      <a:pPr algn="ctr"/>
                      <a:endParaRPr lang="en-GB" sz="100" b="1" dirty="0">
                        <a:solidFill>
                          <a:schemeClr val="bg1"/>
                        </a:solidFill>
                        <a:latin typeface="Myriad Pro" panose="020B0503030403020204" pitchFamily="34" charset="0"/>
                      </a:endParaRPr>
                    </a:p>
                  </a:txBody>
                  <a:tcPr>
                    <a:noFill/>
                  </a:tcPr>
                </a:tc>
                <a:tc>
                  <a:txBody>
                    <a:bodyPr/>
                    <a:lstStyle/>
                    <a:p>
                      <a:pPr algn="ctr"/>
                      <a:endParaRPr lang="en-GB" sz="100" b="0" dirty="0">
                        <a:solidFill>
                          <a:schemeClr val="bg1"/>
                        </a:solidFill>
                        <a:latin typeface="Myriad Pro" panose="020B0503030403020204" pitchFamily="34" charset="0"/>
                      </a:endParaRPr>
                    </a:p>
                  </a:txBody>
                  <a:tcPr>
                    <a:noFill/>
                  </a:tcPr>
                </a:tc>
                <a:extLst>
                  <a:ext uri="{0D108BD9-81ED-4DB2-BD59-A6C34878D82A}">
                    <a16:rowId xmlns:a16="http://schemas.microsoft.com/office/drawing/2014/main" val="399316827"/>
                  </a:ext>
                </a:extLst>
              </a:tr>
              <a:tr h="866749">
                <a:tc>
                  <a:txBody>
                    <a:bodyPr/>
                    <a:lstStyle/>
                    <a:p>
                      <a:pPr algn="ctr"/>
                      <a:r>
                        <a:rPr lang="en-GB" sz="2800" b="1" dirty="0">
                          <a:solidFill>
                            <a:schemeClr val="bg1"/>
                          </a:solidFill>
                          <a:latin typeface="Myriad Pro" panose="020B0503030403020204" pitchFamily="34" charset="0"/>
                        </a:rPr>
                        <a:t>Wing</a:t>
                      </a:r>
                    </a:p>
                  </a:txBody>
                  <a:tcPr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anchor="ctr">
                    <a:noFill/>
                  </a:tcPr>
                </a:tc>
                <a:tc>
                  <a:txBody>
                    <a:bodyPr/>
                    <a:lstStyle/>
                    <a:p>
                      <a:pPr algn="ctr"/>
                      <a:r>
                        <a:rPr lang="en-GB" sz="2400" b="0" dirty="0">
                          <a:solidFill>
                            <a:schemeClr val="bg1"/>
                          </a:solidFill>
                          <a:latin typeface="Myriad Pro" panose="020B0503030403020204" pitchFamily="34" charset="0"/>
                        </a:rPr>
                        <a:t>34 Wings</a:t>
                      </a:r>
                    </a:p>
                  </a:txBody>
                  <a:tcPr anchor="ctr">
                    <a:solidFill>
                      <a:srgbClr val="193159"/>
                    </a:solidFill>
                  </a:tcPr>
                </a:tc>
                <a:extLst>
                  <a:ext uri="{0D108BD9-81ED-4DB2-BD59-A6C34878D82A}">
                    <a16:rowId xmlns:a16="http://schemas.microsoft.com/office/drawing/2014/main" val="2655491127"/>
                  </a:ext>
                </a:extLst>
              </a:tr>
              <a:tr h="0">
                <a:tc>
                  <a:txBody>
                    <a:bodyPr/>
                    <a:lstStyle/>
                    <a:p>
                      <a:pPr algn="ctr"/>
                      <a:endParaRPr lang="en-GB" sz="100" b="1" dirty="0">
                        <a:solidFill>
                          <a:schemeClr val="bg1"/>
                        </a:solidFill>
                        <a:latin typeface="Myriad Pro" panose="020B0503030403020204" pitchFamily="34" charset="0"/>
                      </a:endParaRPr>
                    </a:p>
                  </a:txBody>
                  <a:tcPr>
                    <a:noFill/>
                  </a:tcPr>
                </a:tc>
                <a:tc>
                  <a:txBody>
                    <a:bodyPr/>
                    <a:lstStyle/>
                    <a:p>
                      <a:pPr algn="ctr"/>
                      <a:endParaRPr lang="en-GB" sz="100" b="1" dirty="0">
                        <a:solidFill>
                          <a:schemeClr val="bg1"/>
                        </a:solidFill>
                        <a:latin typeface="Myriad Pro" panose="020B0503030403020204" pitchFamily="34" charset="0"/>
                      </a:endParaRPr>
                    </a:p>
                  </a:txBody>
                  <a:tcPr>
                    <a:noFill/>
                  </a:tcPr>
                </a:tc>
                <a:tc>
                  <a:txBody>
                    <a:bodyPr/>
                    <a:lstStyle/>
                    <a:p>
                      <a:pPr algn="ctr"/>
                      <a:endParaRPr lang="en-GB" sz="100" b="0" dirty="0">
                        <a:solidFill>
                          <a:schemeClr val="bg1"/>
                        </a:solidFill>
                        <a:latin typeface="Myriad Pro" panose="020B0503030403020204" pitchFamily="34" charset="0"/>
                      </a:endParaRPr>
                    </a:p>
                  </a:txBody>
                  <a:tcPr>
                    <a:noFill/>
                  </a:tcPr>
                </a:tc>
                <a:extLst>
                  <a:ext uri="{0D108BD9-81ED-4DB2-BD59-A6C34878D82A}">
                    <a16:rowId xmlns:a16="http://schemas.microsoft.com/office/drawing/2014/main" val="3669529310"/>
                  </a:ext>
                </a:extLst>
              </a:tr>
              <a:tr h="866749">
                <a:tc>
                  <a:txBody>
                    <a:bodyPr/>
                    <a:lstStyle/>
                    <a:p>
                      <a:pPr algn="ctr"/>
                      <a:r>
                        <a:rPr lang="en-GB" sz="2800" b="1" dirty="0">
                          <a:solidFill>
                            <a:schemeClr val="bg1"/>
                          </a:solidFill>
                          <a:latin typeface="Myriad Pro" panose="020B0503030403020204" pitchFamily="34" charset="0"/>
                        </a:rPr>
                        <a:t>Squadron</a:t>
                      </a:r>
                    </a:p>
                  </a:txBody>
                  <a:tcPr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anchor="ctr">
                    <a:noFill/>
                  </a:tcPr>
                </a:tc>
                <a:tc>
                  <a:txBody>
                    <a:bodyPr/>
                    <a:lstStyle/>
                    <a:p>
                      <a:pPr algn="ctr"/>
                      <a:r>
                        <a:rPr lang="en-GB" sz="2400" b="0" dirty="0">
                          <a:solidFill>
                            <a:schemeClr val="bg1"/>
                          </a:solidFill>
                          <a:latin typeface="Myriad Pro" panose="020B0503030403020204" pitchFamily="34" charset="0"/>
                        </a:rPr>
                        <a:t>Around 930 Air Cadet</a:t>
                      </a:r>
                      <a:r>
                        <a:rPr lang="en-GB" sz="2400" b="0" baseline="0" dirty="0">
                          <a:solidFill>
                            <a:schemeClr val="bg1"/>
                          </a:solidFill>
                          <a:latin typeface="Myriad Pro" panose="020B0503030403020204" pitchFamily="34" charset="0"/>
                        </a:rPr>
                        <a:t> Squadrons</a:t>
                      </a:r>
                      <a:endParaRPr lang="en-GB" sz="2400" b="0" dirty="0">
                        <a:solidFill>
                          <a:schemeClr val="bg1"/>
                        </a:solidFill>
                        <a:latin typeface="Myriad Pro" panose="020B0503030403020204" pitchFamily="34" charset="0"/>
                      </a:endParaRPr>
                    </a:p>
                  </a:txBody>
                  <a:tcPr anchor="ctr">
                    <a:solidFill>
                      <a:srgbClr val="193159"/>
                    </a:solidFill>
                  </a:tcPr>
                </a:tc>
                <a:extLst>
                  <a:ext uri="{0D108BD9-81ED-4DB2-BD59-A6C34878D82A}">
                    <a16:rowId xmlns:a16="http://schemas.microsoft.com/office/drawing/2014/main" val="2638764619"/>
                  </a:ext>
                </a:extLst>
              </a:tr>
              <a:tr h="0">
                <a:tc>
                  <a:txBody>
                    <a:bodyPr/>
                    <a:lstStyle/>
                    <a:p>
                      <a:pPr algn="ctr"/>
                      <a:endParaRPr lang="en-GB" sz="100" b="1" dirty="0">
                        <a:solidFill>
                          <a:schemeClr val="bg1"/>
                        </a:solidFill>
                        <a:latin typeface="Myriad Pro" panose="020B0503030403020204" pitchFamily="34" charset="0"/>
                      </a:endParaRPr>
                    </a:p>
                  </a:txBody>
                  <a:tcPr anchor="ctr">
                    <a:noFill/>
                  </a:tcPr>
                </a:tc>
                <a:tc>
                  <a:txBody>
                    <a:bodyPr/>
                    <a:lstStyle/>
                    <a:p>
                      <a:pPr algn="ctr"/>
                      <a:endParaRPr lang="en-GB" sz="100" b="1" dirty="0">
                        <a:solidFill>
                          <a:schemeClr val="bg1"/>
                        </a:solidFill>
                        <a:latin typeface="Myriad Pro" panose="020B0503030403020204" pitchFamily="34" charset="0"/>
                      </a:endParaRPr>
                    </a:p>
                  </a:txBody>
                  <a:tcPr anchor="ctr">
                    <a:noFill/>
                  </a:tcPr>
                </a:tc>
                <a:tc>
                  <a:txBody>
                    <a:bodyPr/>
                    <a:lstStyle/>
                    <a:p>
                      <a:pPr algn="ctr"/>
                      <a:endParaRPr lang="en-GB" sz="100" b="0" dirty="0">
                        <a:solidFill>
                          <a:schemeClr val="bg1"/>
                        </a:solidFill>
                        <a:latin typeface="Myriad Pro" panose="020B0503030403020204" pitchFamily="34" charset="0"/>
                      </a:endParaRPr>
                    </a:p>
                  </a:txBody>
                  <a:tcPr anchor="ctr">
                    <a:noFill/>
                  </a:tcPr>
                </a:tc>
                <a:extLst>
                  <a:ext uri="{0D108BD9-81ED-4DB2-BD59-A6C34878D82A}">
                    <a16:rowId xmlns:a16="http://schemas.microsoft.com/office/drawing/2014/main" val="2335414664"/>
                  </a:ext>
                </a:extLst>
              </a:tr>
              <a:tr h="866749">
                <a:tc>
                  <a:txBody>
                    <a:bodyPr/>
                    <a:lstStyle/>
                    <a:p>
                      <a:pPr algn="ctr"/>
                      <a:r>
                        <a:rPr lang="en-GB" sz="2800" b="1" dirty="0">
                          <a:solidFill>
                            <a:schemeClr val="bg1"/>
                          </a:solidFill>
                          <a:latin typeface="Myriad Pro" panose="020B0503030403020204" pitchFamily="34" charset="0"/>
                        </a:rPr>
                        <a:t>Detached</a:t>
                      </a:r>
                      <a:r>
                        <a:rPr lang="en-GB" sz="2800" b="1" baseline="0" dirty="0">
                          <a:solidFill>
                            <a:schemeClr val="bg1"/>
                          </a:solidFill>
                          <a:latin typeface="Myriad Pro" panose="020B0503030403020204" pitchFamily="34" charset="0"/>
                        </a:rPr>
                        <a:t> Flight</a:t>
                      </a:r>
                      <a:endParaRPr lang="en-GB" sz="2800" b="1" dirty="0">
                        <a:solidFill>
                          <a:schemeClr val="bg1"/>
                        </a:solidFill>
                        <a:latin typeface="Myriad Pro" panose="020B0503030403020204" pitchFamily="34" charset="0"/>
                      </a:endParaRPr>
                    </a:p>
                  </a:txBody>
                  <a:tcPr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anchor="ctr">
                    <a:noFill/>
                  </a:tcPr>
                </a:tc>
                <a:tc>
                  <a:txBody>
                    <a:bodyPr/>
                    <a:lstStyle/>
                    <a:p>
                      <a:pPr algn="ctr"/>
                      <a:r>
                        <a:rPr lang="en-GB" sz="2400" b="0" dirty="0">
                          <a:solidFill>
                            <a:schemeClr val="bg1"/>
                          </a:solidFill>
                          <a:latin typeface="Myriad Pro" panose="020B0503030403020204" pitchFamily="34" charset="0"/>
                        </a:rPr>
                        <a:t>Attached</a:t>
                      </a:r>
                      <a:r>
                        <a:rPr lang="en-GB" sz="2400" b="0" baseline="0" dirty="0">
                          <a:solidFill>
                            <a:schemeClr val="bg1"/>
                          </a:solidFill>
                          <a:latin typeface="Myriad Pro" panose="020B0503030403020204" pitchFamily="34" charset="0"/>
                        </a:rPr>
                        <a:t> to a squadron</a:t>
                      </a:r>
                      <a:endParaRPr lang="en-GB" sz="2400" b="0" dirty="0">
                        <a:solidFill>
                          <a:schemeClr val="bg1"/>
                        </a:solidFill>
                        <a:latin typeface="Myriad Pro" panose="020B0503030403020204" pitchFamily="34" charset="0"/>
                      </a:endParaRPr>
                    </a:p>
                  </a:txBody>
                  <a:tcPr anchor="ctr">
                    <a:solidFill>
                      <a:srgbClr val="193159"/>
                    </a:solidFill>
                  </a:tcPr>
                </a:tc>
                <a:extLst>
                  <a:ext uri="{0D108BD9-81ED-4DB2-BD59-A6C34878D82A}">
                    <a16:rowId xmlns:a16="http://schemas.microsoft.com/office/drawing/2014/main" val="2238144057"/>
                  </a:ext>
                </a:extLst>
              </a:tr>
            </a:tbl>
          </a:graphicData>
        </a:graphic>
      </p:graphicFrame>
      <p:grpSp>
        <p:nvGrpSpPr>
          <p:cNvPr id="6" name="Group 5">
            <a:extLst>
              <a:ext uri="{FF2B5EF4-FFF2-40B4-BE49-F238E27FC236}">
                <a16:creationId xmlns:a16="http://schemas.microsoft.com/office/drawing/2014/main" id="{97F408DE-AD54-45A7-A451-7E8C3F6972DD}"/>
              </a:ext>
            </a:extLst>
          </p:cNvPr>
          <p:cNvGrpSpPr/>
          <p:nvPr/>
        </p:nvGrpSpPr>
        <p:grpSpPr>
          <a:xfrm>
            <a:off x="3347064" y="1802044"/>
            <a:ext cx="623889" cy="3516930"/>
            <a:chOff x="3645366" y="2172434"/>
            <a:chExt cx="623889" cy="3516930"/>
          </a:xfrm>
          <a:solidFill>
            <a:srgbClr val="D90931"/>
          </a:solidFill>
        </p:grpSpPr>
        <p:sp>
          <p:nvSpPr>
            <p:cNvPr id="7" name="Arrow: Up 6">
              <a:extLst>
                <a:ext uri="{FF2B5EF4-FFF2-40B4-BE49-F238E27FC236}">
                  <a16:creationId xmlns:a16="http://schemas.microsoft.com/office/drawing/2014/main" id="{2CFE1A7B-77B8-4E3D-9313-AE485B8ABCDC}"/>
                </a:ext>
              </a:extLst>
            </p:cNvPr>
            <p:cNvSpPr/>
            <p:nvPr/>
          </p:nvSpPr>
          <p:spPr>
            <a:xfrm>
              <a:off x="3669179" y="4136054"/>
              <a:ext cx="600075" cy="57150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64385A5B-38AB-44B6-8036-003EC43DB281}"/>
                </a:ext>
              </a:extLst>
            </p:cNvPr>
            <p:cNvSpPr/>
            <p:nvPr/>
          </p:nvSpPr>
          <p:spPr>
            <a:xfrm>
              <a:off x="3669180" y="3154244"/>
              <a:ext cx="600075" cy="57150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03A802CC-9DC1-49B4-A8DF-B6233B659E35}"/>
                </a:ext>
              </a:extLst>
            </p:cNvPr>
            <p:cNvSpPr/>
            <p:nvPr/>
          </p:nvSpPr>
          <p:spPr>
            <a:xfrm>
              <a:off x="3669180" y="2172434"/>
              <a:ext cx="600075" cy="57150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Up 9">
              <a:extLst>
                <a:ext uri="{FF2B5EF4-FFF2-40B4-BE49-F238E27FC236}">
                  <a16:creationId xmlns:a16="http://schemas.microsoft.com/office/drawing/2014/main" id="{0EFB4590-85C5-45F8-811A-EA143706C5BC}"/>
                </a:ext>
              </a:extLst>
            </p:cNvPr>
            <p:cNvSpPr/>
            <p:nvPr/>
          </p:nvSpPr>
          <p:spPr>
            <a:xfrm>
              <a:off x="3645366" y="5117864"/>
              <a:ext cx="600075" cy="571500"/>
            </a:xfrm>
            <a:prstGeom prs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 name="Picture 10">
            <a:extLst>
              <a:ext uri="{FF2B5EF4-FFF2-40B4-BE49-F238E27FC236}">
                <a16:creationId xmlns:a16="http://schemas.microsoft.com/office/drawing/2014/main" id="{A765BFA0-75E7-4734-BF9E-2B192C4E690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42014" y="1965295"/>
            <a:ext cx="2545561" cy="3600738"/>
          </a:xfrm>
          <a:prstGeom prst="rect">
            <a:avLst/>
          </a:prstGeom>
        </p:spPr>
      </p:pic>
      <p:graphicFrame>
        <p:nvGraphicFramePr>
          <p:cNvPr id="13" name="Table 12">
            <a:extLst>
              <a:ext uri="{FF2B5EF4-FFF2-40B4-BE49-F238E27FC236}">
                <a16:creationId xmlns:a16="http://schemas.microsoft.com/office/drawing/2014/main" id="{A7FD14F6-6CE6-4E88-BC05-2C03A74A1593}"/>
              </a:ext>
            </a:extLst>
          </p:cNvPr>
          <p:cNvGraphicFramePr>
            <a:graphicFrameLocks noGrp="1"/>
          </p:cNvGraphicFramePr>
          <p:nvPr>
            <p:extLst>
              <p:ext uri="{D42A27DB-BD31-4B8C-83A1-F6EECF244321}">
                <p14:modId xmlns:p14="http://schemas.microsoft.com/office/powerpoint/2010/main" val="94247039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178848562"/>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15CD-3E8E-44A0-B78A-F37736BFC1B3}"/>
              </a:ext>
            </a:extLst>
          </p:cNvPr>
          <p:cNvSpPr>
            <a:spLocks noGrp="1"/>
          </p:cNvSpPr>
          <p:nvPr>
            <p:ph type="title"/>
          </p:nvPr>
        </p:nvSpPr>
        <p:spPr>
          <a:xfrm>
            <a:off x="673247" y="271586"/>
            <a:ext cx="3794581" cy="609473"/>
          </a:xfrm>
        </p:spPr>
        <p:txBody>
          <a:bodyPr/>
          <a:lstStyle/>
          <a:p>
            <a:r>
              <a:rPr lang="en-GB" dirty="0"/>
              <a:t>DETACHED FLIGHTS</a:t>
            </a:r>
          </a:p>
        </p:txBody>
      </p:sp>
      <p:sp>
        <p:nvSpPr>
          <p:cNvPr id="3" name="Content Placeholder 2">
            <a:extLst>
              <a:ext uri="{FF2B5EF4-FFF2-40B4-BE49-F238E27FC236}">
                <a16:creationId xmlns:a16="http://schemas.microsoft.com/office/drawing/2014/main" id="{E5B8C3F1-29E0-45C5-846F-1FA80A84E6CB}"/>
              </a:ext>
            </a:extLst>
          </p:cNvPr>
          <p:cNvSpPr>
            <a:spLocks noGrp="1"/>
          </p:cNvSpPr>
          <p:nvPr>
            <p:ph idx="1"/>
          </p:nvPr>
        </p:nvSpPr>
        <p:spPr>
          <a:xfrm>
            <a:off x="673248" y="1184490"/>
            <a:ext cx="6570502" cy="5402050"/>
          </a:xfrm>
        </p:spPr>
        <p:txBody>
          <a:bodyPr>
            <a:normAutofit/>
          </a:bodyPr>
          <a:lstStyle/>
          <a:p>
            <a:r>
              <a:rPr lang="en-GB" dirty="0"/>
              <a:t>Around 15 Cadets</a:t>
            </a:r>
          </a:p>
          <a:p>
            <a:endParaRPr lang="en-GB" dirty="0"/>
          </a:p>
          <a:p>
            <a:r>
              <a:rPr lang="en-GB" dirty="0"/>
              <a:t>Reports to a local Squadron and staff are volunteers</a:t>
            </a:r>
          </a:p>
          <a:p>
            <a:endParaRPr lang="en-GB" dirty="0"/>
          </a:p>
          <a:p>
            <a:r>
              <a:rPr lang="en-GB" dirty="0"/>
              <a:t>Normally commanded by a Flying Officer</a:t>
            </a:r>
          </a:p>
          <a:p>
            <a:endParaRPr lang="en-GB" dirty="0"/>
          </a:p>
          <a:p>
            <a:r>
              <a:rPr lang="en-GB" dirty="0"/>
              <a:t>Can apply ‘upgrade’ to squadron status if they have more than 30 cadets.</a:t>
            </a:r>
          </a:p>
          <a:p>
            <a:endParaRPr lang="en-GB" dirty="0"/>
          </a:p>
          <a:p>
            <a:r>
              <a:rPr lang="en-GB" dirty="0"/>
              <a:t>Share the attached squadrons number with DF at the end.</a:t>
            </a:r>
          </a:p>
          <a:p>
            <a:endParaRPr lang="en-GB" dirty="0"/>
          </a:p>
        </p:txBody>
      </p:sp>
      <p:grpSp>
        <p:nvGrpSpPr>
          <p:cNvPr id="4" name="Group 3">
            <a:extLst>
              <a:ext uri="{FF2B5EF4-FFF2-40B4-BE49-F238E27FC236}">
                <a16:creationId xmlns:a16="http://schemas.microsoft.com/office/drawing/2014/main" id="{F28BD963-E1B2-44DE-A3DA-AA7B7C218E9A}"/>
              </a:ext>
            </a:extLst>
          </p:cNvPr>
          <p:cNvGrpSpPr/>
          <p:nvPr/>
        </p:nvGrpSpPr>
        <p:grpSpPr>
          <a:xfrm>
            <a:off x="7418531" y="1184490"/>
            <a:ext cx="2200275" cy="3436513"/>
            <a:chOff x="7487379" y="2571918"/>
            <a:chExt cx="2200275" cy="3436513"/>
          </a:xfrm>
        </p:grpSpPr>
        <p:graphicFrame>
          <p:nvGraphicFramePr>
            <p:cNvPr id="5" name="Content Placeholder 3">
              <a:extLst>
                <a:ext uri="{FF2B5EF4-FFF2-40B4-BE49-F238E27FC236}">
                  <a16:creationId xmlns:a16="http://schemas.microsoft.com/office/drawing/2014/main" id="{9BB47274-1862-45D6-B677-4D03BB7D6909}"/>
                </a:ext>
              </a:extLst>
            </p:cNvPr>
            <p:cNvGraphicFramePr>
              <a:graphicFrameLocks/>
            </p:cNvGraphicFramePr>
            <p:nvPr>
              <p:extLst>
                <p:ext uri="{D42A27DB-BD31-4B8C-83A1-F6EECF244321}">
                  <p14:modId xmlns:p14="http://schemas.microsoft.com/office/powerpoint/2010/main" val="1205311452"/>
                </p:ext>
              </p:extLst>
            </p:nvPr>
          </p:nvGraphicFramePr>
          <p:xfrm>
            <a:off x="7487379" y="2571918"/>
            <a:ext cx="2200275" cy="3436513"/>
          </p:xfrm>
          <a:graphic>
            <a:graphicData uri="http://schemas.openxmlformats.org/drawingml/2006/table">
              <a:tbl>
                <a:tblPr firstRow="1" bandRow="1">
                  <a:tableStyleId>{2D5ABB26-0587-4C30-8999-92F81FD0307C}</a:tableStyleId>
                </a:tblPr>
                <a:tblGrid>
                  <a:gridCol w="2037833">
                    <a:extLst>
                      <a:ext uri="{9D8B030D-6E8A-4147-A177-3AD203B41FA5}">
                        <a16:colId xmlns:a16="http://schemas.microsoft.com/office/drawing/2014/main" val="1534917967"/>
                      </a:ext>
                    </a:extLst>
                  </a:gridCol>
                  <a:gridCol w="162442">
                    <a:extLst>
                      <a:ext uri="{9D8B030D-6E8A-4147-A177-3AD203B41FA5}">
                        <a16:colId xmlns:a16="http://schemas.microsoft.com/office/drawing/2014/main" val="1421628078"/>
                      </a:ext>
                    </a:extLst>
                  </a:gridCol>
                </a:tblGrid>
                <a:tr h="602189">
                  <a:tc>
                    <a:txBody>
                      <a:bodyPr/>
                      <a:lstStyle/>
                      <a:p>
                        <a:pPr algn="ctr"/>
                        <a:r>
                          <a:rPr lang="en-GB" sz="2000" b="1" dirty="0">
                            <a:solidFill>
                              <a:schemeClr val="bg1"/>
                            </a:solidFill>
                            <a:latin typeface="Myriad Pro" panose="020B0503030403020204" pitchFamily="34" charset="0"/>
                          </a:rPr>
                          <a:t>Corps</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61177471"/>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753472405"/>
                    </a:ext>
                  </a:extLst>
                </a:tr>
                <a:tr h="610553">
                  <a:tc>
                    <a:txBody>
                      <a:bodyPr/>
                      <a:lstStyle/>
                      <a:p>
                        <a:pPr algn="ctr"/>
                        <a:r>
                          <a:rPr lang="en-GB" sz="2000" b="1" dirty="0">
                            <a:solidFill>
                              <a:schemeClr val="bg1"/>
                            </a:solidFill>
                            <a:latin typeface="Myriad Pro" panose="020B0503030403020204" pitchFamily="34" charset="0"/>
                          </a:rPr>
                          <a:t>Region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1287363538"/>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99316827"/>
                    </a:ext>
                  </a:extLst>
                </a:tr>
                <a:tr h="610553">
                  <a:tc>
                    <a:txBody>
                      <a:bodyPr/>
                      <a:lstStyle/>
                      <a:p>
                        <a:pPr algn="ctr"/>
                        <a:r>
                          <a:rPr lang="en-GB" sz="2000" b="1" dirty="0">
                            <a:solidFill>
                              <a:schemeClr val="bg1"/>
                            </a:solidFill>
                            <a:latin typeface="Myriad Pro" panose="020B0503030403020204" pitchFamily="34" charset="0"/>
                          </a:rPr>
                          <a:t>Wing</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55491127"/>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669529310"/>
                    </a:ext>
                  </a:extLst>
                </a:tr>
                <a:tr h="610553">
                  <a:tc>
                    <a:txBody>
                      <a:bodyPr/>
                      <a:lstStyle/>
                      <a:p>
                        <a:pPr algn="ctr"/>
                        <a:r>
                          <a:rPr lang="en-GB" sz="2000" b="1" dirty="0">
                            <a:solidFill>
                              <a:schemeClr val="bg1"/>
                            </a:solidFill>
                            <a:latin typeface="Myriad Pro" panose="020B0503030403020204" pitchFamily="34" charset="0"/>
                          </a:rPr>
                          <a:t>Squadron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38764619"/>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35414664"/>
                    </a:ext>
                  </a:extLst>
                </a:tr>
                <a:tr h="610553">
                  <a:tc>
                    <a:txBody>
                      <a:bodyPr/>
                      <a:lstStyle/>
                      <a:p>
                        <a:pPr algn="ctr"/>
                        <a:r>
                          <a:rPr lang="en-GB" sz="2000" b="1" dirty="0">
                            <a:solidFill>
                              <a:schemeClr val="bg1"/>
                            </a:solidFill>
                            <a:latin typeface="Myriad Pro" panose="020B0503030403020204" pitchFamily="34" charset="0"/>
                          </a:rPr>
                          <a:t>Detached</a:t>
                        </a:r>
                        <a:r>
                          <a:rPr lang="en-GB" sz="2000" b="1" baseline="0" dirty="0">
                            <a:solidFill>
                              <a:schemeClr val="bg1"/>
                            </a:solidFill>
                            <a:latin typeface="Myriad Pro" panose="020B0503030403020204" pitchFamily="34" charset="0"/>
                          </a:rPr>
                          <a:t> Flight</a:t>
                        </a:r>
                        <a:endParaRPr lang="en-GB" sz="2000" b="1" dirty="0">
                          <a:solidFill>
                            <a:schemeClr val="bg1"/>
                          </a:solidFill>
                          <a:latin typeface="Myriad Pro" panose="020B0503030403020204" pitchFamily="34" charset="0"/>
                        </a:endParaRPr>
                      </a:p>
                    </a:txBody>
                    <a:tcPr marL="64413" marR="64413" marT="32206" marB="32206" anchor="ctr">
                      <a:solidFill>
                        <a:srgbClr val="193159"/>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238144057"/>
                    </a:ext>
                  </a:extLst>
                </a:tr>
              </a:tbl>
            </a:graphicData>
          </a:graphic>
        </p:graphicFrame>
        <p:sp>
          <p:nvSpPr>
            <p:cNvPr id="6" name="Arrow: Up 5">
              <a:extLst>
                <a:ext uri="{FF2B5EF4-FFF2-40B4-BE49-F238E27FC236}">
                  <a16:creationId xmlns:a16="http://schemas.microsoft.com/office/drawing/2014/main" id="{7FFACA41-B2D6-4F7C-A97C-3D91F85FA366}"/>
                </a:ext>
              </a:extLst>
            </p:cNvPr>
            <p:cNvSpPr/>
            <p:nvPr/>
          </p:nvSpPr>
          <p:spPr>
            <a:xfrm>
              <a:off x="9193497" y="4383417"/>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4204E2E5-39F4-47A2-8E47-521A7E071EAB}"/>
                </a:ext>
              </a:extLst>
            </p:cNvPr>
            <p:cNvSpPr/>
            <p:nvPr/>
          </p:nvSpPr>
          <p:spPr>
            <a:xfrm>
              <a:off x="9193497" y="3676627"/>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72452F7C-3011-4146-B145-47527EC20458}"/>
                </a:ext>
              </a:extLst>
            </p:cNvPr>
            <p:cNvSpPr/>
            <p:nvPr/>
          </p:nvSpPr>
          <p:spPr>
            <a:xfrm>
              <a:off x="9193497" y="2979362"/>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1AD4E40F-26F1-4DCF-BA4B-9E3BD2FD8E57}"/>
                </a:ext>
              </a:extLst>
            </p:cNvPr>
            <p:cNvSpPr/>
            <p:nvPr/>
          </p:nvSpPr>
          <p:spPr>
            <a:xfrm>
              <a:off x="9207602" y="5099732"/>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a:extLst>
              <a:ext uri="{FF2B5EF4-FFF2-40B4-BE49-F238E27FC236}">
                <a16:creationId xmlns:a16="http://schemas.microsoft.com/office/drawing/2014/main" id="{0FDC1419-982E-4D1F-BB01-6DF656D3A158}"/>
              </a:ext>
            </a:extLst>
          </p:cNvPr>
          <p:cNvGraphicFramePr>
            <a:graphicFrameLocks noGrp="1"/>
          </p:cNvGraphicFramePr>
          <p:nvPr>
            <p:extLst>
              <p:ext uri="{D42A27DB-BD31-4B8C-83A1-F6EECF244321}">
                <p14:modId xmlns:p14="http://schemas.microsoft.com/office/powerpoint/2010/main" val="126568523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593871713"/>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15CD-3E8E-44A0-B78A-F37736BFC1B3}"/>
              </a:ext>
            </a:extLst>
          </p:cNvPr>
          <p:cNvSpPr>
            <a:spLocks noGrp="1"/>
          </p:cNvSpPr>
          <p:nvPr>
            <p:ph type="title"/>
          </p:nvPr>
        </p:nvSpPr>
        <p:spPr>
          <a:xfrm>
            <a:off x="673247" y="271586"/>
            <a:ext cx="2579239" cy="609473"/>
          </a:xfrm>
        </p:spPr>
        <p:txBody>
          <a:bodyPr/>
          <a:lstStyle/>
          <a:p>
            <a:r>
              <a:rPr lang="en-GB" dirty="0"/>
              <a:t>SQUADRONS</a:t>
            </a:r>
          </a:p>
        </p:txBody>
      </p:sp>
      <p:sp>
        <p:nvSpPr>
          <p:cNvPr id="3" name="Content Placeholder 2">
            <a:extLst>
              <a:ext uri="{FF2B5EF4-FFF2-40B4-BE49-F238E27FC236}">
                <a16:creationId xmlns:a16="http://schemas.microsoft.com/office/drawing/2014/main" id="{E5B8C3F1-29E0-45C5-846F-1FA80A84E6CB}"/>
              </a:ext>
            </a:extLst>
          </p:cNvPr>
          <p:cNvSpPr>
            <a:spLocks noGrp="1"/>
          </p:cNvSpPr>
          <p:nvPr>
            <p:ph idx="1"/>
          </p:nvPr>
        </p:nvSpPr>
        <p:spPr>
          <a:xfrm>
            <a:off x="673248" y="1184490"/>
            <a:ext cx="6570504" cy="5401923"/>
          </a:xfrm>
        </p:spPr>
        <p:txBody>
          <a:bodyPr>
            <a:normAutofit/>
          </a:bodyPr>
          <a:lstStyle/>
          <a:p>
            <a:r>
              <a:rPr lang="en-GB" dirty="0"/>
              <a:t>The basic unit of the ATC.</a:t>
            </a:r>
          </a:p>
          <a:p>
            <a:pPr marL="0" indent="0">
              <a:buNone/>
            </a:pPr>
            <a:endParaRPr lang="en-GB" dirty="0"/>
          </a:p>
          <a:p>
            <a:r>
              <a:rPr lang="en-GB" dirty="0"/>
              <a:t>Minimum of 30 Cadets.</a:t>
            </a:r>
          </a:p>
          <a:p>
            <a:pPr marL="0" indent="0">
              <a:buNone/>
            </a:pPr>
            <a:endParaRPr lang="en-GB" dirty="0"/>
          </a:p>
          <a:p>
            <a:r>
              <a:rPr lang="en-GB" dirty="0"/>
              <a:t>Normally Commanded by a Flight Lieutenant and staff are volunteers.</a:t>
            </a:r>
          </a:p>
          <a:p>
            <a:pPr marL="0" indent="0">
              <a:buNone/>
            </a:pPr>
            <a:endParaRPr lang="en-GB" dirty="0"/>
          </a:p>
          <a:p>
            <a:r>
              <a:rPr lang="en-GB" dirty="0"/>
              <a:t>Has a Civilian Committee and a Padre.</a:t>
            </a:r>
          </a:p>
          <a:p>
            <a:pPr marL="0" indent="0">
              <a:buNone/>
            </a:pPr>
            <a:endParaRPr lang="en-GB" dirty="0"/>
          </a:p>
          <a:p>
            <a:r>
              <a:rPr lang="en-GB" b="1" dirty="0">
                <a:solidFill>
                  <a:srgbClr val="0574CE"/>
                </a:solidFill>
              </a:rPr>
              <a:t>What is the name of your squadron’s Commanding Officer?</a:t>
            </a:r>
          </a:p>
          <a:p>
            <a:endParaRPr lang="en-GB" dirty="0"/>
          </a:p>
        </p:txBody>
      </p:sp>
      <p:grpSp>
        <p:nvGrpSpPr>
          <p:cNvPr id="10" name="Group 9">
            <a:extLst>
              <a:ext uri="{FF2B5EF4-FFF2-40B4-BE49-F238E27FC236}">
                <a16:creationId xmlns:a16="http://schemas.microsoft.com/office/drawing/2014/main" id="{0C66B48B-E687-47C2-A3AF-E4B75285A961}"/>
              </a:ext>
            </a:extLst>
          </p:cNvPr>
          <p:cNvGrpSpPr/>
          <p:nvPr/>
        </p:nvGrpSpPr>
        <p:grpSpPr>
          <a:xfrm>
            <a:off x="7418533" y="1184490"/>
            <a:ext cx="2200275" cy="3436513"/>
            <a:chOff x="7430107" y="2074661"/>
            <a:chExt cx="2200275" cy="3436513"/>
          </a:xfrm>
        </p:grpSpPr>
        <p:graphicFrame>
          <p:nvGraphicFramePr>
            <p:cNvPr id="5" name="Content Placeholder 3">
              <a:extLst>
                <a:ext uri="{FF2B5EF4-FFF2-40B4-BE49-F238E27FC236}">
                  <a16:creationId xmlns:a16="http://schemas.microsoft.com/office/drawing/2014/main" id="{9BB47274-1862-45D6-B677-4D03BB7D6909}"/>
                </a:ext>
              </a:extLst>
            </p:cNvPr>
            <p:cNvGraphicFramePr>
              <a:graphicFrameLocks/>
            </p:cNvGraphicFramePr>
            <p:nvPr>
              <p:extLst>
                <p:ext uri="{D42A27DB-BD31-4B8C-83A1-F6EECF244321}">
                  <p14:modId xmlns:p14="http://schemas.microsoft.com/office/powerpoint/2010/main" val="107175616"/>
                </p:ext>
              </p:extLst>
            </p:nvPr>
          </p:nvGraphicFramePr>
          <p:xfrm>
            <a:off x="7430107" y="2074661"/>
            <a:ext cx="2200275" cy="3436513"/>
          </p:xfrm>
          <a:graphic>
            <a:graphicData uri="http://schemas.openxmlformats.org/drawingml/2006/table">
              <a:tbl>
                <a:tblPr firstRow="1" bandRow="1">
                  <a:tableStyleId>{2D5ABB26-0587-4C30-8999-92F81FD0307C}</a:tableStyleId>
                </a:tblPr>
                <a:tblGrid>
                  <a:gridCol w="2037833">
                    <a:extLst>
                      <a:ext uri="{9D8B030D-6E8A-4147-A177-3AD203B41FA5}">
                        <a16:colId xmlns:a16="http://schemas.microsoft.com/office/drawing/2014/main" val="1534917967"/>
                      </a:ext>
                    </a:extLst>
                  </a:gridCol>
                  <a:gridCol w="162442">
                    <a:extLst>
                      <a:ext uri="{9D8B030D-6E8A-4147-A177-3AD203B41FA5}">
                        <a16:colId xmlns:a16="http://schemas.microsoft.com/office/drawing/2014/main" val="1421628078"/>
                      </a:ext>
                    </a:extLst>
                  </a:gridCol>
                </a:tblGrid>
                <a:tr h="602189">
                  <a:tc>
                    <a:txBody>
                      <a:bodyPr/>
                      <a:lstStyle/>
                      <a:p>
                        <a:pPr algn="ctr"/>
                        <a:r>
                          <a:rPr lang="en-GB" sz="2000" b="1" dirty="0">
                            <a:solidFill>
                              <a:schemeClr val="bg1"/>
                            </a:solidFill>
                            <a:latin typeface="Myriad Pro" panose="020B0503030403020204" pitchFamily="34" charset="0"/>
                          </a:rPr>
                          <a:t>Corps</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61177471"/>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753472405"/>
                    </a:ext>
                  </a:extLst>
                </a:tr>
                <a:tr h="610553">
                  <a:tc>
                    <a:txBody>
                      <a:bodyPr/>
                      <a:lstStyle/>
                      <a:p>
                        <a:pPr algn="ctr"/>
                        <a:r>
                          <a:rPr lang="en-GB" sz="2000" b="1" dirty="0">
                            <a:solidFill>
                              <a:schemeClr val="bg1"/>
                            </a:solidFill>
                            <a:latin typeface="Myriad Pro" panose="020B0503030403020204" pitchFamily="34" charset="0"/>
                          </a:rPr>
                          <a:t>Region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1287363538"/>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99316827"/>
                    </a:ext>
                  </a:extLst>
                </a:tr>
                <a:tr h="610553">
                  <a:tc>
                    <a:txBody>
                      <a:bodyPr/>
                      <a:lstStyle/>
                      <a:p>
                        <a:pPr algn="ctr"/>
                        <a:r>
                          <a:rPr lang="en-GB" sz="2000" b="1" dirty="0">
                            <a:solidFill>
                              <a:schemeClr val="bg1"/>
                            </a:solidFill>
                            <a:latin typeface="Myriad Pro" panose="020B0503030403020204" pitchFamily="34" charset="0"/>
                          </a:rPr>
                          <a:t>Wing</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55491127"/>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669529310"/>
                    </a:ext>
                  </a:extLst>
                </a:tr>
                <a:tr h="610553">
                  <a:tc>
                    <a:txBody>
                      <a:bodyPr/>
                      <a:lstStyle/>
                      <a:p>
                        <a:pPr algn="ctr"/>
                        <a:r>
                          <a:rPr lang="en-GB" sz="2000" b="1" dirty="0">
                            <a:solidFill>
                              <a:schemeClr val="bg1"/>
                            </a:solidFill>
                            <a:latin typeface="Myriad Pro" panose="020B0503030403020204" pitchFamily="34" charset="0"/>
                          </a:rPr>
                          <a:t>Squadron</a:t>
                        </a:r>
                      </a:p>
                    </a:txBody>
                    <a:tcPr marL="64413" marR="64413" marT="32206" marB="32206" anchor="ctr">
                      <a:solidFill>
                        <a:srgbClr val="193159"/>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38764619"/>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35414664"/>
                    </a:ext>
                  </a:extLst>
                </a:tr>
                <a:tr h="610553">
                  <a:tc>
                    <a:txBody>
                      <a:bodyPr/>
                      <a:lstStyle/>
                      <a:p>
                        <a:pPr algn="ctr"/>
                        <a:r>
                          <a:rPr lang="en-GB" sz="2000" b="1" dirty="0">
                            <a:solidFill>
                              <a:schemeClr val="bg1"/>
                            </a:solidFill>
                            <a:latin typeface="Myriad Pro" panose="020B0503030403020204" pitchFamily="34" charset="0"/>
                          </a:rPr>
                          <a:t>Detached</a:t>
                        </a:r>
                        <a:r>
                          <a:rPr lang="en-GB" sz="2000" b="1" baseline="0" dirty="0">
                            <a:solidFill>
                              <a:schemeClr val="bg1"/>
                            </a:solidFill>
                            <a:latin typeface="Myriad Pro" panose="020B0503030403020204" pitchFamily="34" charset="0"/>
                          </a:rPr>
                          <a:t> Flight</a:t>
                        </a:r>
                        <a:endParaRPr lang="en-GB" sz="2000" b="1" dirty="0">
                          <a:solidFill>
                            <a:schemeClr val="bg1"/>
                          </a:solidFill>
                          <a:latin typeface="Myriad Pro" panose="020B0503030403020204" pitchFamily="34" charset="0"/>
                        </a:endParaRP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238144057"/>
                    </a:ext>
                  </a:extLst>
                </a:tr>
              </a:tbl>
            </a:graphicData>
          </a:graphic>
        </p:graphicFrame>
        <p:sp>
          <p:nvSpPr>
            <p:cNvPr id="6" name="Arrow: Up 5">
              <a:extLst>
                <a:ext uri="{FF2B5EF4-FFF2-40B4-BE49-F238E27FC236}">
                  <a16:creationId xmlns:a16="http://schemas.microsoft.com/office/drawing/2014/main" id="{7FFACA41-B2D6-4F7C-A97C-3D91F85FA366}"/>
                </a:ext>
              </a:extLst>
            </p:cNvPr>
            <p:cNvSpPr/>
            <p:nvPr/>
          </p:nvSpPr>
          <p:spPr>
            <a:xfrm>
              <a:off x="9136225" y="3886160"/>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4204E2E5-39F4-47A2-8E47-521A7E071EAB}"/>
                </a:ext>
              </a:extLst>
            </p:cNvPr>
            <p:cNvSpPr/>
            <p:nvPr/>
          </p:nvSpPr>
          <p:spPr>
            <a:xfrm>
              <a:off x="9136225" y="3179370"/>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72452F7C-3011-4146-B145-47527EC20458}"/>
                </a:ext>
              </a:extLst>
            </p:cNvPr>
            <p:cNvSpPr/>
            <p:nvPr/>
          </p:nvSpPr>
          <p:spPr>
            <a:xfrm>
              <a:off x="9136225" y="2482105"/>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1AD4E40F-26F1-4DCF-BA4B-9E3BD2FD8E57}"/>
                </a:ext>
              </a:extLst>
            </p:cNvPr>
            <p:cNvSpPr/>
            <p:nvPr/>
          </p:nvSpPr>
          <p:spPr>
            <a:xfrm>
              <a:off x="9150330" y="4602475"/>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a:extLst>
              <a:ext uri="{FF2B5EF4-FFF2-40B4-BE49-F238E27FC236}">
                <a16:creationId xmlns:a16="http://schemas.microsoft.com/office/drawing/2014/main" id="{54516AAD-B36A-47C1-8BA7-3843DFE4A29F}"/>
              </a:ext>
            </a:extLst>
          </p:cNvPr>
          <p:cNvGraphicFramePr>
            <a:graphicFrameLocks noGrp="1"/>
          </p:cNvGraphicFramePr>
          <p:nvPr>
            <p:extLst>
              <p:ext uri="{D42A27DB-BD31-4B8C-83A1-F6EECF244321}">
                <p14:modId xmlns:p14="http://schemas.microsoft.com/office/powerpoint/2010/main" val="2447072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28753388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92FBD-2FE1-4DCF-A181-AC955749C045}"/>
              </a:ext>
            </a:extLst>
          </p:cNvPr>
          <p:cNvSpPr>
            <a:spLocks noGrp="1"/>
          </p:cNvSpPr>
          <p:nvPr>
            <p:ph type="title"/>
          </p:nvPr>
        </p:nvSpPr>
        <p:spPr>
          <a:xfrm>
            <a:off x="673247" y="271586"/>
            <a:ext cx="4616383" cy="609473"/>
          </a:xfrm>
        </p:spPr>
        <p:txBody>
          <a:bodyPr/>
          <a:lstStyle/>
          <a:p>
            <a:r>
              <a:rPr lang="en-GB" dirty="0"/>
              <a:t>SQUADRON STRUCTURE</a:t>
            </a:r>
          </a:p>
        </p:txBody>
      </p:sp>
      <p:pic>
        <p:nvPicPr>
          <p:cNvPr id="4" name="Picture 2" descr="Picture3">
            <a:extLst>
              <a:ext uri="{FF2B5EF4-FFF2-40B4-BE49-F238E27FC236}">
                <a16:creationId xmlns:a16="http://schemas.microsoft.com/office/drawing/2014/main" id="{2DF3B5DE-7B25-4A9E-AAA8-FF7C681A9BAD}"/>
              </a:ext>
            </a:extLst>
          </p:cNvPr>
          <p:cNvPicPr>
            <a:picLocks noChangeAspect="1" noChangeArrowheads="1"/>
          </p:cNvPicPr>
          <p:nvPr/>
        </p:nvPicPr>
        <p:blipFill>
          <a:blip r:embed="rId3">
            <a:extLst>
              <a:ext uri="{28A0092B-C50C-407E-A947-70E740481C1C}">
                <a14:useLocalDpi xmlns:a14="http://schemas.microsoft.com/office/drawing/2010/main"/>
              </a:ext>
            </a:extLst>
          </a:blip>
          <a:srcRect l="84" r="84"/>
          <a:stretch>
            <a:fillRect/>
          </a:stretch>
        </p:blipFill>
        <p:spPr bwMode="auto">
          <a:xfrm>
            <a:off x="1166994" y="1626848"/>
            <a:ext cx="8245271" cy="4321934"/>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graphicFrame>
        <p:nvGraphicFramePr>
          <p:cNvPr id="5" name="Table 4">
            <a:extLst>
              <a:ext uri="{FF2B5EF4-FFF2-40B4-BE49-F238E27FC236}">
                <a16:creationId xmlns:a16="http://schemas.microsoft.com/office/drawing/2014/main" id="{C0E2C940-5F67-4600-97E5-7331FD96897A}"/>
              </a:ext>
            </a:extLst>
          </p:cNvPr>
          <p:cNvGraphicFramePr>
            <a:graphicFrameLocks noGrp="1"/>
          </p:cNvGraphicFramePr>
          <p:nvPr>
            <p:extLst>
              <p:ext uri="{D42A27DB-BD31-4B8C-83A1-F6EECF244321}">
                <p14:modId xmlns:p14="http://schemas.microsoft.com/office/powerpoint/2010/main" val="250462901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19</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324426857"/>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15CD-3E8E-44A0-B78A-F37736BFC1B3}"/>
              </a:ext>
            </a:extLst>
          </p:cNvPr>
          <p:cNvSpPr>
            <a:spLocks noGrp="1"/>
          </p:cNvSpPr>
          <p:nvPr>
            <p:ph type="title"/>
          </p:nvPr>
        </p:nvSpPr>
        <p:spPr>
          <a:xfrm>
            <a:off x="673247" y="271586"/>
            <a:ext cx="1456495" cy="609474"/>
          </a:xfrm>
        </p:spPr>
        <p:txBody>
          <a:bodyPr/>
          <a:lstStyle/>
          <a:p>
            <a:r>
              <a:rPr lang="en-GB" dirty="0"/>
              <a:t>WINGS</a:t>
            </a:r>
          </a:p>
        </p:txBody>
      </p:sp>
      <p:sp>
        <p:nvSpPr>
          <p:cNvPr id="3" name="Content Placeholder 2">
            <a:extLst>
              <a:ext uri="{FF2B5EF4-FFF2-40B4-BE49-F238E27FC236}">
                <a16:creationId xmlns:a16="http://schemas.microsoft.com/office/drawing/2014/main" id="{E5B8C3F1-29E0-45C5-846F-1FA80A84E6CB}"/>
              </a:ext>
            </a:extLst>
          </p:cNvPr>
          <p:cNvSpPr>
            <a:spLocks noGrp="1"/>
          </p:cNvSpPr>
          <p:nvPr>
            <p:ph idx="1"/>
          </p:nvPr>
        </p:nvSpPr>
        <p:spPr>
          <a:xfrm>
            <a:off x="673248" y="1184490"/>
            <a:ext cx="6570503" cy="5484317"/>
          </a:xfrm>
        </p:spPr>
        <p:txBody>
          <a:bodyPr>
            <a:normAutofit/>
          </a:bodyPr>
          <a:lstStyle/>
          <a:p>
            <a:r>
              <a:rPr lang="en-GB" dirty="0"/>
              <a:t>Squadrons are grouped into wings.</a:t>
            </a:r>
          </a:p>
          <a:p>
            <a:pPr marL="0" indent="0">
              <a:buNone/>
            </a:pPr>
            <a:endParaRPr lang="en-GB" dirty="0"/>
          </a:p>
          <a:p>
            <a:r>
              <a:rPr lang="en-GB" dirty="0"/>
              <a:t>Three full-time staff and volunteer staff officers.</a:t>
            </a:r>
          </a:p>
          <a:p>
            <a:pPr marL="0" indent="0">
              <a:buNone/>
            </a:pPr>
            <a:endParaRPr lang="en-GB" dirty="0"/>
          </a:p>
          <a:p>
            <a:r>
              <a:rPr lang="en-GB" dirty="0"/>
              <a:t>Commanded by a volunteer Wing Commander.</a:t>
            </a:r>
          </a:p>
          <a:p>
            <a:pPr marL="0" indent="0">
              <a:buNone/>
            </a:pPr>
            <a:endParaRPr lang="en-GB" dirty="0"/>
          </a:p>
          <a:p>
            <a:r>
              <a:rPr lang="en-GB" dirty="0"/>
              <a:t>Has a Civilian Committee and a Padre.</a:t>
            </a:r>
          </a:p>
          <a:p>
            <a:pPr marL="0" indent="0">
              <a:buNone/>
            </a:pPr>
            <a:endParaRPr lang="en-GB" dirty="0"/>
          </a:p>
          <a:p>
            <a:r>
              <a:rPr lang="en-GB" b="1" dirty="0">
                <a:solidFill>
                  <a:srgbClr val="0574CE"/>
                </a:solidFill>
              </a:rPr>
              <a:t>What wing is your squadron in?</a:t>
            </a:r>
          </a:p>
          <a:p>
            <a:pPr marL="0" indent="0">
              <a:buNone/>
            </a:pPr>
            <a:endParaRPr lang="en-GB" b="1" dirty="0">
              <a:solidFill>
                <a:srgbClr val="0574CE"/>
              </a:solidFill>
            </a:endParaRPr>
          </a:p>
          <a:p>
            <a:r>
              <a:rPr lang="en-GB" b="1" dirty="0">
                <a:solidFill>
                  <a:srgbClr val="0574CE"/>
                </a:solidFill>
              </a:rPr>
              <a:t>What is the name of your Wing Commander?</a:t>
            </a:r>
          </a:p>
          <a:p>
            <a:endParaRPr lang="en-GB" dirty="0"/>
          </a:p>
        </p:txBody>
      </p:sp>
      <p:grpSp>
        <p:nvGrpSpPr>
          <p:cNvPr id="4" name="Group 3">
            <a:extLst>
              <a:ext uri="{FF2B5EF4-FFF2-40B4-BE49-F238E27FC236}">
                <a16:creationId xmlns:a16="http://schemas.microsoft.com/office/drawing/2014/main" id="{9E18F246-D2AC-4152-919D-40FEA13D6E48}"/>
              </a:ext>
            </a:extLst>
          </p:cNvPr>
          <p:cNvGrpSpPr/>
          <p:nvPr/>
        </p:nvGrpSpPr>
        <p:grpSpPr>
          <a:xfrm>
            <a:off x="7418532" y="1184490"/>
            <a:ext cx="2200275" cy="3436513"/>
            <a:chOff x="7418533" y="1710743"/>
            <a:chExt cx="2200275" cy="3436513"/>
          </a:xfrm>
        </p:grpSpPr>
        <p:graphicFrame>
          <p:nvGraphicFramePr>
            <p:cNvPr id="5" name="Content Placeholder 3">
              <a:extLst>
                <a:ext uri="{FF2B5EF4-FFF2-40B4-BE49-F238E27FC236}">
                  <a16:creationId xmlns:a16="http://schemas.microsoft.com/office/drawing/2014/main" id="{9BB47274-1862-45D6-B677-4D03BB7D6909}"/>
                </a:ext>
              </a:extLst>
            </p:cNvPr>
            <p:cNvGraphicFramePr>
              <a:graphicFrameLocks/>
            </p:cNvGraphicFramePr>
            <p:nvPr>
              <p:extLst/>
            </p:nvPr>
          </p:nvGraphicFramePr>
          <p:xfrm>
            <a:off x="7418533" y="1710743"/>
            <a:ext cx="2200275" cy="3436513"/>
          </p:xfrm>
          <a:graphic>
            <a:graphicData uri="http://schemas.openxmlformats.org/drawingml/2006/table">
              <a:tbl>
                <a:tblPr firstRow="1" bandRow="1">
                  <a:tableStyleId>{2D5ABB26-0587-4C30-8999-92F81FD0307C}</a:tableStyleId>
                </a:tblPr>
                <a:tblGrid>
                  <a:gridCol w="2037833">
                    <a:extLst>
                      <a:ext uri="{9D8B030D-6E8A-4147-A177-3AD203B41FA5}">
                        <a16:colId xmlns:a16="http://schemas.microsoft.com/office/drawing/2014/main" val="1534917967"/>
                      </a:ext>
                    </a:extLst>
                  </a:gridCol>
                  <a:gridCol w="162442">
                    <a:extLst>
                      <a:ext uri="{9D8B030D-6E8A-4147-A177-3AD203B41FA5}">
                        <a16:colId xmlns:a16="http://schemas.microsoft.com/office/drawing/2014/main" val="1421628078"/>
                      </a:ext>
                    </a:extLst>
                  </a:gridCol>
                </a:tblGrid>
                <a:tr h="602189">
                  <a:tc>
                    <a:txBody>
                      <a:bodyPr/>
                      <a:lstStyle/>
                      <a:p>
                        <a:pPr algn="ctr"/>
                        <a:r>
                          <a:rPr lang="en-GB" sz="2000" b="1" dirty="0">
                            <a:solidFill>
                              <a:schemeClr val="bg1"/>
                            </a:solidFill>
                            <a:latin typeface="Myriad Pro" panose="020B0503030403020204" pitchFamily="34" charset="0"/>
                          </a:rPr>
                          <a:t>Corps</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61177471"/>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753472405"/>
                    </a:ext>
                  </a:extLst>
                </a:tr>
                <a:tr h="610553">
                  <a:tc>
                    <a:txBody>
                      <a:bodyPr/>
                      <a:lstStyle/>
                      <a:p>
                        <a:pPr algn="ctr"/>
                        <a:r>
                          <a:rPr lang="en-GB" sz="2000" b="1" dirty="0">
                            <a:solidFill>
                              <a:schemeClr val="bg1"/>
                            </a:solidFill>
                            <a:latin typeface="Myriad Pro" panose="020B0503030403020204" pitchFamily="34" charset="0"/>
                          </a:rPr>
                          <a:t>Region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1287363538"/>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99316827"/>
                    </a:ext>
                  </a:extLst>
                </a:tr>
                <a:tr h="610553">
                  <a:tc>
                    <a:txBody>
                      <a:bodyPr/>
                      <a:lstStyle/>
                      <a:p>
                        <a:pPr algn="ctr"/>
                        <a:r>
                          <a:rPr lang="en-GB" sz="2000" b="1" dirty="0">
                            <a:solidFill>
                              <a:schemeClr val="bg1"/>
                            </a:solidFill>
                            <a:latin typeface="Myriad Pro" panose="020B0503030403020204" pitchFamily="34" charset="0"/>
                          </a:rPr>
                          <a:t>Wing</a:t>
                        </a:r>
                      </a:p>
                    </a:txBody>
                    <a:tcPr marL="64413" marR="64413" marT="32206" marB="32206" anchor="ctr">
                      <a:solidFill>
                        <a:srgbClr val="193159"/>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55491127"/>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669529310"/>
                    </a:ext>
                  </a:extLst>
                </a:tr>
                <a:tr h="610553">
                  <a:tc>
                    <a:txBody>
                      <a:bodyPr/>
                      <a:lstStyle/>
                      <a:p>
                        <a:pPr algn="ctr"/>
                        <a:r>
                          <a:rPr lang="en-GB" sz="2000" b="1" dirty="0">
                            <a:solidFill>
                              <a:schemeClr val="bg1"/>
                            </a:solidFill>
                            <a:latin typeface="Myriad Pro" panose="020B0503030403020204" pitchFamily="34" charset="0"/>
                          </a:rPr>
                          <a:t>Squadron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38764619"/>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35414664"/>
                    </a:ext>
                  </a:extLst>
                </a:tr>
                <a:tr h="610553">
                  <a:tc>
                    <a:txBody>
                      <a:bodyPr/>
                      <a:lstStyle/>
                      <a:p>
                        <a:pPr algn="ctr"/>
                        <a:r>
                          <a:rPr lang="en-GB" sz="2000" b="1" dirty="0">
                            <a:solidFill>
                              <a:schemeClr val="bg1"/>
                            </a:solidFill>
                            <a:latin typeface="Myriad Pro" panose="020B0503030403020204" pitchFamily="34" charset="0"/>
                          </a:rPr>
                          <a:t>Detached</a:t>
                        </a:r>
                        <a:r>
                          <a:rPr lang="en-GB" sz="2000" b="1" baseline="0" dirty="0">
                            <a:solidFill>
                              <a:schemeClr val="bg1"/>
                            </a:solidFill>
                            <a:latin typeface="Myriad Pro" panose="020B0503030403020204" pitchFamily="34" charset="0"/>
                          </a:rPr>
                          <a:t> Flight</a:t>
                        </a:r>
                        <a:endParaRPr lang="en-GB" sz="2000" b="1" dirty="0">
                          <a:solidFill>
                            <a:schemeClr val="bg1"/>
                          </a:solidFill>
                          <a:latin typeface="Myriad Pro" panose="020B0503030403020204" pitchFamily="34" charset="0"/>
                        </a:endParaRP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238144057"/>
                    </a:ext>
                  </a:extLst>
                </a:tr>
              </a:tbl>
            </a:graphicData>
          </a:graphic>
        </p:graphicFrame>
        <p:sp>
          <p:nvSpPr>
            <p:cNvPr id="6" name="Arrow: Up 5">
              <a:extLst>
                <a:ext uri="{FF2B5EF4-FFF2-40B4-BE49-F238E27FC236}">
                  <a16:creationId xmlns:a16="http://schemas.microsoft.com/office/drawing/2014/main" id="{7FFACA41-B2D6-4F7C-A97C-3D91F85FA366}"/>
                </a:ext>
              </a:extLst>
            </p:cNvPr>
            <p:cNvSpPr/>
            <p:nvPr/>
          </p:nvSpPr>
          <p:spPr>
            <a:xfrm>
              <a:off x="9124651" y="3522242"/>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4204E2E5-39F4-47A2-8E47-521A7E071EAB}"/>
                </a:ext>
              </a:extLst>
            </p:cNvPr>
            <p:cNvSpPr/>
            <p:nvPr/>
          </p:nvSpPr>
          <p:spPr>
            <a:xfrm>
              <a:off x="9124651" y="2815452"/>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72452F7C-3011-4146-B145-47527EC20458}"/>
                </a:ext>
              </a:extLst>
            </p:cNvPr>
            <p:cNvSpPr/>
            <p:nvPr/>
          </p:nvSpPr>
          <p:spPr>
            <a:xfrm>
              <a:off x="9124651" y="2118187"/>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1AD4E40F-26F1-4DCF-BA4B-9E3BD2FD8E57}"/>
                </a:ext>
              </a:extLst>
            </p:cNvPr>
            <p:cNvSpPr/>
            <p:nvPr/>
          </p:nvSpPr>
          <p:spPr>
            <a:xfrm>
              <a:off x="9138756" y="4238557"/>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a:extLst>
              <a:ext uri="{FF2B5EF4-FFF2-40B4-BE49-F238E27FC236}">
                <a16:creationId xmlns:a16="http://schemas.microsoft.com/office/drawing/2014/main" id="{502DE43E-0F15-4353-94D7-5D31798DCAD1}"/>
              </a:ext>
            </a:extLst>
          </p:cNvPr>
          <p:cNvGraphicFramePr>
            <a:graphicFrameLocks noGrp="1"/>
          </p:cNvGraphicFramePr>
          <p:nvPr>
            <p:extLst>
              <p:ext uri="{D42A27DB-BD31-4B8C-83A1-F6EECF244321}">
                <p14:modId xmlns:p14="http://schemas.microsoft.com/office/powerpoint/2010/main" val="358571595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037135574"/>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15CD-3E8E-44A0-B78A-F37736BFC1B3}"/>
              </a:ext>
            </a:extLst>
          </p:cNvPr>
          <p:cNvSpPr>
            <a:spLocks noGrp="1"/>
          </p:cNvSpPr>
          <p:nvPr>
            <p:ph type="title"/>
          </p:nvPr>
        </p:nvSpPr>
        <p:spPr>
          <a:xfrm>
            <a:off x="673247" y="271586"/>
            <a:ext cx="1676414" cy="609473"/>
          </a:xfrm>
        </p:spPr>
        <p:txBody>
          <a:bodyPr>
            <a:normAutofit fontScale="90000"/>
          </a:bodyPr>
          <a:lstStyle/>
          <a:p>
            <a:r>
              <a:rPr lang="en-GB" dirty="0"/>
              <a:t>REGIONS</a:t>
            </a:r>
          </a:p>
        </p:txBody>
      </p:sp>
      <p:sp>
        <p:nvSpPr>
          <p:cNvPr id="3" name="Content Placeholder 2">
            <a:extLst>
              <a:ext uri="{FF2B5EF4-FFF2-40B4-BE49-F238E27FC236}">
                <a16:creationId xmlns:a16="http://schemas.microsoft.com/office/drawing/2014/main" id="{E5B8C3F1-29E0-45C5-846F-1FA80A84E6CB}"/>
              </a:ext>
            </a:extLst>
          </p:cNvPr>
          <p:cNvSpPr>
            <a:spLocks noGrp="1"/>
          </p:cNvSpPr>
          <p:nvPr>
            <p:ph idx="1"/>
          </p:nvPr>
        </p:nvSpPr>
        <p:spPr>
          <a:xfrm>
            <a:off x="673248" y="980052"/>
            <a:ext cx="6584608" cy="6072837"/>
          </a:xfrm>
        </p:spPr>
        <p:txBody>
          <a:bodyPr>
            <a:normAutofit/>
          </a:bodyPr>
          <a:lstStyle/>
          <a:p>
            <a:r>
              <a:rPr lang="en-GB" dirty="0"/>
              <a:t>6 Regions.</a:t>
            </a:r>
          </a:p>
          <a:p>
            <a:pPr marL="0" indent="0">
              <a:buNone/>
            </a:pPr>
            <a:endParaRPr lang="en-GB" dirty="0"/>
          </a:p>
          <a:p>
            <a:r>
              <a:rPr lang="en-GB" dirty="0"/>
              <a:t>Each have four full-time staff and volunteer staff officers.</a:t>
            </a:r>
          </a:p>
          <a:p>
            <a:pPr marL="0" indent="0">
              <a:buNone/>
            </a:pPr>
            <a:endParaRPr lang="en-GB" dirty="0"/>
          </a:p>
          <a:p>
            <a:r>
              <a:rPr lang="en-GB" dirty="0"/>
              <a:t>Commanded by a full time Group Captain. </a:t>
            </a:r>
          </a:p>
          <a:p>
            <a:endParaRPr lang="en-GB" dirty="0"/>
          </a:p>
          <a:p>
            <a:r>
              <a:rPr lang="en-GB" dirty="0"/>
              <a:t>It has a Civilian Committee and a Padre.</a:t>
            </a:r>
          </a:p>
          <a:p>
            <a:endParaRPr lang="en-GB" dirty="0"/>
          </a:p>
          <a:p>
            <a:r>
              <a:rPr lang="en-GB" b="1" dirty="0">
                <a:solidFill>
                  <a:srgbClr val="0574CE"/>
                </a:solidFill>
              </a:rPr>
              <a:t>What region is your Wing in?</a:t>
            </a:r>
          </a:p>
          <a:p>
            <a:pPr marL="0" indent="0">
              <a:buNone/>
            </a:pPr>
            <a:endParaRPr lang="en-GB" b="1" dirty="0">
              <a:solidFill>
                <a:srgbClr val="0574CE"/>
              </a:solidFill>
            </a:endParaRPr>
          </a:p>
          <a:p>
            <a:r>
              <a:rPr lang="en-GB" b="1" dirty="0">
                <a:solidFill>
                  <a:srgbClr val="0574CE"/>
                </a:solidFill>
              </a:rPr>
              <a:t>What is the name of your Regional Commandant?</a:t>
            </a:r>
          </a:p>
        </p:txBody>
      </p:sp>
      <p:grpSp>
        <p:nvGrpSpPr>
          <p:cNvPr id="10" name="Group 9">
            <a:extLst>
              <a:ext uri="{FF2B5EF4-FFF2-40B4-BE49-F238E27FC236}">
                <a16:creationId xmlns:a16="http://schemas.microsoft.com/office/drawing/2014/main" id="{352FF258-1D0B-42FF-AC9D-46FFEBA423EB}"/>
              </a:ext>
            </a:extLst>
          </p:cNvPr>
          <p:cNvGrpSpPr/>
          <p:nvPr/>
        </p:nvGrpSpPr>
        <p:grpSpPr>
          <a:xfrm>
            <a:off x="7418532" y="1184490"/>
            <a:ext cx="2200275" cy="3436513"/>
            <a:chOff x="7418532" y="1184490"/>
            <a:chExt cx="2200275" cy="3436513"/>
          </a:xfrm>
        </p:grpSpPr>
        <p:graphicFrame>
          <p:nvGraphicFramePr>
            <p:cNvPr id="5" name="Content Placeholder 3">
              <a:extLst>
                <a:ext uri="{FF2B5EF4-FFF2-40B4-BE49-F238E27FC236}">
                  <a16:creationId xmlns:a16="http://schemas.microsoft.com/office/drawing/2014/main" id="{9BB47274-1862-45D6-B677-4D03BB7D6909}"/>
                </a:ext>
              </a:extLst>
            </p:cNvPr>
            <p:cNvGraphicFramePr>
              <a:graphicFrameLocks/>
            </p:cNvGraphicFramePr>
            <p:nvPr>
              <p:extLst>
                <p:ext uri="{D42A27DB-BD31-4B8C-83A1-F6EECF244321}">
                  <p14:modId xmlns:p14="http://schemas.microsoft.com/office/powerpoint/2010/main" val="3724186250"/>
                </p:ext>
              </p:extLst>
            </p:nvPr>
          </p:nvGraphicFramePr>
          <p:xfrm>
            <a:off x="7418532" y="1184490"/>
            <a:ext cx="2200275" cy="3436513"/>
          </p:xfrm>
          <a:graphic>
            <a:graphicData uri="http://schemas.openxmlformats.org/drawingml/2006/table">
              <a:tbl>
                <a:tblPr firstRow="1" bandRow="1">
                  <a:tableStyleId>{2D5ABB26-0587-4C30-8999-92F81FD0307C}</a:tableStyleId>
                </a:tblPr>
                <a:tblGrid>
                  <a:gridCol w="2037833">
                    <a:extLst>
                      <a:ext uri="{9D8B030D-6E8A-4147-A177-3AD203B41FA5}">
                        <a16:colId xmlns:a16="http://schemas.microsoft.com/office/drawing/2014/main" val="1534917967"/>
                      </a:ext>
                    </a:extLst>
                  </a:gridCol>
                  <a:gridCol w="162442">
                    <a:extLst>
                      <a:ext uri="{9D8B030D-6E8A-4147-A177-3AD203B41FA5}">
                        <a16:colId xmlns:a16="http://schemas.microsoft.com/office/drawing/2014/main" val="1421628078"/>
                      </a:ext>
                    </a:extLst>
                  </a:gridCol>
                </a:tblGrid>
                <a:tr h="602189">
                  <a:tc>
                    <a:txBody>
                      <a:bodyPr/>
                      <a:lstStyle/>
                      <a:p>
                        <a:pPr algn="ctr"/>
                        <a:r>
                          <a:rPr lang="en-GB" sz="2000" b="1" dirty="0">
                            <a:solidFill>
                              <a:schemeClr val="bg1"/>
                            </a:solidFill>
                            <a:latin typeface="Myriad Pro" panose="020B0503030403020204" pitchFamily="34" charset="0"/>
                          </a:rPr>
                          <a:t>Corps</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61177471"/>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753472405"/>
                    </a:ext>
                  </a:extLst>
                </a:tr>
                <a:tr h="610553">
                  <a:tc>
                    <a:txBody>
                      <a:bodyPr/>
                      <a:lstStyle/>
                      <a:p>
                        <a:pPr algn="ctr"/>
                        <a:r>
                          <a:rPr lang="en-GB" sz="2000" b="1" dirty="0">
                            <a:solidFill>
                              <a:schemeClr val="bg1"/>
                            </a:solidFill>
                            <a:latin typeface="Myriad Pro" panose="020B0503030403020204" pitchFamily="34" charset="0"/>
                          </a:rPr>
                          <a:t>Region</a:t>
                        </a:r>
                      </a:p>
                    </a:txBody>
                    <a:tcPr marL="64413" marR="64413" marT="32206" marB="32206" anchor="ctr">
                      <a:solidFill>
                        <a:srgbClr val="193159"/>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1287363538"/>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99316827"/>
                    </a:ext>
                  </a:extLst>
                </a:tr>
                <a:tr h="610553">
                  <a:tc>
                    <a:txBody>
                      <a:bodyPr/>
                      <a:lstStyle/>
                      <a:p>
                        <a:pPr algn="ctr"/>
                        <a:r>
                          <a:rPr lang="en-GB" sz="2000" b="1" dirty="0">
                            <a:solidFill>
                              <a:schemeClr val="bg1"/>
                            </a:solidFill>
                            <a:latin typeface="Myriad Pro" panose="020B0503030403020204" pitchFamily="34" charset="0"/>
                          </a:rPr>
                          <a:t>Wing</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55491127"/>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669529310"/>
                    </a:ext>
                  </a:extLst>
                </a:tr>
                <a:tr h="610553">
                  <a:tc>
                    <a:txBody>
                      <a:bodyPr/>
                      <a:lstStyle/>
                      <a:p>
                        <a:pPr algn="ctr"/>
                        <a:r>
                          <a:rPr lang="en-GB" sz="2000" b="1" dirty="0">
                            <a:solidFill>
                              <a:schemeClr val="bg1"/>
                            </a:solidFill>
                            <a:latin typeface="Myriad Pro" panose="020B0503030403020204" pitchFamily="34" charset="0"/>
                          </a:rPr>
                          <a:t>Squadron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38764619"/>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35414664"/>
                    </a:ext>
                  </a:extLst>
                </a:tr>
                <a:tr h="610553">
                  <a:tc>
                    <a:txBody>
                      <a:bodyPr/>
                      <a:lstStyle/>
                      <a:p>
                        <a:pPr algn="ctr"/>
                        <a:r>
                          <a:rPr lang="en-GB" sz="2000" b="1" dirty="0">
                            <a:solidFill>
                              <a:schemeClr val="bg1"/>
                            </a:solidFill>
                            <a:latin typeface="Myriad Pro" panose="020B0503030403020204" pitchFamily="34" charset="0"/>
                          </a:rPr>
                          <a:t>Detached</a:t>
                        </a:r>
                        <a:r>
                          <a:rPr lang="en-GB" sz="2000" b="1" baseline="0" dirty="0">
                            <a:solidFill>
                              <a:schemeClr val="bg1"/>
                            </a:solidFill>
                            <a:latin typeface="Myriad Pro" panose="020B0503030403020204" pitchFamily="34" charset="0"/>
                          </a:rPr>
                          <a:t> Flight</a:t>
                        </a:r>
                        <a:endParaRPr lang="en-GB" sz="2000" b="1" dirty="0">
                          <a:solidFill>
                            <a:schemeClr val="bg1"/>
                          </a:solidFill>
                          <a:latin typeface="Myriad Pro" panose="020B0503030403020204" pitchFamily="34" charset="0"/>
                        </a:endParaRP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238144057"/>
                    </a:ext>
                  </a:extLst>
                </a:tr>
              </a:tbl>
            </a:graphicData>
          </a:graphic>
        </p:graphicFrame>
        <p:sp>
          <p:nvSpPr>
            <p:cNvPr id="6" name="Arrow: Up 5">
              <a:extLst>
                <a:ext uri="{FF2B5EF4-FFF2-40B4-BE49-F238E27FC236}">
                  <a16:creationId xmlns:a16="http://schemas.microsoft.com/office/drawing/2014/main" id="{7FFACA41-B2D6-4F7C-A97C-3D91F85FA366}"/>
                </a:ext>
              </a:extLst>
            </p:cNvPr>
            <p:cNvSpPr/>
            <p:nvPr/>
          </p:nvSpPr>
          <p:spPr>
            <a:xfrm>
              <a:off x="9124650" y="2995989"/>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4204E2E5-39F4-47A2-8E47-521A7E071EAB}"/>
                </a:ext>
              </a:extLst>
            </p:cNvPr>
            <p:cNvSpPr/>
            <p:nvPr/>
          </p:nvSpPr>
          <p:spPr>
            <a:xfrm>
              <a:off x="9124650" y="2289199"/>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72452F7C-3011-4146-B145-47527EC20458}"/>
                </a:ext>
              </a:extLst>
            </p:cNvPr>
            <p:cNvSpPr/>
            <p:nvPr/>
          </p:nvSpPr>
          <p:spPr>
            <a:xfrm>
              <a:off x="9124650" y="1591934"/>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1AD4E40F-26F1-4DCF-BA4B-9E3BD2FD8E57}"/>
                </a:ext>
              </a:extLst>
            </p:cNvPr>
            <p:cNvSpPr/>
            <p:nvPr/>
          </p:nvSpPr>
          <p:spPr>
            <a:xfrm>
              <a:off x="9138755" y="3712304"/>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a:extLst>
              <a:ext uri="{FF2B5EF4-FFF2-40B4-BE49-F238E27FC236}">
                <a16:creationId xmlns:a16="http://schemas.microsoft.com/office/drawing/2014/main" id="{8A7FFACA-E99F-4C39-9FDD-E6C0B8323804}"/>
              </a:ext>
            </a:extLst>
          </p:cNvPr>
          <p:cNvGraphicFramePr>
            <a:graphicFrameLocks noGrp="1"/>
          </p:cNvGraphicFramePr>
          <p:nvPr>
            <p:extLst>
              <p:ext uri="{D42A27DB-BD31-4B8C-83A1-F6EECF244321}">
                <p14:modId xmlns:p14="http://schemas.microsoft.com/office/powerpoint/2010/main" val="386539621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719547475"/>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15CD-3E8E-44A0-B78A-F37736BFC1B3}"/>
              </a:ext>
            </a:extLst>
          </p:cNvPr>
          <p:cNvSpPr>
            <a:spLocks noGrp="1"/>
          </p:cNvSpPr>
          <p:nvPr>
            <p:ph type="title"/>
          </p:nvPr>
        </p:nvSpPr>
        <p:spPr>
          <a:xfrm>
            <a:off x="673247" y="271586"/>
            <a:ext cx="1676414" cy="609474"/>
          </a:xfrm>
        </p:spPr>
        <p:txBody>
          <a:bodyPr>
            <a:normAutofit fontScale="90000"/>
          </a:bodyPr>
          <a:lstStyle/>
          <a:p>
            <a:r>
              <a:rPr lang="en-GB" dirty="0"/>
              <a:t>REGIONS</a:t>
            </a:r>
          </a:p>
        </p:txBody>
      </p:sp>
      <p:graphicFrame>
        <p:nvGraphicFramePr>
          <p:cNvPr id="13" name="Object 12">
            <a:extLst>
              <a:ext uri="{FF2B5EF4-FFF2-40B4-BE49-F238E27FC236}">
                <a16:creationId xmlns:a16="http://schemas.microsoft.com/office/drawing/2014/main" id="{C7C47861-CA5D-4DC3-8DC9-490037EFD407}"/>
              </a:ext>
            </a:extLst>
          </p:cNvPr>
          <p:cNvGraphicFramePr>
            <a:graphicFrameLocks noChangeAspect="1"/>
          </p:cNvGraphicFramePr>
          <p:nvPr>
            <p:extLst>
              <p:ext uri="{D42A27DB-BD31-4B8C-83A1-F6EECF244321}">
                <p14:modId xmlns:p14="http://schemas.microsoft.com/office/powerpoint/2010/main" val="314129758"/>
              </p:ext>
            </p:extLst>
          </p:nvPr>
        </p:nvGraphicFramePr>
        <p:xfrm>
          <a:off x="4052231" y="77250"/>
          <a:ext cx="4977049" cy="6703499"/>
        </p:xfrm>
        <a:graphic>
          <a:graphicData uri="http://schemas.openxmlformats.org/presentationml/2006/ole">
            <mc:AlternateContent xmlns:mc="http://schemas.openxmlformats.org/markup-compatibility/2006">
              <mc:Choice xmlns:v="urn:schemas-microsoft-com:vml" Requires="v">
                <p:oleObj spid="_x0000_s1041" name="Image" r:id="rId4" imgW="6498000" imgH="8750520" progId="Photoshop.Image.13">
                  <p:embed/>
                </p:oleObj>
              </mc:Choice>
              <mc:Fallback>
                <p:oleObj name="Image" r:id="rId4" imgW="6498000" imgH="8750520" progId="Photoshop.Image.13">
                  <p:embed/>
                  <p:pic>
                    <p:nvPicPr>
                      <p:cNvPr id="89" name="Object 88"/>
                      <p:cNvPicPr/>
                      <p:nvPr/>
                    </p:nvPicPr>
                    <p:blipFill>
                      <a:blip r:embed="rId5"/>
                      <a:stretch>
                        <a:fillRect/>
                      </a:stretch>
                    </p:blipFill>
                    <p:spPr>
                      <a:xfrm>
                        <a:off x="4052231" y="77250"/>
                        <a:ext cx="4977049" cy="6703499"/>
                      </a:xfrm>
                      <a:prstGeom prst="rect">
                        <a:avLst/>
                      </a:prstGeom>
                    </p:spPr>
                  </p:pic>
                </p:oleObj>
              </mc:Fallback>
            </mc:AlternateContent>
          </a:graphicData>
        </a:graphic>
      </p:graphicFrame>
      <p:graphicFrame>
        <p:nvGraphicFramePr>
          <p:cNvPr id="14" name="Table 13">
            <a:extLst>
              <a:ext uri="{FF2B5EF4-FFF2-40B4-BE49-F238E27FC236}">
                <a16:creationId xmlns:a16="http://schemas.microsoft.com/office/drawing/2014/main" id="{286904BF-F485-41C1-B3AA-EA462E435BE8}"/>
              </a:ext>
            </a:extLst>
          </p:cNvPr>
          <p:cNvGraphicFramePr>
            <a:graphicFrameLocks noGrp="1"/>
          </p:cNvGraphicFramePr>
          <p:nvPr>
            <p:extLst>
              <p:ext uri="{D42A27DB-BD31-4B8C-83A1-F6EECF244321}">
                <p14:modId xmlns:p14="http://schemas.microsoft.com/office/powerpoint/2010/main" val="1498354880"/>
              </p:ext>
            </p:extLst>
          </p:nvPr>
        </p:nvGraphicFramePr>
        <p:xfrm>
          <a:off x="673247" y="1296485"/>
          <a:ext cx="3045326" cy="5067522"/>
        </p:xfrm>
        <a:graphic>
          <a:graphicData uri="http://schemas.openxmlformats.org/drawingml/2006/table">
            <a:tbl>
              <a:tblPr firstRow="1" bandRow="1">
                <a:tableStyleId>{2D5ABB26-0587-4C30-8999-92F81FD0307C}</a:tableStyleId>
              </a:tblPr>
              <a:tblGrid>
                <a:gridCol w="3045326">
                  <a:extLst>
                    <a:ext uri="{9D8B030D-6E8A-4147-A177-3AD203B41FA5}">
                      <a16:colId xmlns:a16="http://schemas.microsoft.com/office/drawing/2014/main" val="3156497611"/>
                    </a:ext>
                  </a:extLst>
                </a:gridCol>
              </a:tblGrid>
              <a:tr h="844587">
                <a:tc>
                  <a:txBody>
                    <a:bodyPr/>
                    <a:lstStyle/>
                    <a:p>
                      <a:pPr algn="ctr"/>
                      <a:r>
                        <a:rPr lang="en-GB" sz="2000" b="1" dirty="0">
                          <a:solidFill>
                            <a:schemeClr val="tx1"/>
                          </a:solidFill>
                          <a:latin typeface="Myriad Pro" panose="020B0503030403020204" pitchFamily="34" charset="0"/>
                        </a:rPr>
                        <a:t>Scotland and Northern</a:t>
                      </a:r>
                      <a:r>
                        <a:rPr lang="en-GB" sz="2000" b="1" baseline="0" dirty="0">
                          <a:solidFill>
                            <a:schemeClr val="tx1"/>
                          </a:solidFill>
                          <a:latin typeface="Myriad Pro" panose="020B0503030403020204" pitchFamily="34" charset="0"/>
                        </a:rPr>
                        <a:t> Ireland Region</a:t>
                      </a:r>
                      <a:endParaRPr lang="en-GB" sz="2000" b="1" dirty="0">
                        <a:solidFill>
                          <a:schemeClr val="tx1"/>
                        </a:solidFill>
                        <a:latin typeface="Myriad Pro" panose="020B0503030403020204" pitchFamily="34" charset="0"/>
                      </a:endParaRPr>
                    </a:p>
                  </a:txBody>
                  <a:tcPr anchor="ctr">
                    <a:lnL>
                      <a:noFill/>
                    </a:lnL>
                    <a:lnR>
                      <a:noFill/>
                    </a:lnR>
                    <a:lnT>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D731"/>
                    </a:solidFill>
                  </a:tcPr>
                </a:tc>
                <a:extLst>
                  <a:ext uri="{0D108BD9-81ED-4DB2-BD59-A6C34878D82A}">
                    <a16:rowId xmlns:a16="http://schemas.microsoft.com/office/drawing/2014/main" val="611527438"/>
                  </a:ext>
                </a:extLst>
              </a:tr>
              <a:tr h="844587">
                <a:tc>
                  <a:txBody>
                    <a:bodyPr/>
                    <a:lstStyle/>
                    <a:p>
                      <a:pPr algn="ctr"/>
                      <a:r>
                        <a:rPr lang="en-GB" sz="2000" b="1" dirty="0">
                          <a:solidFill>
                            <a:schemeClr val="tx1"/>
                          </a:solidFill>
                          <a:latin typeface="Myriad Pro" panose="020B0503030403020204" pitchFamily="34" charset="0"/>
                        </a:rPr>
                        <a:t>North Region</a:t>
                      </a:r>
                    </a:p>
                  </a:txBody>
                  <a:tcPr anchor="ctr">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7A5A5"/>
                    </a:solidFill>
                  </a:tcPr>
                </a:tc>
                <a:extLst>
                  <a:ext uri="{0D108BD9-81ED-4DB2-BD59-A6C34878D82A}">
                    <a16:rowId xmlns:a16="http://schemas.microsoft.com/office/drawing/2014/main" val="2055663406"/>
                  </a:ext>
                </a:extLst>
              </a:tr>
              <a:tr h="844587">
                <a:tc>
                  <a:txBody>
                    <a:bodyPr/>
                    <a:lstStyle/>
                    <a:p>
                      <a:pPr algn="ctr"/>
                      <a:r>
                        <a:rPr lang="en-GB" sz="2000" b="1" dirty="0">
                          <a:solidFill>
                            <a:schemeClr val="tx1"/>
                          </a:solidFill>
                          <a:latin typeface="Myriad Pro" panose="020B0503030403020204" pitchFamily="34" charset="0"/>
                        </a:rPr>
                        <a:t>Wales and West</a:t>
                      </a:r>
                      <a:r>
                        <a:rPr lang="en-GB" sz="2000" b="1" baseline="0" dirty="0">
                          <a:solidFill>
                            <a:schemeClr val="tx1"/>
                          </a:solidFill>
                          <a:latin typeface="Myriad Pro" panose="020B0503030403020204" pitchFamily="34" charset="0"/>
                        </a:rPr>
                        <a:t> Region</a:t>
                      </a:r>
                      <a:endParaRPr lang="en-GB" sz="2000" b="1" dirty="0">
                        <a:solidFill>
                          <a:schemeClr val="tx1"/>
                        </a:solidFill>
                        <a:latin typeface="Myriad Pro" panose="020B0503030403020204" pitchFamily="34" charset="0"/>
                      </a:endParaRPr>
                    </a:p>
                  </a:txBody>
                  <a:tcPr anchor="ctr">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6D192"/>
                    </a:solidFill>
                  </a:tcPr>
                </a:tc>
                <a:extLst>
                  <a:ext uri="{0D108BD9-81ED-4DB2-BD59-A6C34878D82A}">
                    <a16:rowId xmlns:a16="http://schemas.microsoft.com/office/drawing/2014/main" val="3419871664"/>
                  </a:ext>
                </a:extLst>
              </a:tr>
              <a:tr h="844587">
                <a:tc>
                  <a:txBody>
                    <a:bodyPr/>
                    <a:lstStyle/>
                    <a:p>
                      <a:pPr algn="ctr"/>
                      <a:r>
                        <a:rPr lang="en-GB" sz="2000" b="1" dirty="0">
                          <a:solidFill>
                            <a:schemeClr val="tx1"/>
                          </a:solidFill>
                          <a:latin typeface="Myriad Pro" panose="020B0503030403020204" pitchFamily="34" charset="0"/>
                        </a:rPr>
                        <a:t>Central and East</a:t>
                      </a:r>
                      <a:r>
                        <a:rPr lang="en-GB" sz="2000" b="1" baseline="0" dirty="0">
                          <a:solidFill>
                            <a:schemeClr val="tx1"/>
                          </a:solidFill>
                          <a:latin typeface="Myriad Pro" panose="020B0503030403020204" pitchFamily="34" charset="0"/>
                        </a:rPr>
                        <a:t> Region</a:t>
                      </a:r>
                      <a:endParaRPr lang="en-GB" sz="2000" b="1" dirty="0">
                        <a:solidFill>
                          <a:schemeClr val="tx1"/>
                        </a:solidFill>
                        <a:latin typeface="Myriad Pro" panose="020B0503030403020204" pitchFamily="34" charset="0"/>
                      </a:endParaRPr>
                    </a:p>
                  </a:txBody>
                  <a:tcPr anchor="ctr">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DC9F1"/>
                    </a:solidFill>
                  </a:tcPr>
                </a:tc>
                <a:extLst>
                  <a:ext uri="{0D108BD9-81ED-4DB2-BD59-A6C34878D82A}">
                    <a16:rowId xmlns:a16="http://schemas.microsoft.com/office/drawing/2014/main" val="3363236965"/>
                  </a:ext>
                </a:extLst>
              </a:tr>
              <a:tr h="844587">
                <a:tc>
                  <a:txBody>
                    <a:bodyPr/>
                    <a:lstStyle/>
                    <a:p>
                      <a:pPr algn="ctr"/>
                      <a:r>
                        <a:rPr lang="en-GB" sz="2000" b="1" dirty="0">
                          <a:solidFill>
                            <a:schemeClr val="tx1"/>
                          </a:solidFill>
                          <a:latin typeface="Myriad Pro" panose="020B0503030403020204" pitchFamily="34" charset="0"/>
                        </a:rPr>
                        <a:t>London and South East Region</a:t>
                      </a:r>
                    </a:p>
                  </a:txBody>
                  <a:tcPr anchor="ctr">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B482"/>
                    </a:solidFill>
                  </a:tcPr>
                </a:tc>
                <a:extLst>
                  <a:ext uri="{0D108BD9-81ED-4DB2-BD59-A6C34878D82A}">
                    <a16:rowId xmlns:a16="http://schemas.microsoft.com/office/drawing/2014/main" val="1632980039"/>
                  </a:ext>
                </a:extLst>
              </a:tr>
              <a:tr h="844587">
                <a:tc>
                  <a:txBody>
                    <a:bodyPr/>
                    <a:lstStyle/>
                    <a:p>
                      <a:pPr algn="ctr"/>
                      <a:r>
                        <a:rPr lang="en-GB" sz="2000" b="1" dirty="0">
                          <a:solidFill>
                            <a:schemeClr val="tx1"/>
                          </a:solidFill>
                          <a:latin typeface="Myriad Pro" panose="020B0503030403020204" pitchFamily="34" charset="0"/>
                        </a:rPr>
                        <a:t>South West</a:t>
                      </a:r>
                      <a:r>
                        <a:rPr lang="en-GB" sz="2000" b="1" baseline="0" dirty="0">
                          <a:solidFill>
                            <a:schemeClr val="tx1"/>
                          </a:solidFill>
                          <a:latin typeface="Myriad Pro" panose="020B0503030403020204" pitchFamily="34" charset="0"/>
                        </a:rPr>
                        <a:t> Region</a:t>
                      </a:r>
                      <a:endParaRPr lang="en-GB" sz="2000" b="1" dirty="0">
                        <a:solidFill>
                          <a:schemeClr val="tx1"/>
                        </a:solidFill>
                        <a:latin typeface="Myriad Pro" panose="020B0503030403020204" pitchFamily="34" charset="0"/>
                      </a:endParaRPr>
                    </a:p>
                  </a:txBody>
                  <a:tcPr anchor="ctr">
                    <a:lnL>
                      <a:noFill/>
                    </a:lnL>
                    <a:lnR>
                      <a:noFill/>
                    </a:lnR>
                    <a:lnT w="571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A6DBD5"/>
                    </a:solidFill>
                  </a:tcPr>
                </a:tc>
                <a:extLst>
                  <a:ext uri="{0D108BD9-81ED-4DB2-BD59-A6C34878D82A}">
                    <a16:rowId xmlns:a16="http://schemas.microsoft.com/office/drawing/2014/main" val="135276795"/>
                  </a:ext>
                </a:extLst>
              </a:tr>
            </a:tbl>
          </a:graphicData>
        </a:graphic>
      </p:graphicFrame>
      <p:graphicFrame>
        <p:nvGraphicFramePr>
          <p:cNvPr id="8" name="Table 7">
            <a:extLst>
              <a:ext uri="{FF2B5EF4-FFF2-40B4-BE49-F238E27FC236}">
                <a16:creationId xmlns:a16="http://schemas.microsoft.com/office/drawing/2014/main" id="{8E6028D6-07E2-4DDA-8A99-E6992D6F5D8C}"/>
              </a:ext>
            </a:extLst>
          </p:cNvPr>
          <p:cNvGraphicFramePr>
            <a:graphicFrameLocks noGrp="1"/>
          </p:cNvGraphicFramePr>
          <p:nvPr>
            <p:extLst>
              <p:ext uri="{D42A27DB-BD31-4B8C-83A1-F6EECF244321}">
                <p14:modId xmlns:p14="http://schemas.microsoft.com/office/powerpoint/2010/main" val="124621479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826354370"/>
      </p:ext>
    </p:extLst>
  </p:cSld>
  <p:clrMapOvr>
    <a:masterClrMapping/>
  </p:clrMapOvr>
  <p:transition spd="slow">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15CD-3E8E-44A0-B78A-F37736BFC1B3}"/>
              </a:ext>
            </a:extLst>
          </p:cNvPr>
          <p:cNvSpPr>
            <a:spLocks noGrp="1"/>
          </p:cNvSpPr>
          <p:nvPr>
            <p:ph type="title"/>
          </p:nvPr>
        </p:nvSpPr>
        <p:spPr>
          <a:xfrm>
            <a:off x="673247" y="271586"/>
            <a:ext cx="5507634" cy="609473"/>
          </a:xfrm>
        </p:spPr>
        <p:txBody>
          <a:bodyPr>
            <a:normAutofit/>
          </a:bodyPr>
          <a:lstStyle/>
          <a:p>
            <a:r>
              <a:rPr lang="en-GB" dirty="0"/>
              <a:t>HEADQUARTERS AIR CADETS</a:t>
            </a:r>
          </a:p>
        </p:txBody>
      </p:sp>
      <p:sp>
        <p:nvSpPr>
          <p:cNvPr id="3" name="Content Placeholder 2">
            <a:extLst>
              <a:ext uri="{FF2B5EF4-FFF2-40B4-BE49-F238E27FC236}">
                <a16:creationId xmlns:a16="http://schemas.microsoft.com/office/drawing/2014/main" id="{E5B8C3F1-29E0-45C5-846F-1FA80A84E6CB}"/>
              </a:ext>
            </a:extLst>
          </p:cNvPr>
          <p:cNvSpPr>
            <a:spLocks noGrp="1"/>
          </p:cNvSpPr>
          <p:nvPr>
            <p:ph idx="1"/>
          </p:nvPr>
        </p:nvSpPr>
        <p:spPr>
          <a:xfrm>
            <a:off x="673248" y="1102096"/>
            <a:ext cx="6570503" cy="5484317"/>
          </a:xfrm>
        </p:spPr>
        <p:txBody>
          <a:bodyPr>
            <a:normAutofit/>
          </a:bodyPr>
          <a:lstStyle/>
          <a:p>
            <a:r>
              <a:rPr lang="en-GB" dirty="0"/>
              <a:t>Based at RAF College Cranwell.</a:t>
            </a:r>
          </a:p>
          <a:p>
            <a:pPr marL="0" indent="0">
              <a:buNone/>
            </a:pPr>
            <a:endParaRPr lang="en-GB" dirty="0"/>
          </a:p>
          <a:p>
            <a:r>
              <a:rPr lang="en-GB" dirty="0"/>
              <a:t>A Large group of full-time staff and some volunteers.</a:t>
            </a:r>
          </a:p>
          <a:p>
            <a:pPr marL="0" indent="0">
              <a:buNone/>
            </a:pPr>
            <a:endParaRPr lang="en-GB" dirty="0"/>
          </a:p>
          <a:p>
            <a:r>
              <a:rPr lang="en-GB" dirty="0"/>
              <a:t>Commanded by an Air Commodore.</a:t>
            </a:r>
          </a:p>
          <a:p>
            <a:pPr marL="0" indent="0">
              <a:buNone/>
            </a:pPr>
            <a:endParaRPr lang="en-GB" dirty="0"/>
          </a:p>
          <a:p>
            <a:r>
              <a:rPr lang="en-GB" b="1" dirty="0">
                <a:solidFill>
                  <a:srgbClr val="0574CE"/>
                </a:solidFill>
              </a:rPr>
              <a:t>What is the name of the current Commandant Air Cadets? </a:t>
            </a:r>
          </a:p>
          <a:p>
            <a:endParaRPr lang="en-GB" dirty="0"/>
          </a:p>
        </p:txBody>
      </p:sp>
      <p:grpSp>
        <p:nvGrpSpPr>
          <p:cNvPr id="12" name="Group 11">
            <a:extLst>
              <a:ext uri="{FF2B5EF4-FFF2-40B4-BE49-F238E27FC236}">
                <a16:creationId xmlns:a16="http://schemas.microsoft.com/office/drawing/2014/main" id="{2AC91C8F-13D1-4D3D-9001-1D904E7549AD}"/>
              </a:ext>
            </a:extLst>
          </p:cNvPr>
          <p:cNvGrpSpPr/>
          <p:nvPr/>
        </p:nvGrpSpPr>
        <p:grpSpPr>
          <a:xfrm>
            <a:off x="7418532" y="1184490"/>
            <a:ext cx="2200275" cy="3436513"/>
            <a:chOff x="7418532" y="1184490"/>
            <a:chExt cx="2200275" cy="3436513"/>
          </a:xfrm>
        </p:grpSpPr>
        <p:graphicFrame>
          <p:nvGraphicFramePr>
            <p:cNvPr id="5" name="Content Placeholder 3">
              <a:extLst>
                <a:ext uri="{FF2B5EF4-FFF2-40B4-BE49-F238E27FC236}">
                  <a16:creationId xmlns:a16="http://schemas.microsoft.com/office/drawing/2014/main" id="{9BB47274-1862-45D6-B677-4D03BB7D6909}"/>
                </a:ext>
              </a:extLst>
            </p:cNvPr>
            <p:cNvGraphicFramePr>
              <a:graphicFrameLocks/>
            </p:cNvGraphicFramePr>
            <p:nvPr>
              <p:extLst>
                <p:ext uri="{D42A27DB-BD31-4B8C-83A1-F6EECF244321}">
                  <p14:modId xmlns:p14="http://schemas.microsoft.com/office/powerpoint/2010/main" val="2520421844"/>
                </p:ext>
              </p:extLst>
            </p:nvPr>
          </p:nvGraphicFramePr>
          <p:xfrm>
            <a:off x="7418532" y="1184490"/>
            <a:ext cx="2200275" cy="3436513"/>
          </p:xfrm>
          <a:graphic>
            <a:graphicData uri="http://schemas.openxmlformats.org/drawingml/2006/table">
              <a:tbl>
                <a:tblPr firstRow="1" bandRow="1">
                  <a:tableStyleId>{2D5ABB26-0587-4C30-8999-92F81FD0307C}</a:tableStyleId>
                </a:tblPr>
                <a:tblGrid>
                  <a:gridCol w="2037833">
                    <a:extLst>
                      <a:ext uri="{9D8B030D-6E8A-4147-A177-3AD203B41FA5}">
                        <a16:colId xmlns:a16="http://schemas.microsoft.com/office/drawing/2014/main" val="1534917967"/>
                      </a:ext>
                    </a:extLst>
                  </a:gridCol>
                  <a:gridCol w="162442">
                    <a:extLst>
                      <a:ext uri="{9D8B030D-6E8A-4147-A177-3AD203B41FA5}">
                        <a16:colId xmlns:a16="http://schemas.microsoft.com/office/drawing/2014/main" val="1421628078"/>
                      </a:ext>
                    </a:extLst>
                  </a:gridCol>
                </a:tblGrid>
                <a:tr h="602189">
                  <a:tc>
                    <a:txBody>
                      <a:bodyPr/>
                      <a:lstStyle/>
                      <a:p>
                        <a:pPr algn="ctr"/>
                        <a:r>
                          <a:rPr lang="en-GB" sz="2000" b="1" dirty="0">
                            <a:solidFill>
                              <a:schemeClr val="bg1"/>
                            </a:solidFill>
                            <a:latin typeface="Myriad Pro" panose="020B0503030403020204" pitchFamily="34" charset="0"/>
                          </a:rPr>
                          <a:t>Corps</a:t>
                        </a:r>
                      </a:p>
                    </a:txBody>
                    <a:tcPr marL="64413" marR="64413" marT="32206" marB="32206" anchor="ctr">
                      <a:solidFill>
                        <a:srgbClr val="193159"/>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61177471"/>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753472405"/>
                    </a:ext>
                  </a:extLst>
                </a:tr>
                <a:tr h="610553">
                  <a:tc>
                    <a:txBody>
                      <a:bodyPr/>
                      <a:lstStyle/>
                      <a:p>
                        <a:pPr algn="ctr"/>
                        <a:r>
                          <a:rPr lang="en-GB" sz="2000" b="1" dirty="0">
                            <a:solidFill>
                              <a:schemeClr val="bg1"/>
                            </a:solidFill>
                            <a:latin typeface="Myriad Pro" panose="020B0503030403020204" pitchFamily="34" charset="0"/>
                          </a:rPr>
                          <a:t>Region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1287363538"/>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99316827"/>
                    </a:ext>
                  </a:extLst>
                </a:tr>
                <a:tr h="610553">
                  <a:tc>
                    <a:txBody>
                      <a:bodyPr/>
                      <a:lstStyle/>
                      <a:p>
                        <a:pPr algn="ctr"/>
                        <a:r>
                          <a:rPr lang="en-GB" sz="2000" b="1" dirty="0">
                            <a:solidFill>
                              <a:schemeClr val="bg1"/>
                            </a:solidFill>
                            <a:latin typeface="Myriad Pro" panose="020B0503030403020204" pitchFamily="34" charset="0"/>
                          </a:rPr>
                          <a:t>Wing</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55491127"/>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oFill/>
                    </a:tcPr>
                  </a:tc>
                  <a:extLst>
                    <a:ext uri="{0D108BD9-81ED-4DB2-BD59-A6C34878D82A}">
                      <a16:rowId xmlns:a16="http://schemas.microsoft.com/office/drawing/2014/main" val="3669529310"/>
                    </a:ext>
                  </a:extLst>
                </a:tr>
                <a:tr h="610553">
                  <a:tc>
                    <a:txBody>
                      <a:bodyPr/>
                      <a:lstStyle/>
                      <a:p>
                        <a:pPr algn="ctr"/>
                        <a:r>
                          <a:rPr lang="en-GB" sz="2000" b="1" dirty="0">
                            <a:solidFill>
                              <a:schemeClr val="bg1"/>
                            </a:solidFill>
                            <a:latin typeface="Myriad Pro" panose="020B0503030403020204" pitchFamily="34" charset="0"/>
                          </a:rPr>
                          <a:t>Squadron</a:t>
                        </a: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638764619"/>
                    </a:ext>
                  </a:extLst>
                </a:tr>
                <a:tr h="98028">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335414664"/>
                    </a:ext>
                  </a:extLst>
                </a:tr>
                <a:tr h="610553">
                  <a:tc>
                    <a:txBody>
                      <a:bodyPr/>
                      <a:lstStyle/>
                      <a:p>
                        <a:pPr algn="ctr"/>
                        <a:r>
                          <a:rPr lang="en-GB" sz="2000" b="1" dirty="0">
                            <a:solidFill>
                              <a:schemeClr val="bg1"/>
                            </a:solidFill>
                            <a:latin typeface="Myriad Pro" panose="020B0503030403020204" pitchFamily="34" charset="0"/>
                          </a:rPr>
                          <a:t>Detached</a:t>
                        </a:r>
                        <a:r>
                          <a:rPr lang="en-GB" sz="2000" b="1" baseline="0" dirty="0">
                            <a:solidFill>
                              <a:schemeClr val="bg1"/>
                            </a:solidFill>
                            <a:latin typeface="Myriad Pro" panose="020B0503030403020204" pitchFamily="34" charset="0"/>
                          </a:rPr>
                          <a:t> Flight</a:t>
                        </a:r>
                        <a:endParaRPr lang="en-GB" sz="2000" b="1" dirty="0">
                          <a:solidFill>
                            <a:schemeClr val="bg1"/>
                          </a:solidFill>
                          <a:latin typeface="Myriad Pro" panose="020B0503030403020204" pitchFamily="34" charset="0"/>
                        </a:endParaRPr>
                      </a:p>
                    </a:txBody>
                    <a:tcPr marL="64413" marR="64413" marT="32206" marB="32206" anchor="ctr">
                      <a:solidFill>
                        <a:srgbClr val="0574CE"/>
                      </a:solidFill>
                    </a:tcPr>
                  </a:tc>
                  <a:tc>
                    <a:txBody>
                      <a:bodyPr/>
                      <a:lstStyle/>
                      <a:p>
                        <a:pPr algn="ctr"/>
                        <a:endParaRPr lang="en-GB" sz="100" b="1" dirty="0">
                          <a:solidFill>
                            <a:schemeClr val="bg1"/>
                          </a:solidFill>
                          <a:latin typeface="Myriad Pro" panose="020B0503030403020204" pitchFamily="34" charset="0"/>
                        </a:endParaRPr>
                      </a:p>
                    </a:txBody>
                    <a:tcPr marL="64413" marR="64413" marT="32206" marB="32206" anchor="ctr">
                      <a:noFill/>
                    </a:tcPr>
                  </a:tc>
                  <a:extLst>
                    <a:ext uri="{0D108BD9-81ED-4DB2-BD59-A6C34878D82A}">
                      <a16:rowId xmlns:a16="http://schemas.microsoft.com/office/drawing/2014/main" val="2238144057"/>
                    </a:ext>
                  </a:extLst>
                </a:tr>
              </a:tbl>
            </a:graphicData>
          </a:graphic>
        </p:graphicFrame>
        <p:sp>
          <p:nvSpPr>
            <p:cNvPr id="6" name="Arrow: Up 5">
              <a:extLst>
                <a:ext uri="{FF2B5EF4-FFF2-40B4-BE49-F238E27FC236}">
                  <a16:creationId xmlns:a16="http://schemas.microsoft.com/office/drawing/2014/main" id="{7FFACA41-B2D6-4F7C-A97C-3D91F85FA366}"/>
                </a:ext>
              </a:extLst>
            </p:cNvPr>
            <p:cNvSpPr/>
            <p:nvPr/>
          </p:nvSpPr>
          <p:spPr>
            <a:xfrm>
              <a:off x="9124650" y="2995989"/>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Up 6">
              <a:extLst>
                <a:ext uri="{FF2B5EF4-FFF2-40B4-BE49-F238E27FC236}">
                  <a16:creationId xmlns:a16="http://schemas.microsoft.com/office/drawing/2014/main" id="{4204E2E5-39F4-47A2-8E47-521A7E071EAB}"/>
                </a:ext>
              </a:extLst>
            </p:cNvPr>
            <p:cNvSpPr/>
            <p:nvPr/>
          </p:nvSpPr>
          <p:spPr>
            <a:xfrm>
              <a:off x="9124650" y="2289199"/>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Up 7">
              <a:extLst>
                <a:ext uri="{FF2B5EF4-FFF2-40B4-BE49-F238E27FC236}">
                  <a16:creationId xmlns:a16="http://schemas.microsoft.com/office/drawing/2014/main" id="{72452F7C-3011-4146-B145-47527EC20458}"/>
                </a:ext>
              </a:extLst>
            </p:cNvPr>
            <p:cNvSpPr/>
            <p:nvPr/>
          </p:nvSpPr>
          <p:spPr>
            <a:xfrm>
              <a:off x="9124650" y="1591934"/>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 8">
              <a:extLst>
                <a:ext uri="{FF2B5EF4-FFF2-40B4-BE49-F238E27FC236}">
                  <a16:creationId xmlns:a16="http://schemas.microsoft.com/office/drawing/2014/main" id="{1AD4E40F-26F1-4DCF-BA4B-9E3BD2FD8E57}"/>
                </a:ext>
              </a:extLst>
            </p:cNvPr>
            <p:cNvSpPr/>
            <p:nvPr/>
          </p:nvSpPr>
          <p:spPr>
            <a:xfrm>
              <a:off x="9138755" y="3712304"/>
              <a:ext cx="319376" cy="304167"/>
            </a:xfrm>
            <a:prstGeom prst="upArrow">
              <a:avLst/>
            </a:prstGeom>
            <a:solidFill>
              <a:srgbClr val="D90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a:extLst>
              <a:ext uri="{FF2B5EF4-FFF2-40B4-BE49-F238E27FC236}">
                <a16:creationId xmlns:a16="http://schemas.microsoft.com/office/drawing/2014/main" id="{C859CED5-FEBB-4AF6-8989-4630CD75C331}"/>
              </a:ext>
            </a:extLst>
          </p:cNvPr>
          <p:cNvPicPr>
            <a:picLocks noChangeAspect="1"/>
          </p:cNvPicPr>
          <p:nvPr/>
        </p:nvPicPr>
        <p:blipFill rotWithShape="1">
          <a:blip r:embed="rId3"/>
          <a:srcRect t="13661" b="9705"/>
          <a:stretch/>
        </p:blipFill>
        <p:spPr>
          <a:xfrm>
            <a:off x="5670275" y="4848421"/>
            <a:ext cx="3773751" cy="1737992"/>
          </a:xfrm>
          <a:prstGeom prst="rect">
            <a:avLst/>
          </a:prstGeom>
        </p:spPr>
      </p:pic>
      <p:graphicFrame>
        <p:nvGraphicFramePr>
          <p:cNvPr id="15" name="Table 14">
            <a:extLst>
              <a:ext uri="{FF2B5EF4-FFF2-40B4-BE49-F238E27FC236}">
                <a16:creationId xmlns:a16="http://schemas.microsoft.com/office/drawing/2014/main" id="{2671763A-D7AF-4667-BD12-127F8E7E302D}"/>
              </a:ext>
            </a:extLst>
          </p:cNvPr>
          <p:cNvGraphicFramePr>
            <a:graphicFrameLocks noGrp="1"/>
          </p:cNvGraphicFramePr>
          <p:nvPr>
            <p:extLst>
              <p:ext uri="{D42A27DB-BD31-4B8C-83A1-F6EECF244321}">
                <p14:modId xmlns:p14="http://schemas.microsoft.com/office/powerpoint/2010/main" val="346591279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21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01410049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8100-F5BF-43D1-B819-6D1C8A982A7B}"/>
              </a:ext>
            </a:extLst>
          </p:cNvPr>
          <p:cNvSpPr>
            <a:spLocks noGrp="1"/>
          </p:cNvSpPr>
          <p:nvPr>
            <p:ph type="title"/>
          </p:nvPr>
        </p:nvSpPr>
        <p:spPr>
          <a:xfrm>
            <a:off x="673248" y="271587"/>
            <a:ext cx="6005344" cy="609474"/>
          </a:xfrm>
          <a:solidFill>
            <a:srgbClr val="0574CE"/>
          </a:solidFill>
        </p:spPr>
        <p:txBody>
          <a:bodyPr>
            <a:normAutofit/>
          </a:bodyPr>
          <a:lstStyle/>
          <a:p>
            <a:r>
              <a:rPr lang="en-GB" sz="3200" dirty="0"/>
              <a:t>THE AIR DEFENCE CADET CORPS</a:t>
            </a:r>
          </a:p>
        </p:txBody>
      </p:sp>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p:txBody>
          <a:bodyPr/>
          <a:lstStyle/>
          <a:p>
            <a:r>
              <a:rPr lang="en-GB" dirty="0"/>
              <a:t>Air Commodore </a:t>
            </a:r>
            <a:r>
              <a:rPr lang="en-GB" dirty="0" err="1"/>
              <a:t>Chamier</a:t>
            </a:r>
            <a:r>
              <a:rPr lang="en-GB" dirty="0"/>
              <a:t> – father of the Air Cadet Movement.</a:t>
            </a:r>
          </a:p>
          <a:p>
            <a:pPr marL="0" indent="0">
              <a:buNone/>
            </a:pPr>
            <a:endParaRPr lang="en-GB" dirty="0"/>
          </a:p>
          <a:p>
            <a:r>
              <a:rPr lang="en-GB" dirty="0"/>
              <a:t>Formed the Air Defence Cadet Corps (</a:t>
            </a:r>
            <a:r>
              <a:rPr lang="en-GB" dirty="0" err="1"/>
              <a:t>ADCC</a:t>
            </a:r>
            <a:r>
              <a:rPr lang="en-GB" dirty="0"/>
              <a:t>) in 1938.</a:t>
            </a:r>
          </a:p>
          <a:p>
            <a:pPr marL="0" indent="0">
              <a:buNone/>
            </a:pPr>
            <a:endParaRPr lang="en-GB" dirty="0"/>
          </a:p>
          <a:p>
            <a:r>
              <a:rPr lang="en-GB" dirty="0"/>
              <a:t>Forerunner of the Air Training Corps.</a:t>
            </a:r>
          </a:p>
          <a:p>
            <a:pPr marL="0" indent="0">
              <a:buNone/>
            </a:pPr>
            <a:endParaRPr lang="en-GB" dirty="0"/>
          </a:p>
        </p:txBody>
      </p:sp>
      <p:pic>
        <p:nvPicPr>
          <p:cNvPr id="5" name="Picture 4">
            <a:extLst>
              <a:ext uri="{FF2B5EF4-FFF2-40B4-BE49-F238E27FC236}">
                <a16:creationId xmlns:a16="http://schemas.microsoft.com/office/drawing/2014/main" id="{86AC1C08-1183-462B-A429-0BEE712899D4}"/>
              </a:ext>
            </a:extLst>
          </p:cNvPr>
          <p:cNvPicPr>
            <a:picLocks noChangeAspect="1"/>
          </p:cNvPicPr>
          <p:nvPr/>
        </p:nvPicPr>
        <p:blipFill>
          <a:blip r:embed="rId3"/>
          <a:stretch>
            <a:fillRect/>
          </a:stretch>
        </p:blipFill>
        <p:spPr>
          <a:xfrm>
            <a:off x="750885" y="4071814"/>
            <a:ext cx="1625819" cy="2514600"/>
          </a:xfrm>
          <a:prstGeom prst="rect">
            <a:avLst/>
          </a:prstGeom>
        </p:spPr>
      </p:pic>
      <p:pic>
        <p:nvPicPr>
          <p:cNvPr id="6" name="Picture 2" descr="Image result for Air defence cadet corps">
            <a:extLst>
              <a:ext uri="{FF2B5EF4-FFF2-40B4-BE49-F238E27FC236}">
                <a16:creationId xmlns:a16="http://schemas.microsoft.com/office/drawing/2014/main" id="{4232A202-336A-4298-8E6A-6A1A5A52807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931303" y="4071814"/>
            <a:ext cx="3771426"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dets on parade">
            <a:extLst>
              <a:ext uri="{FF2B5EF4-FFF2-40B4-BE49-F238E27FC236}">
                <a16:creationId xmlns:a16="http://schemas.microsoft.com/office/drawing/2014/main" id="{EE517C35-FB10-4465-A7D1-AD0E0BFA8CE8}"/>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505086" y="4071814"/>
            <a:ext cx="3297835" cy="2514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C99532B6-66AD-40B1-985C-69551787214E}"/>
              </a:ext>
            </a:extLst>
          </p:cNvPr>
          <p:cNvGraphicFramePr>
            <a:graphicFrameLocks noGrp="1"/>
          </p:cNvGraphicFramePr>
          <p:nvPr>
            <p:extLst>
              <p:ext uri="{D42A27DB-BD31-4B8C-83A1-F6EECF244321}">
                <p14:modId xmlns:p14="http://schemas.microsoft.com/office/powerpoint/2010/main" val="2462988768"/>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4190296658"/>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112069002"/>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A3B2-649A-46ED-B977-9F559417B4CA}"/>
              </a:ext>
            </a:extLst>
          </p:cNvPr>
          <p:cNvSpPr>
            <a:spLocks noGrp="1"/>
          </p:cNvSpPr>
          <p:nvPr>
            <p:ph type="title"/>
          </p:nvPr>
        </p:nvSpPr>
        <p:spPr>
          <a:xfrm>
            <a:off x="673247" y="271586"/>
            <a:ext cx="3667259" cy="609473"/>
          </a:xfrm>
        </p:spPr>
        <p:txBody>
          <a:bodyPr>
            <a:normAutofit/>
          </a:bodyPr>
          <a:lstStyle/>
          <a:p>
            <a:r>
              <a:rPr lang="en-GB" sz="3200" dirty="0"/>
              <a:t>CADET NCO RANKS</a:t>
            </a:r>
          </a:p>
        </p:txBody>
      </p:sp>
      <p:sp>
        <p:nvSpPr>
          <p:cNvPr id="3" name="Content Placeholder 2">
            <a:extLst>
              <a:ext uri="{FF2B5EF4-FFF2-40B4-BE49-F238E27FC236}">
                <a16:creationId xmlns:a16="http://schemas.microsoft.com/office/drawing/2014/main" id="{73146C52-C1AB-4F71-9145-3FA821466EE8}"/>
              </a:ext>
            </a:extLst>
          </p:cNvPr>
          <p:cNvSpPr>
            <a:spLocks noGrp="1"/>
          </p:cNvSpPr>
          <p:nvPr>
            <p:ph idx="1"/>
          </p:nvPr>
        </p:nvSpPr>
        <p:spPr/>
        <p:txBody>
          <a:bodyPr/>
          <a:lstStyle/>
          <a:p>
            <a:r>
              <a:rPr lang="en-GB" dirty="0"/>
              <a:t>Cadets under 18 can gain the following ranks and become a cadet Non-commissioned Officer (NCO).</a:t>
            </a:r>
          </a:p>
          <a:p>
            <a:endParaRPr lang="en-GB" dirty="0"/>
          </a:p>
          <a:p>
            <a:endParaRPr lang="en-GB" dirty="0"/>
          </a:p>
          <a:p>
            <a:endParaRPr lang="en-GB" dirty="0"/>
          </a:p>
          <a:p>
            <a:endParaRPr lang="en-GB" dirty="0"/>
          </a:p>
          <a:p>
            <a:endParaRPr lang="en-GB" dirty="0"/>
          </a:p>
        </p:txBody>
      </p:sp>
      <p:grpSp>
        <p:nvGrpSpPr>
          <p:cNvPr id="7" name="Group 6">
            <a:extLst>
              <a:ext uri="{FF2B5EF4-FFF2-40B4-BE49-F238E27FC236}">
                <a16:creationId xmlns:a16="http://schemas.microsoft.com/office/drawing/2014/main" id="{74424714-3178-454B-B248-2701C5A89A1B}"/>
              </a:ext>
            </a:extLst>
          </p:cNvPr>
          <p:cNvGrpSpPr/>
          <p:nvPr/>
        </p:nvGrpSpPr>
        <p:grpSpPr>
          <a:xfrm>
            <a:off x="1077616" y="2148616"/>
            <a:ext cx="8274722" cy="1420844"/>
            <a:chOff x="838200" y="2760631"/>
            <a:chExt cx="7654266" cy="1314306"/>
          </a:xfrm>
        </p:grpSpPr>
        <p:grpSp>
          <p:nvGrpSpPr>
            <p:cNvPr id="8" name="Group 7">
              <a:extLst>
                <a:ext uri="{FF2B5EF4-FFF2-40B4-BE49-F238E27FC236}">
                  <a16:creationId xmlns:a16="http://schemas.microsoft.com/office/drawing/2014/main" id="{E1ED8977-CD19-4284-A44F-B48A041FDD04}"/>
                </a:ext>
              </a:extLst>
            </p:cNvPr>
            <p:cNvGrpSpPr/>
            <p:nvPr/>
          </p:nvGrpSpPr>
          <p:grpSpPr>
            <a:xfrm>
              <a:off x="838200" y="2763239"/>
              <a:ext cx="2419366" cy="1311698"/>
              <a:chOff x="1836231" y="2785871"/>
              <a:chExt cx="2419366" cy="1311698"/>
            </a:xfrm>
          </p:grpSpPr>
          <p:pic>
            <p:nvPicPr>
              <p:cNvPr id="15" name="Picture 11" descr="cpl">
                <a:extLst>
                  <a:ext uri="{FF2B5EF4-FFF2-40B4-BE49-F238E27FC236}">
                    <a16:creationId xmlns:a16="http://schemas.microsoft.com/office/drawing/2014/main" id="{128180E9-E274-47B7-B856-DDCEA0A22B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6231" y="2785871"/>
                <a:ext cx="1309089" cy="1311698"/>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16" name="Rectangle 15">
                <a:extLst>
                  <a:ext uri="{FF2B5EF4-FFF2-40B4-BE49-F238E27FC236}">
                    <a16:creationId xmlns:a16="http://schemas.microsoft.com/office/drawing/2014/main" id="{B8E38ED4-B134-42D9-91A1-984F438BDEB3}"/>
                  </a:ext>
                </a:extLst>
              </p:cNvPr>
              <p:cNvSpPr/>
              <p:nvPr/>
            </p:nvSpPr>
            <p:spPr>
              <a:xfrm>
                <a:off x="3048000" y="3099423"/>
                <a:ext cx="1207597" cy="659155"/>
              </a:xfrm>
              <a:prstGeom prst="rect">
                <a:avLst/>
              </a:prstGeom>
            </p:spPr>
            <p:txBody>
              <a:bodyPr wrap="square">
                <a:spAutoFit/>
              </a:bodyPr>
              <a:lstStyle/>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Corporal </a:t>
                </a: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(Cpl)</a:t>
                </a:r>
              </a:p>
            </p:txBody>
          </p:sp>
        </p:grpSp>
        <p:grpSp>
          <p:nvGrpSpPr>
            <p:cNvPr id="9" name="Group 8">
              <a:extLst>
                <a:ext uri="{FF2B5EF4-FFF2-40B4-BE49-F238E27FC236}">
                  <a16:creationId xmlns:a16="http://schemas.microsoft.com/office/drawing/2014/main" id="{5A813694-6819-4E97-9052-B4453C6809BA}"/>
                </a:ext>
              </a:extLst>
            </p:cNvPr>
            <p:cNvGrpSpPr/>
            <p:nvPr/>
          </p:nvGrpSpPr>
          <p:grpSpPr>
            <a:xfrm>
              <a:off x="3319239" y="2763240"/>
              <a:ext cx="2512733" cy="1311697"/>
              <a:chOff x="4790864" y="2785872"/>
              <a:chExt cx="2512733" cy="1311697"/>
            </a:xfrm>
          </p:grpSpPr>
          <p:pic>
            <p:nvPicPr>
              <p:cNvPr id="13" name="Picture 13" descr="sgt">
                <a:extLst>
                  <a:ext uri="{FF2B5EF4-FFF2-40B4-BE49-F238E27FC236}">
                    <a16:creationId xmlns:a16="http://schemas.microsoft.com/office/drawing/2014/main" id="{564752E0-9B82-45A4-A6A9-DA2CC7DE5E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0864" y="2785872"/>
                <a:ext cx="1311697" cy="1311697"/>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14" name="Rectangle 13">
                <a:extLst>
                  <a:ext uri="{FF2B5EF4-FFF2-40B4-BE49-F238E27FC236}">
                    <a16:creationId xmlns:a16="http://schemas.microsoft.com/office/drawing/2014/main" id="{5A8F5211-5718-48FC-A2C3-09A201C71B3E}"/>
                  </a:ext>
                </a:extLst>
              </p:cNvPr>
              <p:cNvSpPr/>
              <p:nvPr/>
            </p:nvSpPr>
            <p:spPr>
              <a:xfrm>
                <a:off x="6096000" y="3099422"/>
                <a:ext cx="1207597" cy="659155"/>
              </a:xfrm>
              <a:prstGeom prst="rect">
                <a:avLst/>
              </a:prstGeom>
            </p:spPr>
            <p:txBody>
              <a:bodyPr wrap="square">
                <a:spAutoFit/>
              </a:bodyPr>
              <a:lstStyle/>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Sergeant </a:t>
                </a: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(Sgt)</a:t>
                </a:r>
              </a:p>
            </p:txBody>
          </p:sp>
        </p:grpSp>
        <p:grpSp>
          <p:nvGrpSpPr>
            <p:cNvPr id="10" name="Group 9">
              <a:extLst>
                <a:ext uri="{FF2B5EF4-FFF2-40B4-BE49-F238E27FC236}">
                  <a16:creationId xmlns:a16="http://schemas.microsoft.com/office/drawing/2014/main" id="{F897E21C-9E56-4853-82B0-BB0B97D61C7C}"/>
                </a:ext>
              </a:extLst>
            </p:cNvPr>
            <p:cNvGrpSpPr/>
            <p:nvPr/>
          </p:nvGrpSpPr>
          <p:grpSpPr>
            <a:xfrm>
              <a:off x="5936072" y="2760631"/>
              <a:ext cx="2556394" cy="1314306"/>
              <a:chOff x="6934103" y="2783263"/>
              <a:chExt cx="2556394" cy="1314306"/>
            </a:xfrm>
          </p:grpSpPr>
          <p:pic>
            <p:nvPicPr>
              <p:cNvPr id="11" name="Picture 12" descr="fs">
                <a:extLst>
                  <a:ext uri="{FF2B5EF4-FFF2-40B4-BE49-F238E27FC236}">
                    <a16:creationId xmlns:a16="http://schemas.microsoft.com/office/drawing/2014/main" id="{4148ED40-E179-4031-974C-B0E17D5A6A9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34103" y="2783263"/>
                <a:ext cx="1314304" cy="131430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12" name="Rectangle 11">
                <a:extLst>
                  <a:ext uri="{FF2B5EF4-FFF2-40B4-BE49-F238E27FC236}">
                    <a16:creationId xmlns:a16="http://schemas.microsoft.com/office/drawing/2014/main" id="{C08317F8-91E2-4A7D-B8C0-D1A87E7720A9}"/>
                  </a:ext>
                </a:extLst>
              </p:cNvPr>
              <p:cNvSpPr/>
              <p:nvPr/>
            </p:nvSpPr>
            <p:spPr>
              <a:xfrm>
                <a:off x="8221227" y="3012855"/>
                <a:ext cx="1269270" cy="936154"/>
              </a:xfrm>
              <a:prstGeom prst="rect">
                <a:avLst/>
              </a:prstGeom>
            </p:spPr>
            <p:txBody>
              <a:bodyPr wrap="square">
                <a:spAutoFit/>
              </a:bodyPr>
              <a:lstStyle/>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Flight Sergeant </a:t>
                </a: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(FS)</a:t>
                </a:r>
                <a:endParaRPr lang="en-US" altLang="en-US" sz="3200" dirty="0">
                  <a:latin typeface="Arial" panose="020B0604020202020204" pitchFamily="34" charset="0"/>
                </a:endParaRPr>
              </a:p>
            </p:txBody>
          </p:sp>
        </p:grpSp>
      </p:grpSp>
      <p:pic>
        <p:nvPicPr>
          <p:cNvPr id="5" name="Picture 4">
            <a:extLst>
              <a:ext uri="{FF2B5EF4-FFF2-40B4-BE49-F238E27FC236}">
                <a16:creationId xmlns:a16="http://schemas.microsoft.com/office/drawing/2014/main" id="{15FC7F5B-69B4-4CDF-B5F6-AC73D7000ADB}"/>
              </a:ext>
            </a:extLst>
          </p:cNvPr>
          <p:cNvPicPr>
            <a:picLocks noChangeAspect="1"/>
          </p:cNvPicPr>
          <p:nvPr/>
        </p:nvPicPr>
        <p:blipFill rotWithShape="1">
          <a:blip r:embed="rId6">
            <a:extLst>
              <a:ext uri="{28A0092B-C50C-407E-A947-70E740481C1C}">
                <a14:useLocalDpi xmlns:a14="http://schemas.microsoft.com/office/drawing/2010/main" val="0"/>
              </a:ext>
            </a:extLst>
          </a:blip>
          <a:srcRect l="1320" t="25484" r="537" b="8805"/>
          <a:stretch/>
        </p:blipFill>
        <p:spPr>
          <a:xfrm>
            <a:off x="1730998" y="3916461"/>
            <a:ext cx="6967958" cy="2626070"/>
          </a:xfrm>
          <a:prstGeom prst="rect">
            <a:avLst/>
          </a:prstGeom>
        </p:spPr>
      </p:pic>
      <p:graphicFrame>
        <p:nvGraphicFramePr>
          <p:cNvPr id="17" name="Table 16">
            <a:extLst>
              <a:ext uri="{FF2B5EF4-FFF2-40B4-BE49-F238E27FC236}">
                <a16:creationId xmlns:a16="http://schemas.microsoft.com/office/drawing/2014/main" id="{03B139F7-B03B-42C1-A987-8FC3CBBFAFBA}"/>
              </a:ext>
            </a:extLst>
          </p:cNvPr>
          <p:cNvGraphicFramePr>
            <a:graphicFrameLocks noGrp="1"/>
          </p:cNvGraphicFramePr>
          <p:nvPr>
            <p:extLst>
              <p:ext uri="{D42A27DB-BD31-4B8C-83A1-F6EECF244321}">
                <p14:modId xmlns:p14="http://schemas.microsoft.com/office/powerpoint/2010/main" val="358864106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242427487"/>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A3B2-649A-46ED-B977-9F559417B4CA}"/>
              </a:ext>
            </a:extLst>
          </p:cNvPr>
          <p:cNvSpPr>
            <a:spLocks noGrp="1"/>
          </p:cNvSpPr>
          <p:nvPr>
            <p:ph type="title"/>
          </p:nvPr>
        </p:nvSpPr>
        <p:spPr>
          <a:xfrm>
            <a:off x="673247" y="271586"/>
            <a:ext cx="3667259" cy="609473"/>
          </a:xfrm>
        </p:spPr>
        <p:txBody>
          <a:bodyPr>
            <a:normAutofit/>
          </a:bodyPr>
          <a:lstStyle/>
          <a:p>
            <a:r>
              <a:rPr lang="en-GB" sz="3200" dirty="0"/>
              <a:t>CADET NCO RANKS</a:t>
            </a:r>
          </a:p>
        </p:txBody>
      </p:sp>
      <p:sp>
        <p:nvSpPr>
          <p:cNvPr id="3" name="Content Placeholder 2">
            <a:extLst>
              <a:ext uri="{FF2B5EF4-FFF2-40B4-BE49-F238E27FC236}">
                <a16:creationId xmlns:a16="http://schemas.microsoft.com/office/drawing/2014/main" id="{73146C52-C1AB-4F71-9145-3FA821466EE8}"/>
              </a:ext>
            </a:extLst>
          </p:cNvPr>
          <p:cNvSpPr>
            <a:spLocks noGrp="1"/>
          </p:cNvSpPr>
          <p:nvPr>
            <p:ph idx="1"/>
          </p:nvPr>
        </p:nvSpPr>
        <p:spPr>
          <a:xfrm>
            <a:off x="673248" y="1184489"/>
            <a:ext cx="9291323" cy="3008815"/>
          </a:xfrm>
        </p:spPr>
        <p:txBody>
          <a:bodyPr>
            <a:normAutofit/>
          </a:bodyPr>
          <a:lstStyle/>
          <a:p>
            <a:r>
              <a:rPr lang="en-GB" dirty="0"/>
              <a:t>Cadets over 18 have ‘STAFF CADET’ written under their rank slides.</a:t>
            </a:r>
          </a:p>
          <a:p>
            <a:pPr marL="0" indent="0">
              <a:buNone/>
            </a:pPr>
            <a:endParaRPr lang="en-GB" dirty="0"/>
          </a:p>
          <a:p>
            <a:r>
              <a:rPr lang="en-GB" dirty="0"/>
              <a:t>They can also be promoted to Cadet Warrant Officer (</a:t>
            </a:r>
            <a:r>
              <a:rPr lang="en-GB" dirty="0" err="1"/>
              <a:t>CWO</a:t>
            </a:r>
            <a:r>
              <a:rPr lang="en-GB" dirty="0"/>
              <a:t>).</a:t>
            </a:r>
          </a:p>
          <a:p>
            <a:pPr marL="0" indent="0">
              <a:buNone/>
            </a:pPr>
            <a:endParaRPr lang="en-GB" dirty="0"/>
          </a:p>
          <a:p>
            <a:r>
              <a:rPr lang="en-GB" dirty="0" err="1"/>
              <a:t>CWO’s</a:t>
            </a:r>
            <a:r>
              <a:rPr lang="en-GB" dirty="0"/>
              <a:t> are promoted by the Wing Commander.</a:t>
            </a:r>
          </a:p>
          <a:p>
            <a:pPr marL="0" indent="0">
              <a:buNone/>
            </a:pPr>
            <a:endParaRPr lang="en-GB" dirty="0"/>
          </a:p>
          <a:p>
            <a:endParaRPr lang="en-GB" dirty="0"/>
          </a:p>
          <a:p>
            <a:endParaRPr lang="en-GB" dirty="0"/>
          </a:p>
          <a:p>
            <a:endParaRPr lang="en-GB" dirty="0"/>
          </a:p>
          <a:p>
            <a:endParaRPr lang="en-GB" dirty="0"/>
          </a:p>
        </p:txBody>
      </p:sp>
      <p:grpSp>
        <p:nvGrpSpPr>
          <p:cNvPr id="6" name="Group 5">
            <a:extLst>
              <a:ext uri="{FF2B5EF4-FFF2-40B4-BE49-F238E27FC236}">
                <a16:creationId xmlns:a16="http://schemas.microsoft.com/office/drawing/2014/main" id="{9EC107F1-A0F2-45FE-85B1-8A10F12D260F}"/>
              </a:ext>
            </a:extLst>
          </p:cNvPr>
          <p:cNvGrpSpPr/>
          <p:nvPr/>
        </p:nvGrpSpPr>
        <p:grpSpPr>
          <a:xfrm>
            <a:off x="1330897" y="3941649"/>
            <a:ext cx="7976023" cy="2117558"/>
            <a:chOff x="1988549" y="3708615"/>
            <a:chExt cx="7976023" cy="2117558"/>
          </a:xfrm>
        </p:grpSpPr>
        <p:pic>
          <p:nvPicPr>
            <p:cNvPr id="19" name="Picture 4" descr="cwo(staff)">
              <a:extLst>
                <a:ext uri="{FF2B5EF4-FFF2-40B4-BE49-F238E27FC236}">
                  <a16:creationId xmlns:a16="http://schemas.microsoft.com/office/drawing/2014/main" id="{013E6455-CF49-4B21-9C89-7F0CDA7BD6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38143" y="3708615"/>
              <a:ext cx="1424059" cy="1420844"/>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0" name="Picture 5" descr="fs(staff)">
              <a:extLst>
                <a:ext uri="{FF2B5EF4-FFF2-40B4-BE49-F238E27FC236}">
                  <a16:creationId xmlns:a16="http://schemas.microsoft.com/office/drawing/2014/main" id="{5A89E780-EF78-4ED8-ACC6-E6858F16B77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58566" y="3708615"/>
              <a:ext cx="1424059" cy="1420844"/>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grpSp>
          <p:nvGrpSpPr>
            <p:cNvPr id="5" name="Group 4">
              <a:extLst>
                <a:ext uri="{FF2B5EF4-FFF2-40B4-BE49-F238E27FC236}">
                  <a16:creationId xmlns:a16="http://schemas.microsoft.com/office/drawing/2014/main" id="{76668F64-D151-4F4F-BBFA-CD7E8ABA8088}"/>
                </a:ext>
              </a:extLst>
            </p:cNvPr>
            <p:cNvGrpSpPr/>
            <p:nvPr/>
          </p:nvGrpSpPr>
          <p:grpSpPr>
            <a:xfrm>
              <a:off x="1988549" y="3708615"/>
              <a:ext cx="3451933" cy="2079999"/>
              <a:chOff x="6258566" y="1184490"/>
              <a:chExt cx="3451933" cy="2079999"/>
            </a:xfrm>
          </p:grpSpPr>
          <p:pic>
            <p:nvPicPr>
              <p:cNvPr id="18" name="Picture 3" descr="cpl(staff)">
                <a:extLst>
                  <a:ext uri="{FF2B5EF4-FFF2-40B4-BE49-F238E27FC236}">
                    <a16:creationId xmlns:a16="http://schemas.microsoft.com/office/drawing/2014/main" id="{E7828761-76F1-48D6-8733-CEBE95EE3A1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58566" y="1184490"/>
                <a:ext cx="1421234" cy="1420844"/>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1" name="Picture 6" descr="sgt(staff)">
                <a:extLst>
                  <a:ext uri="{FF2B5EF4-FFF2-40B4-BE49-F238E27FC236}">
                    <a16:creationId xmlns:a16="http://schemas.microsoft.com/office/drawing/2014/main" id="{3CC47FCD-EAA4-4AEF-BDB7-3136233B01F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275982" y="1184490"/>
                <a:ext cx="1421234" cy="1420844"/>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22" name="Rectangle 21">
                <a:extLst>
                  <a:ext uri="{FF2B5EF4-FFF2-40B4-BE49-F238E27FC236}">
                    <a16:creationId xmlns:a16="http://schemas.microsoft.com/office/drawing/2014/main" id="{278D5C58-718F-423B-958B-25BAD43ECD56}"/>
                  </a:ext>
                </a:extLst>
              </p:cNvPr>
              <p:cNvSpPr/>
              <p:nvPr/>
            </p:nvSpPr>
            <p:spPr>
              <a:xfrm>
                <a:off x="6388158" y="2605334"/>
                <a:ext cx="1162050" cy="659155"/>
              </a:xfrm>
              <a:prstGeom prst="rect">
                <a:avLst/>
              </a:prstGeom>
            </p:spPr>
            <p:txBody>
              <a:bodyPr wrap="square">
                <a:spAutoFit/>
              </a:bodyPr>
              <a:lstStyle/>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Corporal </a:t>
                </a: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(Cpl)</a:t>
                </a:r>
              </a:p>
            </p:txBody>
          </p:sp>
          <p:sp>
            <p:nvSpPr>
              <p:cNvPr id="23" name="Rectangle 22">
                <a:extLst>
                  <a:ext uri="{FF2B5EF4-FFF2-40B4-BE49-F238E27FC236}">
                    <a16:creationId xmlns:a16="http://schemas.microsoft.com/office/drawing/2014/main" id="{2667D33F-743B-474C-819F-135E2C054E98}"/>
                  </a:ext>
                </a:extLst>
              </p:cNvPr>
              <p:cNvSpPr/>
              <p:nvPr/>
            </p:nvSpPr>
            <p:spPr>
              <a:xfrm>
                <a:off x="8262699" y="2605334"/>
                <a:ext cx="1447800" cy="659155"/>
              </a:xfrm>
              <a:prstGeom prst="rect">
                <a:avLst/>
              </a:prstGeom>
            </p:spPr>
            <p:txBody>
              <a:bodyPr wrap="square">
                <a:spAutoFit/>
              </a:bodyPr>
              <a:lstStyle/>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Sergeant </a:t>
                </a: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(Sgt)</a:t>
                </a:r>
              </a:p>
            </p:txBody>
          </p:sp>
        </p:grpSp>
        <p:sp>
          <p:nvSpPr>
            <p:cNvPr id="24" name="Rectangle 23">
              <a:extLst>
                <a:ext uri="{FF2B5EF4-FFF2-40B4-BE49-F238E27FC236}">
                  <a16:creationId xmlns:a16="http://schemas.microsoft.com/office/drawing/2014/main" id="{5E70B07E-1433-4E0B-B601-4ECED15C19B8}"/>
                </a:ext>
              </a:extLst>
            </p:cNvPr>
            <p:cNvSpPr/>
            <p:nvPr/>
          </p:nvSpPr>
          <p:spPr>
            <a:xfrm>
              <a:off x="6096000" y="4890019"/>
              <a:ext cx="1746366" cy="936154"/>
            </a:xfrm>
            <a:prstGeom prst="rect">
              <a:avLst/>
            </a:prstGeom>
          </p:spPr>
          <p:txBody>
            <a:bodyPr wrap="square">
              <a:spAutoFit/>
            </a:bodyPr>
            <a:lstStyle/>
            <a:p>
              <a:pPr lvl="0" eaLnBrk="0" fontAlgn="base" hangingPunct="0">
                <a:spcBef>
                  <a:spcPct val="0"/>
                </a:spcBef>
                <a:spcAft>
                  <a:spcPct val="0"/>
                </a:spcAft>
              </a:pPr>
              <a:endParaRPr lang="en-GB" altLang="en-US" b="1" dirty="0">
                <a:solidFill>
                  <a:srgbClr val="DFD4D7"/>
                </a:solidFill>
                <a:latin typeface="Myriad Pro" panose="020B0503030403020204" pitchFamily="34" charset="0"/>
              </a:endParaRP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Flight Sergeant</a:t>
              </a: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 (FS)</a:t>
              </a:r>
            </a:p>
          </p:txBody>
        </p:sp>
        <p:sp>
          <p:nvSpPr>
            <p:cNvPr id="25" name="Rectangle 24">
              <a:extLst>
                <a:ext uri="{FF2B5EF4-FFF2-40B4-BE49-F238E27FC236}">
                  <a16:creationId xmlns:a16="http://schemas.microsoft.com/office/drawing/2014/main" id="{442BC34F-80C6-4BEF-8954-DAD31488775C}"/>
                </a:ext>
              </a:extLst>
            </p:cNvPr>
            <p:cNvSpPr/>
            <p:nvPr/>
          </p:nvSpPr>
          <p:spPr>
            <a:xfrm>
              <a:off x="8135772" y="4890019"/>
              <a:ext cx="1828800" cy="936154"/>
            </a:xfrm>
            <a:prstGeom prst="rect">
              <a:avLst/>
            </a:prstGeom>
          </p:spPr>
          <p:txBody>
            <a:bodyPr wrap="square">
              <a:spAutoFit/>
            </a:bodyPr>
            <a:lstStyle/>
            <a:p>
              <a:pPr lvl="0" eaLnBrk="0" fontAlgn="base" hangingPunct="0">
                <a:spcBef>
                  <a:spcPct val="0"/>
                </a:spcBef>
                <a:spcAft>
                  <a:spcPct val="0"/>
                </a:spcAft>
              </a:pPr>
              <a:endParaRPr lang="en-GB" altLang="en-US" b="1" dirty="0">
                <a:solidFill>
                  <a:srgbClr val="DFD4D7"/>
                </a:solidFill>
                <a:latin typeface="Myriad Pro" panose="020B0503030403020204" pitchFamily="34" charset="0"/>
              </a:endParaRP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Warrant Officer </a:t>
              </a:r>
            </a:p>
            <a:p>
              <a:pPr lvl="0" algn="ctr" eaLnBrk="0" fontAlgn="base" hangingPunct="0">
                <a:spcBef>
                  <a:spcPct val="0"/>
                </a:spcBef>
                <a:spcAft>
                  <a:spcPts val="100"/>
                </a:spcAft>
              </a:pPr>
              <a:r>
                <a:rPr lang="en-GB" altLang="en-US" b="1" dirty="0">
                  <a:solidFill>
                    <a:srgbClr val="000000"/>
                  </a:solidFill>
                  <a:latin typeface="Myriad Pro" panose="020B0503030403020204" pitchFamily="34" charset="0"/>
                </a:rPr>
                <a:t>(CWO)</a:t>
              </a:r>
              <a:endParaRPr lang="en-US" altLang="en-US" sz="3200" dirty="0">
                <a:latin typeface="Arial" panose="020B0604020202020204" pitchFamily="34" charset="0"/>
              </a:endParaRPr>
            </a:p>
          </p:txBody>
        </p:sp>
      </p:grpSp>
      <p:graphicFrame>
        <p:nvGraphicFramePr>
          <p:cNvPr id="16" name="Table 15">
            <a:extLst>
              <a:ext uri="{FF2B5EF4-FFF2-40B4-BE49-F238E27FC236}">
                <a16:creationId xmlns:a16="http://schemas.microsoft.com/office/drawing/2014/main" id="{F0B00FA2-51F0-4AFF-B6AD-01FEA89F44D1}"/>
              </a:ext>
            </a:extLst>
          </p:cNvPr>
          <p:cNvGraphicFramePr>
            <a:graphicFrameLocks noGrp="1"/>
          </p:cNvGraphicFramePr>
          <p:nvPr>
            <p:extLst>
              <p:ext uri="{D42A27DB-BD31-4B8C-83A1-F6EECF244321}">
                <p14:modId xmlns:p14="http://schemas.microsoft.com/office/powerpoint/2010/main" val="1133710241"/>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14</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636870502"/>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A3B2-649A-46ED-B977-9F559417B4CA}"/>
              </a:ext>
            </a:extLst>
          </p:cNvPr>
          <p:cNvSpPr>
            <a:spLocks noGrp="1"/>
          </p:cNvSpPr>
          <p:nvPr>
            <p:ph type="title"/>
          </p:nvPr>
        </p:nvSpPr>
        <p:spPr>
          <a:xfrm>
            <a:off x="673248" y="271586"/>
            <a:ext cx="4257568" cy="609473"/>
          </a:xfrm>
        </p:spPr>
        <p:txBody>
          <a:bodyPr>
            <a:normAutofit/>
          </a:bodyPr>
          <a:lstStyle/>
          <a:p>
            <a:r>
              <a:rPr lang="en-GB" sz="3200" dirty="0"/>
              <a:t>STAFF OFFICER RANKS</a:t>
            </a:r>
          </a:p>
        </p:txBody>
      </p:sp>
      <p:sp>
        <p:nvSpPr>
          <p:cNvPr id="3" name="Content Placeholder 2">
            <a:extLst>
              <a:ext uri="{FF2B5EF4-FFF2-40B4-BE49-F238E27FC236}">
                <a16:creationId xmlns:a16="http://schemas.microsoft.com/office/drawing/2014/main" id="{73146C52-C1AB-4F71-9145-3FA821466EE8}"/>
              </a:ext>
            </a:extLst>
          </p:cNvPr>
          <p:cNvSpPr>
            <a:spLocks noGrp="1"/>
          </p:cNvSpPr>
          <p:nvPr>
            <p:ph idx="1"/>
          </p:nvPr>
        </p:nvSpPr>
        <p:spPr>
          <a:xfrm>
            <a:off x="673248" y="1184490"/>
            <a:ext cx="9291323" cy="1952250"/>
          </a:xfrm>
        </p:spPr>
        <p:txBody>
          <a:bodyPr>
            <a:normAutofit/>
          </a:bodyPr>
          <a:lstStyle/>
          <a:p>
            <a:r>
              <a:rPr lang="en-GB" dirty="0"/>
              <a:t>Officers in the ATC wear the same rank slides as the Royal Air Force, with ‘RAF Air Cadets’ written underneath.</a:t>
            </a:r>
          </a:p>
          <a:p>
            <a:endParaRPr lang="en-GB" dirty="0"/>
          </a:p>
          <a:p>
            <a:r>
              <a:rPr lang="en-GB" dirty="0"/>
              <a:t> Officers should be saluted and addressed as Sir / Ma’am.</a:t>
            </a:r>
          </a:p>
          <a:p>
            <a:pPr marL="0" indent="0">
              <a:buNone/>
            </a:pPr>
            <a:endParaRPr lang="en-GB" dirty="0"/>
          </a:p>
          <a:p>
            <a:endParaRPr lang="en-GB" dirty="0"/>
          </a:p>
          <a:p>
            <a:endParaRPr lang="en-GB" dirty="0"/>
          </a:p>
          <a:p>
            <a:endParaRPr lang="en-GB" dirty="0"/>
          </a:p>
          <a:p>
            <a:endParaRPr lang="en-GB" dirty="0"/>
          </a:p>
        </p:txBody>
      </p:sp>
      <p:pic>
        <p:nvPicPr>
          <p:cNvPr id="15" name="Picture 2" descr="Fg Off">
            <a:extLst>
              <a:ext uri="{FF2B5EF4-FFF2-40B4-BE49-F238E27FC236}">
                <a16:creationId xmlns:a16="http://schemas.microsoft.com/office/drawing/2014/main" id="{9EAD3EFE-5A1F-4F05-8CC9-7FABA2A7D2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88876" y="3490274"/>
            <a:ext cx="1035050" cy="155485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16" name="Picture 3" descr="Flt Lt">
            <a:extLst>
              <a:ext uri="{FF2B5EF4-FFF2-40B4-BE49-F238E27FC236}">
                <a16:creationId xmlns:a16="http://schemas.microsoft.com/office/drawing/2014/main" id="{04C78708-526F-4ED5-8FA4-CA9EB8A198F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4694" y="3483743"/>
            <a:ext cx="1035050" cy="1554855"/>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6" name="Picture 4" descr="Plt Off">
            <a:extLst>
              <a:ext uri="{FF2B5EF4-FFF2-40B4-BE49-F238E27FC236}">
                <a16:creationId xmlns:a16="http://schemas.microsoft.com/office/drawing/2014/main" id="{2F36ED80-66E3-41EE-AAD6-3980D2B438B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43058" y="3490274"/>
            <a:ext cx="1035050" cy="155485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7" name="Picture 5" descr="Sqn Ldr">
            <a:extLst>
              <a:ext uri="{FF2B5EF4-FFF2-40B4-BE49-F238E27FC236}">
                <a16:creationId xmlns:a16="http://schemas.microsoft.com/office/drawing/2014/main" id="{88FFC113-DAE4-4AFB-B2D2-30D6484B93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80512" y="3483742"/>
            <a:ext cx="1035050" cy="1554855"/>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8" name="Picture 6" descr="Wg Cdr">
            <a:extLst>
              <a:ext uri="{FF2B5EF4-FFF2-40B4-BE49-F238E27FC236}">
                <a16:creationId xmlns:a16="http://schemas.microsoft.com/office/drawing/2014/main" id="{0F04FBD9-E72D-497E-920F-ACCE864A27B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26330" y="3483741"/>
            <a:ext cx="1035050" cy="1554855"/>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9" name="Picture 7" descr="Acting Plt Off">
            <a:extLst>
              <a:ext uri="{FF2B5EF4-FFF2-40B4-BE49-F238E27FC236}">
                <a16:creationId xmlns:a16="http://schemas.microsoft.com/office/drawing/2014/main" id="{B03E97BD-1011-4A33-B3EB-AA97BD3D1A5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97240" y="3490274"/>
            <a:ext cx="1035050" cy="1554856"/>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graphicFrame>
        <p:nvGraphicFramePr>
          <p:cNvPr id="30" name="Table 29">
            <a:extLst>
              <a:ext uri="{FF2B5EF4-FFF2-40B4-BE49-F238E27FC236}">
                <a16:creationId xmlns:a16="http://schemas.microsoft.com/office/drawing/2014/main" id="{086A6677-D214-4A45-983D-575846026166}"/>
              </a:ext>
            </a:extLst>
          </p:cNvPr>
          <p:cNvGraphicFramePr>
            <a:graphicFrameLocks noGrp="1"/>
          </p:cNvGraphicFramePr>
          <p:nvPr>
            <p:extLst>
              <p:ext uri="{D42A27DB-BD31-4B8C-83A1-F6EECF244321}">
                <p14:modId xmlns:p14="http://schemas.microsoft.com/office/powerpoint/2010/main" val="3323674033"/>
              </p:ext>
            </p:extLst>
          </p:nvPr>
        </p:nvGraphicFramePr>
        <p:xfrm>
          <a:off x="826625" y="3980395"/>
          <a:ext cx="4476751" cy="2144205"/>
        </p:xfrm>
        <a:graphic>
          <a:graphicData uri="http://schemas.openxmlformats.org/drawingml/2006/table">
            <a:tbl>
              <a:tblPr/>
              <a:tblGrid>
                <a:gridCol w="1514476">
                  <a:extLst>
                    <a:ext uri="{9D8B030D-6E8A-4147-A177-3AD203B41FA5}">
                      <a16:colId xmlns:a16="http://schemas.microsoft.com/office/drawing/2014/main" val="1389326471"/>
                    </a:ext>
                  </a:extLst>
                </a:gridCol>
                <a:gridCol w="1323975">
                  <a:extLst>
                    <a:ext uri="{9D8B030D-6E8A-4147-A177-3AD203B41FA5}">
                      <a16:colId xmlns:a16="http://schemas.microsoft.com/office/drawing/2014/main" val="90772932"/>
                    </a:ext>
                  </a:extLst>
                </a:gridCol>
                <a:gridCol w="1638300">
                  <a:extLst>
                    <a:ext uri="{9D8B030D-6E8A-4147-A177-3AD203B41FA5}">
                      <a16:colId xmlns:a16="http://schemas.microsoft.com/office/drawing/2014/main" val="3809318552"/>
                    </a:ext>
                  </a:extLst>
                </a:gridCol>
              </a:tblGrid>
              <a:tr h="1088517">
                <a:tc>
                  <a:txBody>
                    <a:bodyPr/>
                    <a:lstStyle/>
                    <a:p>
                      <a:pPr marR="0" indent="0" algn="l" rtl="0">
                        <a:lnSpc>
                          <a:spcPct val="119000"/>
                        </a:lnSpc>
                        <a:spcBef>
                          <a:spcPts val="0"/>
                        </a:spcBef>
                        <a:spcAft>
                          <a:spcPts val="600"/>
                        </a:spcAft>
                      </a:pPr>
                      <a:r>
                        <a:rPr lang="en-GB" sz="1100" b="1" kern="1400" dirty="0">
                          <a:ln>
                            <a:noFill/>
                          </a:ln>
                          <a:solidFill>
                            <a:srgbClr val="DFD4D7"/>
                          </a:solidFill>
                          <a:effectLst/>
                          <a:latin typeface="Myriad Pro" panose="020B0503030403020204" pitchFamily="34" charset="0"/>
                        </a:rPr>
                        <a:t> </a:t>
                      </a:r>
                      <a:endParaRPr lang="en-GB" sz="1020" kern="1400" dirty="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GB" sz="1100" b="1" kern="1400">
                          <a:ln>
                            <a:noFill/>
                          </a:ln>
                          <a:solidFill>
                            <a:srgbClr val="DFD4D7"/>
                          </a:solidFill>
                          <a:effectLst/>
                          <a:latin typeface="Myriad Pro" panose="020B0503030403020204" pitchFamily="34" charset="0"/>
                        </a:rPr>
                        <a:t> </a:t>
                      </a:r>
                      <a:endParaRPr lang="en-GB" sz="1020" kern="140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GB" sz="1100" b="1" kern="1400">
                          <a:ln>
                            <a:noFill/>
                          </a:ln>
                          <a:solidFill>
                            <a:srgbClr val="DFD4D7"/>
                          </a:solidFill>
                          <a:effectLst/>
                          <a:latin typeface="Myriad Pro" panose="020B0503030403020204" pitchFamily="34" charset="0"/>
                        </a:rPr>
                        <a:t> </a:t>
                      </a:r>
                      <a:endParaRPr lang="en-GB" sz="1020" kern="140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2420648339"/>
                  </a:ext>
                </a:extLst>
              </a:tr>
              <a:tr h="437058">
                <a:tc>
                  <a:txBody>
                    <a:bodyPr/>
                    <a:lstStyle/>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Acting Pilot Officer</a:t>
                      </a:r>
                      <a:endParaRPr lang="en-GB" sz="1800" kern="1400" dirty="0">
                        <a:ln>
                          <a:noFill/>
                        </a:ln>
                        <a:solidFill>
                          <a:srgbClr val="DFD4D7"/>
                        </a:solidFill>
                        <a:effectLst/>
                        <a:latin typeface="Myriad Pro Light" panose="020B0403030403020204" pitchFamily="34" charset="0"/>
                      </a:endParaRPr>
                    </a:p>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(APO)</a:t>
                      </a:r>
                      <a:endParaRPr lang="en-GB" sz="1800" kern="1400" dirty="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Pilot </a:t>
                      </a:r>
                    </a:p>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Officer</a:t>
                      </a:r>
                      <a:endParaRPr lang="en-GB" sz="1800" kern="1400" dirty="0">
                        <a:ln>
                          <a:noFill/>
                        </a:ln>
                        <a:solidFill>
                          <a:srgbClr val="DFD4D7"/>
                        </a:solidFill>
                        <a:effectLst/>
                        <a:latin typeface="Myriad Pro Light" panose="020B0403030403020204" pitchFamily="34" charset="0"/>
                      </a:endParaRPr>
                    </a:p>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a:t>
                      </a:r>
                      <a:r>
                        <a:rPr lang="en-GB" sz="1800" b="1" kern="1400" dirty="0" err="1">
                          <a:ln>
                            <a:noFill/>
                          </a:ln>
                          <a:solidFill>
                            <a:srgbClr val="000000"/>
                          </a:solidFill>
                          <a:effectLst/>
                          <a:latin typeface="Myriad Pro" panose="020B0503030403020204" pitchFamily="34" charset="0"/>
                        </a:rPr>
                        <a:t>Plt</a:t>
                      </a:r>
                      <a:r>
                        <a:rPr lang="en-GB" sz="1800" b="1" kern="1400" dirty="0">
                          <a:ln>
                            <a:noFill/>
                          </a:ln>
                          <a:solidFill>
                            <a:srgbClr val="000000"/>
                          </a:solidFill>
                          <a:effectLst/>
                          <a:latin typeface="Myriad Pro" panose="020B0503030403020204" pitchFamily="34" charset="0"/>
                        </a:rPr>
                        <a:t> Off)</a:t>
                      </a:r>
                      <a:endParaRPr lang="en-GB" sz="1800" kern="1400" dirty="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Flying </a:t>
                      </a:r>
                    </a:p>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Officer</a:t>
                      </a:r>
                      <a:endParaRPr lang="en-GB" sz="1800" kern="1400" dirty="0">
                        <a:ln>
                          <a:noFill/>
                        </a:ln>
                        <a:solidFill>
                          <a:srgbClr val="DFD4D7"/>
                        </a:solidFill>
                        <a:effectLst/>
                        <a:latin typeface="Myriad Pro Light" panose="020B0403030403020204" pitchFamily="34" charset="0"/>
                      </a:endParaRPr>
                    </a:p>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 (</a:t>
                      </a:r>
                      <a:r>
                        <a:rPr lang="en-GB" sz="1800" b="1" kern="1400" dirty="0" err="1">
                          <a:ln>
                            <a:noFill/>
                          </a:ln>
                          <a:solidFill>
                            <a:srgbClr val="000000"/>
                          </a:solidFill>
                          <a:effectLst/>
                          <a:latin typeface="Myriad Pro" panose="020B0503030403020204" pitchFamily="34" charset="0"/>
                        </a:rPr>
                        <a:t>Fg</a:t>
                      </a:r>
                      <a:r>
                        <a:rPr lang="en-GB" sz="1800" b="1" kern="1400" dirty="0">
                          <a:ln>
                            <a:noFill/>
                          </a:ln>
                          <a:solidFill>
                            <a:srgbClr val="000000"/>
                          </a:solidFill>
                          <a:effectLst/>
                          <a:latin typeface="Myriad Pro" panose="020B0503030403020204" pitchFamily="34" charset="0"/>
                        </a:rPr>
                        <a:t> Off)</a:t>
                      </a:r>
                      <a:endParaRPr lang="en-GB" sz="1800" kern="1400" dirty="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622978330"/>
                  </a:ext>
                </a:extLst>
              </a:tr>
            </a:tbl>
          </a:graphicData>
        </a:graphic>
      </p:graphicFrame>
      <p:graphicFrame>
        <p:nvGraphicFramePr>
          <p:cNvPr id="31" name="Table 30">
            <a:extLst>
              <a:ext uri="{FF2B5EF4-FFF2-40B4-BE49-F238E27FC236}">
                <a16:creationId xmlns:a16="http://schemas.microsoft.com/office/drawing/2014/main" id="{C487A093-AB01-4C44-BF56-5B53290CA81D}"/>
              </a:ext>
            </a:extLst>
          </p:cNvPr>
          <p:cNvGraphicFramePr>
            <a:graphicFrameLocks noGrp="1"/>
          </p:cNvGraphicFramePr>
          <p:nvPr>
            <p:extLst>
              <p:ext uri="{D42A27DB-BD31-4B8C-83A1-F6EECF244321}">
                <p14:modId xmlns:p14="http://schemas.microsoft.com/office/powerpoint/2010/main" val="1955270712"/>
              </p:ext>
            </p:extLst>
          </p:nvPr>
        </p:nvGraphicFramePr>
        <p:xfrm>
          <a:off x="5151153" y="3978035"/>
          <a:ext cx="4531790" cy="2163140"/>
        </p:xfrm>
        <a:graphic>
          <a:graphicData uri="http://schemas.openxmlformats.org/drawingml/2006/table">
            <a:tbl>
              <a:tblPr/>
              <a:tblGrid>
                <a:gridCol w="1510597">
                  <a:extLst>
                    <a:ext uri="{9D8B030D-6E8A-4147-A177-3AD203B41FA5}">
                      <a16:colId xmlns:a16="http://schemas.microsoft.com/office/drawing/2014/main" val="630016289"/>
                    </a:ext>
                  </a:extLst>
                </a:gridCol>
                <a:gridCol w="1421203">
                  <a:extLst>
                    <a:ext uri="{9D8B030D-6E8A-4147-A177-3AD203B41FA5}">
                      <a16:colId xmlns:a16="http://schemas.microsoft.com/office/drawing/2014/main" val="2282392954"/>
                    </a:ext>
                  </a:extLst>
                </a:gridCol>
                <a:gridCol w="1599990">
                  <a:extLst>
                    <a:ext uri="{9D8B030D-6E8A-4147-A177-3AD203B41FA5}">
                      <a16:colId xmlns:a16="http://schemas.microsoft.com/office/drawing/2014/main" val="2067535118"/>
                    </a:ext>
                  </a:extLst>
                </a:gridCol>
              </a:tblGrid>
              <a:tr h="1093273">
                <a:tc>
                  <a:txBody>
                    <a:bodyPr/>
                    <a:lstStyle/>
                    <a:p>
                      <a:pPr marR="0" indent="0" algn="l" rtl="0">
                        <a:lnSpc>
                          <a:spcPct val="119000"/>
                        </a:lnSpc>
                        <a:spcBef>
                          <a:spcPts val="0"/>
                        </a:spcBef>
                        <a:spcAft>
                          <a:spcPts val="600"/>
                        </a:spcAft>
                      </a:pPr>
                      <a:r>
                        <a:rPr lang="en-GB" sz="1100" b="1" kern="1400">
                          <a:ln>
                            <a:noFill/>
                          </a:ln>
                          <a:solidFill>
                            <a:srgbClr val="DFD4D7"/>
                          </a:solidFill>
                          <a:effectLst/>
                          <a:latin typeface="Myriad Pro" panose="020B0503030403020204" pitchFamily="34" charset="0"/>
                        </a:rPr>
                        <a:t> </a:t>
                      </a:r>
                      <a:endParaRPr lang="en-GB" sz="1020" kern="140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GB" sz="1100" b="1" kern="1400" dirty="0">
                          <a:ln>
                            <a:noFill/>
                          </a:ln>
                          <a:solidFill>
                            <a:srgbClr val="DFD4D7"/>
                          </a:solidFill>
                          <a:effectLst/>
                          <a:latin typeface="Myriad Pro" panose="020B0503030403020204" pitchFamily="34" charset="0"/>
                        </a:rPr>
                        <a:t> </a:t>
                      </a:r>
                      <a:endParaRPr lang="en-GB" sz="1020" kern="1400" dirty="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l" rtl="0">
                        <a:lnSpc>
                          <a:spcPct val="119000"/>
                        </a:lnSpc>
                        <a:spcBef>
                          <a:spcPts val="0"/>
                        </a:spcBef>
                        <a:spcAft>
                          <a:spcPts val="600"/>
                        </a:spcAft>
                      </a:pPr>
                      <a:r>
                        <a:rPr lang="en-GB" sz="1100" b="1" kern="1400">
                          <a:ln>
                            <a:noFill/>
                          </a:ln>
                          <a:solidFill>
                            <a:srgbClr val="DFD4D7"/>
                          </a:solidFill>
                          <a:effectLst/>
                          <a:latin typeface="Myriad Pro" panose="020B0503030403020204" pitchFamily="34" charset="0"/>
                        </a:rPr>
                        <a:t> </a:t>
                      </a:r>
                      <a:endParaRPr lang="en-GB" sz="1020" kern="140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864180980"/>
                  </a:ext>
                </a:extLst>
              </a:tr>
              <a:tr h="1069867">
                <a:tc>
                  <a:txBody>
                    <a:bodyPr/>
                    <a:lstStyle/>
                    <a:p>
                      <a:pPr marR="0" indent="0" algn="ctr" rtl="0">
                        <a:lnSpc>
                          <a:spcPct val="119000"/>
                        </a:lnSpc>
                        <a:spcBef>
                          <a:spcPts val="0"/>
                        </a:spcBef>
                        <a:spcAft>
                          <a:spcPts val="100"/>
                        </a:spcAft>
                      </a:pPr>
                      <a:r>
                        <a:rPr lang="en-GB" sz="1800" b="1" kern="1400">
                          <a:ln>
                            <a:noFill/>
                          </a:ln>
                          <a:solidFill>
                            <a:srgbClr val="000000"/>
                          </a:solidFill>
                          <a:effectLst/>
                          <a:latin typeface="Myriad Pro" panose="020B0503030403020204" pitchFamily="34" charset="0"/>
                        </a:rPr>
                        <a:t>Flight Lieutenant</a:t>
                      </a:r>
                      <a:endParaRPr lang="en-GB" sz="1800" kern="1400">
                        <a:ln>
                          <a:noFill/>
                        </a:ln>
                        <a:solidFill>
                          <a:srgbClr val="DFD4D7"/>
                        </a:solidFill>
                        <a:effectLst/>
                        <a:latin typeface="Myriad Pro Light" panose="020B0403030403020204" pitchFamily="34" charset="0"/>
                      </a:endParaRPr>
                    </a:p>
                    <a:p>
                      <a:pPr marR="0" indent="0" algn="ctr" rtl="0">
                        <a:lnSpc>
                          <a:spcPct val="119000"/>
                        </a:lnSpc>
                        <a:spcBef>
                          <a:spcPts val="0"/>
                        </a:spcBef>
                        <a:spcAft>
                          <a:spcPts val="100"/>
                        </a:spcAft>
                      </a:pPr>
                      <a:r>
                        <a:rPr lang="en-GB" sz="1800" b="1" kern="1400">
                          <a:ln>
                            <a:noFill/>
                          </a:ln>
                          <a:solidFill>
                            <a:srgbClr val="000000"/>
                          </a:solidFill>
                          <a:effectLst/>
                          <a:latin typeface="Myriad Pro" panose="020B0503030403020204" pitchFamily="34" charset="0"/>
                        </a:rPr>
                        <a:t>(Flt Lt)</a:t>
                      </a:r>
                      <a:endParaRPr lang="en-GB" sz="1800" kern="140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100"/>
                        </a:spcAft>
                      </a:pPr>
                      <a:r>
                        <a:rPr lang="en-GB" sz="1800" b="1" kern="1400">
                          <a:ln>
                            <a:noFill/>
                          </a:ln>
                          <a:solidFill>
                            <a:srgbClr val="000000"/>
                          </a:solidFill>
                          <a:effectLst/>
                          <a:latin typeface="Myriad Pro" panose="020B0503030403020204" pitchFamily="34" charset="0"/>
                        </a:rPr>
                        <a:t>Squadron Leader</a:t>
                      </a:r>
                      <a:endParaRPr lang="en-GB" sz="1800" kern="1400">
                        <a:ln>
                          <a:noFill/>
                        </a:ln>
                        <a:solidFill>
                          <a:srgbClr val="DFD4D7"/>
                        </a:solidFill>
                        <a:effectLst/>
                        <a:latin typeface="Myriad Pro Light" panose="020B0403030403020204" pitchFamily="34" charset="0"/>
                      </a:endParaRPr>
                    </a:p>
                    <a:p>
                      <a:pPr marR="0" indent="0" algn="ctr" rtl="0">
                        <a:lnSpc>
                          <a:spcPct val="119000"/>
                        </a:lnSpc>
                        <a:spcBef>
                          <a:spcPts val="0"/>
                        </a:spcBef>
                        <a:spcAft>
                          <a:spcPts val="100"/>
                        </a:spcAft>
                      </a:pPr>
                      <a:r>
                        <a:rPr lang="en-GB" sz="1800" b="1" kern="1400">
                          <a:ln>
                            <a:noFill/>
                          </a:ln>
                          <a:solidFill>
                            <a:srgbClr val="000000"/>
                          </a:solidFill>
                          <a:effectLst/>
                          <a:latin typeface="Myriad Pro" panose="020B0503030403020204" pitchFamily="34" charset="0"/>
                        </a:rPr>
                        <a:t>(Sqn Ldr)</a:t>
                      </a:r>
                      <a:endParaRPr lang="en-GB" sz="1800" kern="140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tc>
                  <a:txBody>
                    <a:bodyPr/>
                    <a:lstStyle/>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Wing Commander</a:t>
                      </a:r>
                      <a:endParaRPr lang="en-GB" sz="1800" kern="1400" dirty="0">
                        <a:ln>
                          <a:noFill/>
                        </a:ln>
                        <a:solidFill>
                          <a:srgbClr val="DFD4D7"/>
                        </a:solidFill>
                        <a:effectLst/>
                        <a:latin typeface="Myriad Pro Light" panose="020B0403030403020204" pitchFamily="34" charset="0"/>
                      </a:endParaRPr>
                    </a:p>
                    <a:p>
                      <a:pPr marR="0" indent="0" algn="ctr" rtl="0">
                        <a:lnSpc>
                          <a:spcPct val="119000"/>
                        </a:lnSpc>
                        <a:spcBef>
                          <a:spcPts val="0"/>
                        </a:spcBef>
                        <a:spcAft>
                          <a:spcPts val="100"/>
                        </a:spcAft>
                      </a:pPr>
                      <a:r>
                        <a:rPr lang="en-GB" sz="1800" b="1" kern="1400" dirty="0">
                          <a:ln>
                            <a:noFill/>
                          </a:ln>
                          <a:solidFill>
                            <a:srgbClr val="000000"/>
                          </a:solidFill>
                          <a:effectLst/>
                          <a:latin typeface="Myriad Pro" panose="020B0503030403020204" pitchFamily="34" charset="0"/>
                        </a:rPr>
                        <a:t> (</a:t>
                      </a:r>
                      <a:r>
                        <a:rPr lang="en-GB" sz="1800" b="1" kern="1400" dirty="0" err="1">
                          <a:ln>
                            <a:noFill/>
                          </a:ln>
                          <a:solidFill>
                            <a:srgbClr val="000000"/>
                          </a:solidFill>
                          <a:effectLst/>
                          <a:latin typeface="Myriad Pro" panose="020B0503030403020204" pitchFamily="34" charset="0"/>
                        </a:rPr>
                        <a:t>Wg</a:t>
                      </a:r>
                      <a:r>
                        <a:rPr lang="en-GB" sz="1800" b="1" kern="1400" dirty="0">
                          <a:ln>
                            <a:noFill/>
                          </a:ln>
                          <a:solidFill>
                            <a:srgbClr val="000000"/>
                          </a:solidFill>
                          <a:effectLst/>
                          <a:latin typeface="Myriad Pro" panose="020B0503030403020204" pitchFamily="34" charset="0"/>
                        </a:rPr>
                        <a:t> Cdr)</a:t>
                      </a:r>
                      <a:endParaRPr lang="en-GB" sz="1800" kern="1400" dirty="0">
                        <a:ln>
                          <a:noFill/>
                        </a:ln>
                        <a:solidFill>
                          <a:srgbClr val="DFD4D7"/>
                        </a:solidFill>
                        <a:effectLst/>
                        <a:latin typeface="Myriad Pro Light" panose="020B0403030403020204" pitchFamily="34" charset="0"/>
                      </a:endParaRPr>
                    </a:p>
                  </a:txBody>
                  <a:tcPr marL="36576" marR="36576" marT="36576" marB="36576">
                    <a:lnL>
                      <a:noFill/>
                    </a:lnL>
                    <a:lnR>
                      <a:noFill/>
                    </a:lnR>
                    <a:lnT>
                      <a:noFill/>
                    </a:lnT>
                    <a:lnB>
                      <a:noFill/>
                    </a:lnB>
                  </a:tcPr>
                </a:tc>
                <a:extLst>
                  <a:ext uri="{0D108BD9-81ED-4DB2-BD59-A6C34878D82A}">
                    <a16:rowId xmlns:a16="http://schemas.microsoft.com/office/drawing/2014/main" val="1593182166"/>
                  </a:ext>
                </a:extLst>
              </a:tr>
            </a:tbl>
          </a:graphicData>
        </a:graphic>
      </p:graphicFrame>
      <p:graphicFrame>
        <p:nvGraphicFramePr>
          <p:cNvPr id="14" name="Table 13">
            <a:extLst>
              <a:ext uri="{FF2B5EF4-FFF2-40B4-BE49-F238E27FC236}">
                <a16:creationId xmlns:a16="http://schemas.microsoft.com/office/drawing/2014/main" id="{F2DFEF14-6283-43B9-8CC3-5276C5CD7E99}"/>
              </a:ext>
            </a:extLst>
          </p:cNvPr>
          <p:cNvGraphicFramePr>
            <a:graphicFrameLocks noGrp="1"/>
          </p:cNvGraphicFramePr>
          <p:nvPr>
            <p:extLst>
              <p:ext uri="{D42A27DB-BD31-4B8C-83A1-F6EECF244321}">
                <p14:modId xmlns:p14="http://schemas.microsoft.com/office/powerpoint/2010/main" val="178865894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570835785"/>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A3B2-649A-46ED-B977-9F559417B4CA}"/>
              </a:ext>
            </a:extLst>
          </p:cNvPr>
          <p:cNvSpPr>
            <a:spLocks noGrp="1"/>
          </p:cNvSpPr>
          <p:nvPr>
            <p:ph type="title"/>
          </p:nvPr>
        </p:nvSpPr>
        <p:spPr>
          <a:xfrm>
            <a:off x="673248" y="271586"/>
            <a:ext cx="3528362" cy="609473"/>
          </a:xfrm>
        </p:spPr>
        <p:txBody>
          <a:bodyPr>
            <a:normAutofit/>
          </a:bodyPr>
          <a:lstStyle/>
          <a:p>
            <a:r>
              <a:rPr lang="en-GB" sz="3200" dirty="0"/>
              <a:t>STAFF NCO RANKS</a:t>
            </a:r>
          </a:p>
        </p:txBody>
      </p:sp>
      <p:sp>
        <p:nvSpPr>
          <p:cNvPr id="3" name="Content Placeholder 2">
            <a:extLst>
              <a:ext uri="{FF2B5EF4-FFF2-40B4-BE49-F238E27FC236}">
                <a16:creationId xmlns:a16="http://schemas.microsoft.com/office/drawing/2014/main" id="{73146C52-C1AB-4F71-9145-3FA821466EE8}"/>
              </a:ext>
            </a:extLst>
          </p:cNvPr>
          <p:cNvSpPr>
            <a:spLocks noGrp="1"/>
          </p:cNvSpPr>
          <p:nvPr>
            <p:ph idx="1"/>
          </p:nvPr>
        </p:nvSpPr>
        <p:spPr>
          <a:xfrm>
            <a:off x="673248" y="1184489"/>
            <a:ext cx="9291323" cy="4874717"/>
          </a:xfrm>
        </p:spPr>
        <p:txBody>
          <a:bodyPr>
            <a:normAutofit/>
          </a:bodyPr>
          <a:lstStyle/>
          <a:p>
            <a:r>
              <a:rPr lang="en-GB" dirty="0"/>
              <a:t>Senior NCOs (</a:t>
            </a:r>
            <a:r>
              <a:rPr lang="en-GB" dirty="0" err="1"/>
              <a:t>SNCOs</a:t>
            </a:r>
            <a:r>
              <a:rPr lang="en-GB" dirty="0"/>
              <a:t>) are not saluted. Sgt and FS addressed by rank. WO addressed Sir/ Ma’am.</a:t>
            </a:r>
          </a:p>
          <a:p>
            <a:endParaRPr lang="en-GB" dirty="0"/>
          </a:p>
          <a:p>
            <a:r>
              <a:rPr lang="en-GB" dirty="0" err="1"/>
              <a:t>SNCOs</a:t>
            </a:r>
            <a:r>
              <a:rPr lang="en-GB" dirty="0"/>
              <a:t> in the ATC wear ‘RAF Air Cadets’ underneath their rank slide.</a:t>
            </a:r>
          </a:p>
          <a:p>
            <a:endParaRPr lang="en-GB" dirty="0"/>
          </a:p>
          <a:p>
            <a:r>
              <a:rPr lang="en-GB" dirty="0"/>
              <a:t>Some senior WO’s have a more intricate rank slide.</a:t>
            </a:r>
          </a:p>
          <a:p>
            <a:pPr marL="0" indent="0">
              <a:buNone/>
            </a:pPr>
            <a:endParaRPr lang="en-GB" dirty="0"/>
          </a:p>
          <a:p>
            <a:endParaRPr lang="en-GB" dirty="0"/>
          </a:p>
          <a:p>
            <a:endParaRPr lang="en-GB" dirty="0"/>
          </a:p>
          <a:p>
            <a:endParaRPr lang="en-GB" dirty="0"/>
          </a:p>
          <a:p>
            <a:endParaRPr lang="en-GB" dirty="0"/>
          </a:p>
        </p:txBody>
      </p:sp>
      <p:grpSp>
        <p:nvGrpSpPr>
          <p:cNvPr id="13" name="Group 12">
            <a:extLst>
              <a:ext uri="{FF2B5EF4-FFF2-40B4-BE49-F238E27FC236}">
                <a16:creationId xmlns:a16="http://schemas.microsoft.com/office/drawing/2014/main" id="{3E2FAA27-C534-4E2E-BAC7-4C84B57FAFCB}"/>
              </a:ext>
            </a:extLst>
          </p:cNvPr>
          <p:cNvGrpSpPr/>
          <p:nvPr/>
        </p:nvGrpSpPr>
        <p:grpSpPr>
          <a:xfrm>
            <a:off x="1312803" y="3985598"/>
            <a:ext cx="7920277" cy="2600815"/>
            <a:chOff x="1190624" y="3824342"/>
            <a:chExt cx="8424421" cy="2766363"/>
          </a:xfrm>
        </p:grpSpPr>
        <p:pic>
          <p:nvPicPr>
            <p:cNvPr id="14" name="Picture 2" descr="FS">
              <a:extLst>
                <a:ext uri="{FF2B5EF4-FFF2-40B4-BE49-F238E27FC236}">
                  <a16:creationId xmlns:a16="http://schemas.microsoft.com/office/drawing/2014/main" id="{1B22EAF4-6E95-4C41-80F7-3699C5CD0E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8623" y="3826942"/>
              <a:ext cx="1371026" cy="1769067"/>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18" name="Picture 3" descr="Probationary Sgt">
              <a:extLst>
                <a:ext uri="{FF2B5EF4-FFF2-40B4-BE49-F238E27FC236}">
                  <a16:creationId xmlns:a16="http://schemas.microsoft.com/office/drawing/2014/main" id="{18D83EA1-742E-42AF-94CA-450EE5D5A0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0625" y="3826942"/>
              <a:ext cx="1371027" cy="1769068"/>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19" name="Picture 4" descr="Sgt">
              <a:extLst>
                <a:ext uri="{FF2B5EF4-FFF2-40B4-BE49-F238E27FC236}">
                  <a16:creationId xmlns:a16="http://schemas.microsoft.com/office/drawing/2014/main" id="{BC127324-AA68-4D2E-A4D9-21C723DCF80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55925" y="3826942"/>
              <a:ext cx="1368425" cy="1769068"/>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0" name="Picture 5" descr="WO">
              <a:extLst>
                <a:ext uri="{FF2B5EF4-FFF2-40B4-BE49-F238E27FC236}">
                  <a16:creationId xmlns:a16="http://schemas.microsoft.com/office/drawing/2014/main" id="{DE8171DF-D9E3-434E-A199-071307C41F9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83922" y="3824342"/>
              <a:ext cx="1371027" cy="1771667"/>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1" name="Picture 6" descr="WO1">
              <a:extLst>
                <a:ext uri="{FF2B5EF4-FFF2-40B4-BE49-F238E27FC236}">
                  <a16:creationId xmlns:a16="http://schemas.microsoft.com/office/drawing/2014/main" id="{F996D53C-CC00-406A-9ABD-A0FE69B337D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46620" y="3824342"/>
              <a:ext cx="1368425" cy="1771667"/>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22" name="TextBox 21">
              <a:extLst>
                <a:ext uri="{FF2B5EF4-FFF2-40B4-BE49-F238E27FC236}">
                  <a16:creationId xmlns:a16="http://schemas.microsoft.com/office/drawing/2014/main" id="{478E4DD6-F707-4D25-896D-8FE9EE02437B}"/>
                </a:ext>
              </a:extLst>
            </p:cNvPr>
            <p:cNvSpPr txBox="1"/>
            <p:nvPr/>
          </p:nvSpPr>
          <p:spPr>
            <a:xfrm>
              <a:off x="1190624" y="5667375"/>
              <a:ext cx="1371028" cy="923330"/>
            </a:xfrm>
            <a:prstGeom prst="rect">
              <a:avLst/>
            </a:prstGeom>
            <a:noFill/>
          </p:spPr>
          <p:txBody>
            <a:bodyPr wrap="square" rtlCol="0">
              <a:spAutoFit/>
            </a:bodyPr>
            <a:lstStyle/>
            <a:p>
              <a:pPr algn="ctr"/>
              <a:r>
                <a:rPr lang="en-GB" b="1" dirty="0">
                  <a:latin typeface="Myriad Pro" panose="020B0503030403020204" pitchFamily="34" charset="0"/>
                </a:rPr>
                <a:t>Acting</a:t>
              </a:r>
            </a:p>
            <a:p>
              <a:pPr algn="ctr"/>
              <a:r>
                <a:rPr lang="en-GB" b="1" dirty="0">
                  <a:latin typeface="Myriad Pro" panose="020B0503030403020204" pitchFamily="34" charset="0"/>
                </a:rPr>
                <a:t>Sergeant</a:t>
              </a:r>
            </a:p>
            <a:p>
              <a:pPr algn="ctr"/>
              <a:r>
                <a:rPr lang="en-GB" b="1" dirty="0">
                  <a:latin typeface="Myriad Pro" panose="020B0503030403020204" pitchFamily="34" charset="0"/>
                </a:rPr>
                <a:t>(Sgt)</a:t>
              </a:r>
            </a:p>
          </p:txBody>
        </p:sp>
        <p:sp>
          <p:nvSpPr>
            <p:cNvPr id="23" name="TextBox 22">
              <a:extLst>
                <a:ext uri="{FF2B5EF4-FFF2-40B4-BE49-F238E27FC236}">
                  <a16:creationId xmlns:a16="http://schemas.microsoft.com/office/drawing/2014/main" id="{AFE6EA55-9CFE-49C0-B79F-7EEDE52FAF06}"/>
                </a:ext>
              </a:extLst>
            </p:cNvPr>
            <p:cNvSpPr txBox="1"/>
            <p:nvPr/>
          </p:nvSpPr>
          <p:spPr>
            <a:xfrm>
              <a:off x="2953322" y="5667375"/>
              <a:ext cx="1371028" cy="646331"/>
            </a:xfrm>
            <a:prstGeom prst="rect">
              <a:avLst/>
            </a:prstGeom>
            <a:noFill/>
          </p:spPr>
          <p:txBody>
            <a:bodyPr wrap="square" rtlCol="0">
              <a:spAutoFit/>
            </a:bodyPr>
            <a:lstStyle/>
            <a:p>
              <a:pPr algn="ctr"/>
              <a:r>
                <a:rPr lang="en-GB" b="1" dirty="0">
                  <a:latin typeface="Myriad Pro" panose="020B0503030403020204" pitchFamily="34" charset="0"/>
                </a:rPr>
                <a:t>Sergeant</a:t>
              </a:r>
            </a:p>
            <a:p>
              <a:pPr algn="ctr"/>
              <a:r>
                <a:rPr lang="en-GB" b="1" dirty="0">
                  <a:latin typeface="Myriad Pro" panose="020B0503030403020204" pitchFamily="34" charset="0"/>
                </a:rPr>
                <a:t>(Sgt)</a:t>
              </a:r>
            </a:p>
          </p:txBody>
        </p:sp>
        <p:sp>
          <p:nvSpPr>
            <p:cNvPr id="24" name="TextBox 23">
              <a:extLst>
                <a:ext uri="{FF2B5EF4-FFF2-40B4-BE49-F238E27FC236}">
                  <a16:creationId xmlns:a16="http://schemas.microsoft.com/office/drawing/2014/main" id="{619E0142-3A9F-4EB6-AA74-73290688EC1A}"/>
                </a:ext>
              </a:extLst>
            </p:cNvPr>
            <p:cNvSpPr txBox="1"/>
            <p:nvPr/>
          </p:nvSpPr>
          <p:spPr>
            <a:xfrm>
              <a:off x="4716020" y="5616135"/>
              <a:ext cx="1371028" cy="923330"/>
            </a:xfrm>
            <a:prstGeom prst="rect">
              <a:avLst/>
            </a:prstGeom>
            <a:noFill/>
          </p:spPr>
          <p:txBody>
            <a:bodyPr wrap="square" rtlCol="0">
              <a:spAutoFit/>
            </a:bodyPr>
            <a:lstStyle/>
            <a:p>
              <a:pPr algn="ctr"/>
              <a:r>
                <a:rPr lang="en-GB" b="1" dirty="0">
                  <a:latin typeface="Myriad Pro" panose="020B0503030403020204" pitchFamily="34" charset="0"/>
                </a:rPr>
                <a:t>Flight</a:t>
              </a:r>
            </a:p>
            <a:p>
              <a:pPr algn="ctr"/>
              <a:r>
                <a:rPr lang="en-GB" b="1" dirty="0">
                  <a:latin typeface="Myriad Pro" panose="020B0503030403020204" pitchFamily="34" charset="0"/>
                </a:rPr>
                <a:t>Sergeant</a:t>
              </a:r>
            </a:p>
            <a:p>
              <a:pPr algn="ctr"/>
              <a:r>
                <a:rPr lang="en-GB" b="1" dirty="0">
                  <a:latin typeface="Myriad Pro" panose="020B0503030403020204" pitchFamily="34" charset="0"/>
                </a:rPr>
                <a:t>(FS)</a:t>
              </a:r>
            </a:p>
          </p:txBody>
        </p:sp>
        <p:sp>
          <p:nvSpPr>
            <p:cNvPr id="25" name="TextBox 24">
              <a:extLst>
                <a:ext uri="{FF2B5EF4-FFF2-40B4-BE49-F238E27FC236}">
                  <a16:creationId xmlns:a16="http://schemas.microsoft.com/office/drawing/2014/main" id="{D8C1CFEA-C5FC-4900-A581-CABF316C703C}"/>
                </a:ext>
              </a:extLst>
            </p:cNvPr>
            <p:cNvSpPr txBox="1"/>
            <p:nvPr/>
          </p:nvSpPr>
          <p:spPr>
            <a:xfrm>
              <a:off x="6483921" y="5667375"/>
              <a:ext cx="1371028" cy="923330"/>
            </a:xfrm>
            <a:prstGeom prst="rect">
              <a:avLst/>
            </a:prstGeom>
            <a:noFill/>
          </p:spPr>
          <p:txBody>
            <a:bodyPr wrap="square" rtlCol="0">
              <a:spAutoFit/>
            </a:bodyPr>
            <a:lstStyle/>
            <a:p>
              <a:pPr algn="ctr"/>
              <a:r>
                <a:rPr lang="en-GB" b="1" dirty="0">
                  <a:latin typeface="Myriad Pro" panose="020B0503030403020204" pitchFamily="34" charset="0"/>
                </a:rPr>
                <a:t>Warrant Officer</a:t>
              </a:r>
            </a:p>
            <a:p>
              <a:pPr algn="ctr"/>
              <a:r>
                <a:rPr lang="en-GB" b="1" dirty="0">
                  <a:latin typeface="Myriad Pro" panose="020B0503030403020204" pitchFamily="34" charset="0"/>
                </a:rPr>
                <a:t>(WO)</a:t>
              </a:r>
            </a:p>
          </p:txBody>
        </p:sp>
        <p:sp>
          <p:nvSpPr>
            <p:cNvPr id="32" name="TextBox 31">
              <a:extLst>
                <a:ext uri="{FF2B5EF4-FFF2-40B4-BE49-F238E27FC236}">
                  <a16:creationId xmlns:a16="http://schemas.microsoft.com/office/drawing/2014/main" id="{1277F449-5601-455B-8B32-EF1D5407B092}"/>
                </a:ext>
              </a:extLst>
            </p:cNvPr>
            <p:cNvSpPr txBox="1"/>
            <p:nvPr/>
          </p:nvSpPr>
          <p:spPr>
            <a:xfrm>
              <a:off x="8241416" y="5667375"/>
              <a:ext cx="1371028" cy="923330"/>
            </a:xfrm>
            <a:prstGeom prst="rect">
              <a:avLst/>
            </a:prstGeom>
            <a:noFill/>
          </p:spPr>
          <p:txBody>
            <a:bodyPr wrap="square" rtlCol="0">
              <a:spAutoFit/>
            </a:bodyPr>
            <a:lstStyle/>
            <a:p>
              <a:pPr algn="ctr"/>
              <a:r>
                <a:rPr lang="en-GB" b="1" dirty="0">
                  <a:latin typeface="Myriad Pro" panose="020B0503030403020204" pitchFamily="34" charset="0"/>
                </a:rPr>
                <a:t>Warrant Officer</a:t>
              </a:r>
            </a:p>
            <a:p>
              <a:pPr algn="ctr"/>
              <a:r>
                <a:rPr lang="en-GB" b="1" dirty="0">
                  <a:latin typeface="Myriad Pro" panose="020B0503030403020204" pitchFamily="34" charset="0"/>
                </a:rPr>
                <a:t>(WO)</a:t>
              </a:r>
            </a:p>
          </p:txBody>
        </p:sp>
      </p:grpSp>
      <p:graphicFrame>
        <p:nvGraphicFramePr>
          <p:cNvPr id="17" name="Table 16">
            <a:extLst>
              <a:ext uri="{FF2B5EF4-FFF2-40B4-BE49-F238E27FC236}">
                <a16:creationId xmlns:a16="http://schemas.microsoft.com/office/drawing/2014/main" id="{39CEFF28-A5D7-412D-B7FF-1CFFED066836}"/>
              </a:ext>
            </a:extLst>
          </p:cNvPr>
          <p:cNvGraphicFramePr>
            <a:graphicFrameLocks noGrp="1"/>
          </p:cNvGraphicFramePr>
          <p:nvPr>
            <p:extLst>
              <p:ext uri="{D42A27DB-BD31-4B8C-83A1-F6EECF244321}">
                <p14:modId xmlns:p14="http://schemas.microsoft.com/office/powerpoint/2010/main" val="195334226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96039908"/>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A3B2-649A-46ED-B977-9F559417B4CA}"/>
              </a:ext>
            </a:extLst>
          </p:cNvPr>
          <p:cNvSpPr>
            <a:spLocks noGrp="1"/>
          </p:cNvSpPr>
          <p:nvPr>
            <p:ph type="title"/>
          </p:nvPr>
        </p:nvSpPr>
        <p:spPr>
          <a:xfrm>
            <a:off x="673248" y="271586"/>
            <a:ext cx="5334013" cy="609473"/>
          </a:xfrm>
        </p:spPr>
        <p:txBody>
          <a:bodyPr>
            <a:normAutofit/>
          </a:bodyPr>
          <a:lstStyle/>
          <a:p>
            <a:r>
              <a:rPr lang="en-GB" sz="3200" dirty="0"/>
              <a:t>STAFF NCO AIRCREW RANKS</a:t>
            </a:r>
          </a:p>
        </p:txBody>
      </p:sp>
      <p:sp>
        <p:nvSpPr>
          <p:cNvPr id="3" name="Content Placeholder 2">
            <a:extLst>
              <a:ext uri="{FF2B5EF4-FFF2-40B4-BE49-F238E27FC236}">
                <a16:creationId xmlns:a16="http://schemas.microsoft.com/office/drawing/2014/main" id="{73146C52-C1AB-4F71-9145-3FA821466EE8}"/>
              </a:ext>
            </a:extLst>
          </p:cNvPr>
          <p:cNvSpPr>
            <a:spLocks noGrp="1"/>
          </p:cNvSpPr>
          <p:nvPr>
            <p:ph idx="1"/>
          </p:nvPr>
        </p:nvSpPr>
        <p:spPr>
          <a:xfrm>
            <a:off x="673248" y="1184489"/>
            <a:ext cx="9291323" cy="4874717"/>
          </a:xfrm>
        </p:spPr>
        <p:txBody>
          <a:bodyPr>
            <a:normAutofit/>
          </a:bodyPr>
          <a:lstStyle/>
          <a:p>
            <a:r>
              <a:rPr lang="en-GB" dirty="0" err="1"/>
              <a:t>SNCOs</a:t>
            </a:r>
            <a:r>
              <a:rPr lang="en-GB" dirty="0"/>
              <a:t> working with aircraft wear these rank slides.</a:t>
            </a:r>
          </a:p>
          <a:p>
            <a:pPr marL="0" indent="0">
              <a:buNone/>
            </a:pPr>
            <a:endParaRPr lang="en-GB" dirty="0"/>
          </a:p>
          <a:p>
            <a:r>
              <a:rPr lang="en-GB" dirty="0"/>
              <a:t>Otherwise, the ranks are the same as the previous slide.</a:t>
            </a:r>
          </a:p>
          <a:p>
            <a:pPr marL="0" indent="0">
              <a:buNone/>
            </a:pPr>
            <a:endParaRPr lang="en-GB" dirty="0"/>
          </a:p>
          <a:p>
            <a:endParaRPr lang="en-GB" dirty="0"/>
          </a:p>
          <a:p>
            <a:endParaRPr lang="en-GB" dirty="0"/>
          </a:p>
          <a:p>
            <a:endParaRPr lang="en-GB" dirty="0"/>
          </a:p>
          <a:p>
            <a:endParaRPr lang="en-GB" dirty="0"/>
          </a:p>
        </p:txBody>
      </p:sp>
      <p:grpSp>
        <p:nvGrpSpPr>
          <p:cNvPr id="4" name="Group 3">
            <a:extLst>
              <a:ext uri="{FF2B5EF4-FFF2-40B4-BE49-F238E27FC236}">
                <a16:creationId xmlns:a16="http://schemas.microsoft.com/office/drawing/2014/main" id="{E64D61EE-7E0C-41BF-AD76-6574E2ECE3C7}"/>
              </a:ext>
            </a:extLst>
          </p:cNvPr>
          <p:cNvGrpSpPr/>
          <p:nvPr/>
        </p:nvGrpSpPr>
        <p:grpSpPr>
          <a:xfrm>
            <a:off x="1985446" y="2907147"/>
            <a:ext cx="6666926" cy="2766364"/>
            <a:chOff x="1833382" y="3901843"/>
            <a:chExt cx="6666926" cy="2766364"/>
          </a:xfrm>
        </p:grpSpPr>
        <p:pic>
          <p:nvPicPr>
            <p:cNvPr id="16" name="Picture 2">
              <a:extLst>
                <a:ext uri="{FF2B5EF4-FFF2-40B4-BE49-F238E27FC236}">
                  <a16:creationId xmlns:a16="http://schemas.microsoft.com/office/drawing/2014/main" id="{776964DD-2E1D-483D-BC56-3D19F151BEA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tretch>
              <a:fillRect/>
            </a:stretch>
          </p:blipFill>
          <p:spPr bwMode="auto">
            <a:xfrm>
              <a:off x="3596081" y="3904444"/>
              <a:ext cx="1371027" cy="1769067"/>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pic>
          <p:nvPicPr>
            <p:cNvPr id="26" name="Picture 4">
              <a:extLst>
                <a:ext uri="{FF2B5EF4-FFF2-40B4-BE49-F238E27FC236}">
                  <a16:creationId xmlns:a16="http://schemas.microsoft.com/office/drawing/2014/main" id="{B4C9F17A-47E6-4B7B-9F9B-5ADFEC4D526F}"/>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tretch>
              <a:fillRect/>
            </a:stretch>
          </p:blipFill>
          <p:spPr bwMode="auto">
            <a:xfrm>
              <a:off x="1833382" y="3904443"/>
              <a:ext cx="1371027" cy="1769068"/>
            </a:xfrm>
            <a:prstGeom prst="rect">
              <a:avLst/>
            </a:prstGeom>
            <a:noFill/>
            <a:ln>
              <a:noFill/>
            </a:ln>
            <a:effectLst/>
            <a:extLst>
              <a:ext uri="{909E8E84-426E-40DD-AFC4-6F175D3DCCD1}">
                <a14:hiddenFill xmlns:a14="http://schemas.microsoft.com/office/drawing/2010/main">
                  <a:solidFill>
                    <a:srgbClr val="739ABC"/>
                  </a:solidFill>
                </a14:hiddenFill>
              </a:ext>
              <a:ext uri="{91240B29-F687-4F45-9708-019B960494DF}">
                <a14:hiddenLine xmlns:a14="http://schemas.microsoft.com/office/drawing/2010/main" w="25400" algn="ctr">
                  <a:solidFill>
                    <a:srgbClr val="DFD4D7"/>
                  </a:solidFill>
                  <a:miter lim="800000"/>
                  <a:headEnd/>
                  <a:tailEnd/>
                </a14:hiddenLine>
              </a:ext>
              <a:ext uri="{AF507438-7753-43E0-B8FC-AC1667EBCBE1}">
                <a14:hiddenEffects xmlns:a14="http://schemas.microsoft.com/office/drawing/2010/main">
                  <a:effectLst>
                    <a:outerShdw dist="35921" dir="2700000" algn="ctr" rotWithShape="0">
                      <a:srgbClr val="DFD4D7"/>
                    </a:outerShdw>
                  </a:effectLst>
                </a14:hiddenEffects>
              </a:ext>
            </a:extLst>
          </p:spPr>
        </p:pic>
        <p:sp>
          <p:nvSpPr>
            <p:cNvPr id="27" name="TextBox 26">
              <a:extLst>
                <a:ext uri="{FF2B5EF4-FFF2-40B4-BE49-F238E27FC236}">
                  <a16:creationId xmlns:a16="http://schemas.microsoft.com/office/drawing/2014/main" id="{9FCA80F6-B095-4620-A82C-799FBC1B936C}"/>
                </a:ext>
              </a:extLst>
            </p:cNvPr>
            <p:cNvSpPr txBox="1"/>
            <p:nvPr/>
          </p:nvSpPr>
          <p:spPr>
            <a:xfrm>
              <a:off x="1833382" y="5744877"/>
              <a:ext cx="1371028" cy="646331"/>
            </a:xfrm>
            <a:prstGeom prst="rect">
              <a:avLst/>
            </a:prstGeom>
            <a:noFill/>
          </p:spPr>
          <p:txBody>
            <a:bodyPr wrap="square" rtlCol="0">
              <a:spAutoFit/>
            </a:bodyPr>
            <a:lstStyle/>
            <a:p>
              <a:pPr algn="ctr"/>
              <a:r>
                <a:rPr lang="en-GB" b="1" dirty="0">
                  <a:latin typeface="Myriad Pro" panose="020B0503030403020204" pitchFamily="34" charset="0"/>
                </a:rPr>
                <a:t>Sergeant</a:t>
              </a:r>
            </a:p>
            <a:p>
              <a:pPr algn="ctr"/>
              <a:r>
                <a:rPr lang="en-GB" b="1" dirty="0">
                  <a:latin typeface="Myriad Pro" panose="020B0503030403020204" pitchFamily="34" charset="0"/>
                </a:rPr>
                <a:t>(Sgt)</a:t>
              </a:r>
            </a:p>
          </p:txBody>
        </p:sp>
        <p:sp>
          <p:nvSpPr>
            <p:cNvPr id="28" name="TextBox 27">
              <a:extLst>
                <a:ext uri="{FF2B5EF4-FFF2-40B4-BE49-F238E27FC236}">
                  <a16:creationId xmlns:a16="http://schemas.microsoft.com/office/drawing/2014/main" id="{D8B69F42-73C2-4AF2-93BE-360A7C4E2915}"/>
                </a:ext>
              </a:extLst>
            </p:cNvPr>
            <p:cNvSpPr txBox="1"/>
            <p:nvPr/>
          </p:nvSpPr>
          <p:spPr>
            <a:xfrm>
              <a:off x="3596080" y="5693637"/>
              <a:ext cx="1371028" cy="923330"/>
            </a:xfrm>
            <a:prstGeom prst="rect">
              <a:avLst/>
            </a:prstGeom>
            <a:noFill/>
          </p:spPr>
          <p:txBody>
            <a:bodyPr wrap="square" rtlCol="0">
              <a:spAutoFit/>
            </a:bodyPr>
            <a:lstStyle/>
            <a:p>
              <a:pPr algn="ctr"/>
              <a:r>
                <a:rPr lang="en-GB" b="1" dirty="0">
                  <a:latin typeface="Myriad Pro" panose="020B0503030403020204" pitchFamily="34" charset="0"/>
                </a:rPr>
                <a:t>Flight</a:t>
              </a:r>
            </a:p>
            <a:p>
              <a:pPr algn="ctr"/>
              <a:r>
                <a:rPr lang="en-GB" b="1" dirty="0">
                  <a:latin typeface="Myriad Pro" panose="020B0503030403020204" pitchFamily="34" charset="0"/>
                </a:rPr>
                <a:t>Sergeant</a:t>
              </a:r>
            </a:p>
            <a:p>
              <a:pPr algn="ctr"/>
              <a:r>
                <a:rPr lang="en-GB" b="1" dirty="0">
                  <a:latin typeface="Myriad Pro" panose="020B0503030403020204" pitchFamily="34" charset="0"/>
                </a:rPr>
                <a:t>(FS)</a:t>
              </a:r>
            </a:p>
          </p:txBody>
        </p:sp>
        <p:sp>
          <p:nvSpPr>
            <p:cNvPr id="29" name="TextBox 28">
              <a:extLst>
                <a:ext uri="{FF2B5EF4-FFF2-40B4-BE49-F238E27FC236}">
                  <a16:creationId xmlns:a16="http://schemas.microsoft.com/office/drawing/2014/main" id="{83F4A58E-F767-4CD0-BDAF-44C82F914B52}"/>
                </a:ext>
              </a:extLst>
            </p:cNvPr>
            <p:cNvSpPr txBox="1"/>
            <p:nvPr/>
          </p:nvSpPr>
          <p:spPr>
            <a:xfrm>
              <a:off x="5363981" y="5744877"/>
              <a:ext cx="1371028" cy="923330"/>
            </a:xfrm>
            <a:prstGeom prst="rect">
              <a:avLst/>
            </a:prstGeom>
            <a:noFill/>
          </p:spPr>
          <p:txBody>
            <a:bodyPr wrap="square" rtlCol="0">
              <a:spAutoFit/>
            </a:bodyPr>
            <a:lstStyle/>
            <a:p>
              <a:pPr algn="ctr"/>
              <a:r>
                <a:rPr lang="en-GB" b="1" dirty="0">
                  <a:latin typeface="Myriad Pro" panose="020B0503030403020204" pitchFamily="34" charset="0"/>
                </a:rPr>
                <a:t>Warrant Officer</a:t>
              </a:r>
            </a:p>
            <a:p>
              <a:pPr algn="ctr"/>
              <a:r>
                <a:rPr lang="en-GB" b="1" dirty="0">
                  <a:latin typeface="Myriad Pro" panose="020B0503030403020204" pitchFamily="34" charset="0"/>
                </a:rPr>
                <a:t>(WO)</a:t>
              </a:r>
            </a:p>
          </p:txBody>
        </p:sp>
        <p:sp>
          <p:nvSpPr>
            <p:cNvPr id="30" name="TextBox 29">
              <a:extLst>
                <a:ext uri="{FF2B5EF4-FFF2-40B4-BE49-F238E27FC236}">
                  <a16:creationId xmlns:a16="http://schemas.microsoft.com/office/drawing/2014/main" id="{691D42CC-88E8-4F1B-A328-B6D99FA9AC1B}"/>
                </a:ext>
              </a:extLst>
            </p:cNvPr>
            <p:cNvSpPr txBox="1"/>
            <p:nvPr/>
          </p:nvSpPr>
          <p:spPr>
            <a:xfrm>
              <a:off x="7121476" y="5744877"/>
              <a:ext cx="1371028" cy="923330"/>
            </a:xfrm>
            <a:prstGeom prst="rect">
              <a:avLst/>
            </a:prstGeom>
            <a:noFill/>
          </p:spPr>
          <p:txBody>
            <a:bodyPr wrap="square" rtlCol="0">
              <a:spAutoFit/>
            </a:bodyPr>
            <a:lstStyle/>
            <a:p>
              <a:pPr algn="ctr"/>
              <a:r>
                <a:rPr lang="en-GB" b="1" dirty="0">
                  <a:latin typeface="Myriad Pro" panose="020B0503030403020204" pitchFamily="34" charset="0"/>
                </a:rPr>
                <a:t>Warrant Officer</a:t>
              </a:r>
            </a:p>
            <a:p>
              <a:pPr algn="ctr"/>
              <a:r>
                <a:rPr lang="en-GB" b="1" dirty="0">
                  <a:latin typeface="Myriad Pro" panose="020B0503030403020204" pitchFamily="34" charset="0"/>
                </a:rPr>
                <a:t>(WO)</a:t>
              </a:r>
            </a:p>
          </p:txBody>
        </p:sp>
        <p:pic>
          <p:nvPicPr>
            <p:cNvPr id="31" name="Picture 30">
              <a:extLst>
                <a:ext uri="{FF2B5EF4-FFF2-40B4-BE49-F238E27FC236}">
                  <a16:creationId xmlns:a16="http://schemas.microsoft.com/office/drawing/2014/main" id="{B91B1C15-7646-4955-BDF3-27F44DF276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31883" y="3901843"/>
              <a:ext cx="1368425" cy="1771668"/>
            </a:xfrm>
            <a:prstGeom prst="rect">
              <a:avLst/>
            </a:prstGeom>
          </p:spPr>
        </p:pic>
        <p:pic>
          <p:nvPicPr>
            <p:cNvPr id="33" name="Picture 32">
              <a:extLst>
                <a:ext uri="{FF2B5EF4-FFF2-40B4-BE49-F238E27FC236}">
                  <a16:creationId xmlns:a16="http://schemas.microsoft.com/office/drawing/2014/main" id="{1092B132-DC9E-4968-AB38-2CBFAD088FD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366584" y="3901843"/>
              <a:ext cx="1368425" cy="1771668"/>
            </a:xfrm>
            <a:prstGeom prst="rect">
              <a:avLst/>
            </a:prstGeom>
          </p:spPr>
        </p:pic>
      </p:grpSp>
      <p:graphicFrame>
        <p:nvGraphicFramePr>
          <p:cNvPr id="15" name="Table 14">
            <a:extLst>
              <a:ext uri="{FF2B5EF4-FFF2-40B4-BE49-F238E27FC236}">
                <a16:creationId xmlns:a16="http://schemas.microsoft.com/office/drawing/2014/main" id="{86A3A098-C389-49C2-A17F-597926F7E2FC}"/>
              </a:ext>
            </a:extLst>
          </p:cNvPr>
          <p:cNvGraphicFramePr>
            <a:graphicFrameLocks noGrp="1"/>
          </p:cNvGraphicFramePr>
          <p:nvPr>
            <p:extLst>
              <p:ext uri="{D42A27DB-BD31-4B8C-83A1-F6EECF244321}">
                <p14:modId xmlns:p14="http://schemas.microsoft.com/office/powerpoint/2010/main" val="219044055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665653468"/>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2146947732"/>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2BD50E-1499-47C9-A9F4-236B728217E4}"/>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about the history and organisation of the Air Training Corps.</a:t>
            </a:r>
          </a:p>
          <a:p>
            <a:pPr marL="0" indent="0">
              <a:buNone/>
            </a:pPr>
            <a:endParaRPr lang="en-GB" dirty="0">
              <a:solidFill>
                <a:srgbClr val="0072CF"/>
              </a:solidFill>
            </a:endParaRPr>
          </a:p>
          <a:p>
            <a:r>
              <a:rPr lang="en-GB" dirty="0"/>
              <a:t>Recognise cadet badges and ranks, ATC ensigns, ATC adult ranks and RAF ranks. </a:t>
            </a:r>
          </a:p>
          <a:p>
            <a:pPr marL="0" indent="0">
              <a:buNone/>
            </a:pPr>
            <a:endParaRPr lang="en-GB" dirty="0">
              <a:solidFill>
                <a:srgbClr val="0072CF"/>
              </a:solidFill>
            </a:endParaRPr>
          </a:p>
          <a:p>
            <a:pPr marL="0" indent="0">
              <a:buNone/>
            </a:pPr>
            <a:endParaRPr lang="en-GB" sz="2000" dirty="0"/>
          </a:p>
          <a:p>
            <a:pPr marL="0" indent="0">
              <a:buNone/>
            </a:pPr>
            <a:endParaRPr lang="en-GB" b="1" dirty="0">
              <a:solidFill>
                <a:srgbClr val="0072CF"/>
              </a:solidFill>
            </a:endParaRPr>
          </a:p>
        </p:txBody>
      </p:sp>
      <p:cxnSp>
        <p:nvCxnSpPr>
          <p:cNvPr id="9" name="Straight Connector 8">
            <a:extLst>
              <a:ext uri="{FF2B5EF4-FFF2-40B4-BE49-F238E27FC236}">
                <a16:creationId xmlns:a16="http://schemas.microsoft.com/office/drawing/2014/main" id="{60DDD80B-3C8F-4CBB-9704-133BEC099307}"/>
              </a:ext>
            </a:extLst>
          </p:cNvPr>
          <p:cNvCxnSpPr>
            <a:cxnSpLocks/>
          </p:cNvCxnSpPr>
          <p:nvPr/>
        </p:nvCxnSpPr>
        <p:spPr>
          <a:xfrm>
            <a:off x="862641" y="23377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A704EA3-4D48-4F9D-AA92-7ED1E87A0215}"/>
              </a:ext>
            </a:extLst>
          </p:cNvPr>
          <p:cNvSpPr txBox="1">
            <a:spLocks/>
          </p:cNvSpPr>
          <p:nvPr/>
        </p:nvSpPr>
        <p:spPr>
          <a:xfrm>
            <a:off x="673247" y="271587"/>
            <a:ext cx="4269144" cy="609474"/>
          </a:xfrm>
          <a:prstGeom prst="rect">
            <a:avLst/>
          </a:prstGeom>
          <a:solidFill>
            <a:srgbClr val="0574CE"/>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Myriad Pro" panose="020B0503030403020204" pitchFamily="34" charset="0"/>
                <a:ea typeface="+mj-ea"/>
                <a:cs typeface="+mj-cs"/>
              </a:defRPr>
            </a:lvl1pPr>
          </a:lstStyle>
          <a:p>
            <a:r>
              <a:rPr lang="en-GB" sz="3200" dirty="0"/>
              <a:t>LEARNING OUTCOMES</a:t>
            </a:r>
          </a:p>
        </p:txBody>
      </p:sp>
    </p:spTree>
    <p:extLst>
      <p:ext uri="{BB962C8B-B14F-4D97-AF65-F5344CB8AC3E}">
        <p14:creationId xmlns:p14="http://schemas.microsoft.com/office/powerpoint/2010/main" val="4054891092"/>
      </p:ext>
    </p:extLst>
  </p:cSld>
  <p:clrMapOvr>
    <a:masterClrMapping/>
  </p:clrMapOvr>
  <p:transition spd="slow">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a:t>
            </a:r>
            <a:r>
              <a:rPr lang="en-GB" sz="2000" dirty="0" err="1"/>
              <a:t>Ultilearn</a:t>
            </a:r>
            <a:r>
              <a:rPr lang="en-GB" sz="2000" dirty="0"/>
              <a:t>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08100-F5BF-43D1-B819-6D1C8A982A7B}"/>
              </a:ext>
            </a:extLst>
          </p:cNvPr>
          <p:cNvSpPr>
            <a:spLocks noGrp="1"/>
          </p:cNvSpPr>
          <p:nvPr>
            <p:ph type="title"/>
          </p:nvPr>
        </p:nvSpPr>
        <p:spPr>
          <a:xfrm>
            <a:off x="673249" y="271587"/>
            <a:ext cx="7012342" cy="609474"/>
          </a:xfrm>
        </p:spPr>
        <p:txBody>
          <a:bodyPr>
            <a:normAutofit/>
          </a:bodyPr>
          <a:lstStyle/>
          <a:p>
            <a:r>
              <a:rPr lang="en-GB" sz="3200" dirty="0"/>
              <a:t>ORIGINS OF THE AIR TRAINING CORPS</a:t>
            </a:r>
          </a:p>
        </p:txBody>
      </p:sp>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8" y="1222960"/>
            <a:ext cx="5102519" cy="5402050"/>
          </a:xfrm>
        </p:spPr>
        <p:txBody>
          <a:bodyPr/>
          <a:lstStyle/>
          <a:p>
            <a:r>
              <a:rPr lang="en-GB" dirty="0"/>
              <a:t>The RAF was so impressed by the contribution of the </a:t>
            </a:r>
            <a:r>
              <a:rPr lang="en-GB" dirty="0" err="1"/>
              <a:t>ADCC</a:t>
            </a:r>
            <a:r>
              <a:rPr lang="en-GB" dirty="0"/>
              <a:t> that it absorbed it and established the Air Training Corps (ATC).</a:t>
            </a:r>
          </a:p>
          <a:p>
            <a:pPr marL="0" indent="0">
              <a:buNone/>
            </a:pPr>
            <a:endParaRPr lang="en-GB" dirty="0"/>
          </a:p>
          <a:p>
            <a:r>
              <a:rPr lang="en-GB" dirty="0"/>
              <a:t>Air Commodore JA </a:t>
            </a:r>
            <a:r>
              <a:rPr lang="en-GB" dirty="0" err="1"/>
              <a:t>Chamier</a:t>
            </a:r>
            <a:r>
              <a:rPr lang="en-GB" dirty="0"/>
              <a:t> was appointed as Commandant.</a:t>
            </a:r>
          </a:p>
          <a:p>
            <a:pPr marL="0" indent="0">
              <a:buNone/>
            </a:pPr>
            <a:endParaRPr lang="en-GB" dirty="0"/>
          </a:p>
          <a:p>
            <a:r>
              <a:rPr lang="en-GB" dirty="0"/>
              <a:t>King George VI became Air Commodore In Chief and issued a Royal Warrant on 5th February 1941.</a:t>
            </a:r>
          </a:p>
          <a:p>
            <a:pPr marL="0" indent="0">
              <a:buNone/>
            </a:pPr>
            <a:endParaRPr lang="en-GB" dirty="0"/>
          </a:p>
        </p:txBody>
      </p:sp>
      <p:pic>
        <p:nvPicPr>
          <p:cNvPr id="8" name="Picture 7">
            <a:extLst>
              <a:ext uri="{FF2B5EF4-FFF2-40B4-BE49-F238E27FC236}">
                <a16:creationId xmlns:a16="http://schemas.microsoft.com/office/drawing/2014/main" id="{F3F70A89-1CF4-4365-8367-ED7B85F9F0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49017" y="1184490"/>
            <a:ext cx="2545561" cy="3600738"/>
          </a:xfrm>
          <a:prstGeom prst="rect">
            <a:avLst/>
          </a:prstGeom>
        </p:spPr>
      </p:pic>
      <p:pic>
        <p:nvPicPr>
          <p:cNvPr id="9" name="Picture 2" descr="Ensign of the ATC">
            <a:extLst>
              <a:ext uri="{FF2B5EF4-FFF2-40B4-BE49-F238E27FC236}">
                <a16:creationId xmlns:a16="http://schemas.microsoft.com/office/drawing/2014/main" id="{A90DACC6-0E44-49DF-A352-40A40DCA77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58197" y="4957632"/>
            <a:ext cx="3257564" cy="16287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DEC3CA22-02FE-46D1-A487-5AC5C2AA4AC1}"/>
              </a:ext>
            </a:extLst>
          </p:cNvPr>
          <p:cNvGraphicFramePr>
            <a:graphicFrameLocks noGrp="1"/>
          </p:cNvGraphicFramePr>
          <p:nvPr>
            <p:extLst>
              <p:ext uri="{D42A27DB-BD31-4B8C-83A1-F6EECF244321}">
                <p14:modId xmlns:p14="http://schemas.microsoft.com/office/powerpoint/2010/main" val="2780666104"/>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250798609"/>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A27D7-9E89-42EB-97D6-78A9A45BAB04}"/>
              </a:ext>
            </a:extLst>
          </p:cNvPr>
          <p:cNvSpPr>
            <a:spLocks noGrp="1"/>
          </p:cNvSpPr>
          <p:nvPr>
            <p:ph type="title"/>
          </p:nvPr>
        </p:nvSpPr>
        <p:spPr>
          <a:xfrm>
            <a:off x="673248" y="271587"/>
            <a:ext cx="5287714" cy="609474"/>
          </a:xfrm>
        </p:spPr>
        <p:txBody>
          <a:bodyPr>
            <a:normAutofit/>
          </a:bodyPr>
          <a:lstStyle/>
          <a:p>
            <a:r>
              <a:rPr lang="en-GB" sz="3200" dirty="0"/>
              <a:t>THE ATC AND WORLD WAR II</a:t>
            </a:r>
          </a:p>
        </p:txBody>
      </p:sp>
      <p:sp>
        <p:nvSpPr>
          <p:cNvPr id="3" name="Content Placeholder 2">
            <a:extLst>
              <a:ext uri="{FF2B5EF4-FFF2-40B4-BE49-F238E27FC236}">
                <a16:creationId xmlns:a16="http://schemas.microsoft.com/office/drawing/2014/main" id="{CB6CE259-4EBB-4DEF-966E-51E1F0E7842C}"/>
              </a:ext>
            </a:extLst>
          </p:cNvPr>
          <p:cNvSpPr>
            <a:spLocks noGrp="1"/>
          </p:cNvSpPr>
          <p:nvPr>
            <p:ph idx="1"/>
          </p:nvPr>
        </p:nvSpPr>
        <p:spPr/>
        <p:txBody>
          <a:bodyPr/>
          <a:lstStyle/>
          <a:p>
            <a:r>
              <a:rPr lang="en-GB" dirty="0"/>
              <a:t>Cadets took a fitness test and Training became more academic and fitness focused. </a:t>
            </a:r>
          </a:p>
          <a:p>
            <a:pPr marL="0" indent="0">
              <a:buNone/>
            </a:pPr>
            <a:endParaRPr lang="en-GB" dirty="0"/>
          </a:p>
          <a:p>
            <a:r>
              <a:rPr lang="en-GB" dirty="0"/>
              <a:t>Gliding was introduced.</a:t>
            </a:r>
          </a:p>
          <a:p>
            <a:pPr marL="0" indent="0">
              <a:buNone/>
            </a:pPr>
            <a:endParaRPr lang="en-GB" dirty="0"/>
          </a:p>
          <a:p>
            <a:r>
              <a:rPr lang="en-GB" dirty="0"/>
              <a:t>First aircraft for ATC use were introduced.</a:t>
            </a:r>
          </a:p>
        </p:txBody>
      </p:sp>
      <p:pic>
        <p:nvPicPr>
          <p:cNvPr id="4" name="Picture 3">
            <a:extLst>
              <a:ext uri="{FF2B5EF4-FFF2-40B4-BE49-F238E27FC236}">
                <a16:creationId xmlns:a16="http://schemas.microsoft.com/office/drawing/2014/main" id="{1389C6FA-628A-4B97-B6F4-9EE406C574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2255" y="3876675"/>
            <a:ext cx="3576607" cy="2700338"/>
          </a:xfrm>
          <a:prstGeom prst="rect">
            <a:avLst/>
          </a:prstGeom>
        </p:spPr>
      </p:pic>
      <p:sp>
        <p:nvSpPr>
          <p:cNvPr id="5" name="TextBox 4">
            <a:extLst>
              <a:ext uri="{FF2B5EF4-FFF2-40B4-BE49-F238E27FC236}">
                <a16:creationId xmlns:a16="http://schemas.microsoft.com/office/drawing/2014/main" id="{8B040EE5-0EDA-4497-AE28-5FC8EEC3A379}"/>
              </a:ext>
            </a:extLst>
          </p:cNvPr>
          <p:cNvSpPr txBox="1"/>
          <p:nvPr/>
        </p:nvSpPr>
        <p:spPr>
          <a:xfrm>
            <a:off x="3695700" y="5930682"/>
            <a:ext cx="1590675" cy="646331"/>
          </a:xfrm>
          <a:prstGeom prst="rect">
            <a:avLst/>
          </a:prstGeom>
          <a:noFill/>
        </p:spPr>
        <p:txBody>
          <a:bodyPr wrap="square" rtlCol="0">
            <a:spAutoFit/>
          </a:bodyPr>
          <a:lstStyle/>
          <a:p>
            <a:r>
              <a:rPr lang="en-GB" i="1" dirty="0">
                <a:latin typeface="Myriad Pro" panose="020B0503030403020204" pitchFamily="34" charset="0"/>
              </a:rPr>
              <a:t>Kirby Cadet Glider</a:t>
            </a:r>
          </a:p>
        </p:txBody>
      </p:sp>
      <p:pic>
        <p:nvPicPr>
          <p:cNvPr id="6" name="Picture 4" descr="Image result for kirby cadet glider mk 1">
            <a:extLst>
              <a:ext uri="{FF2B5EF4-FFF2-40B4-BE49-F238E27FC236}">
                <a16:creationId xmlns:a16="http://schemas.microsoft.com/office/drawing/2014/main" id="{8D46CC45-27E8-4AC0-9C04-6B2FB7386D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3932609"/>
            <a:ext cx="2857500" cy="26717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8EA5C005-F332-47A3-8F73-EA265AE817FC}"/>
              </a:ext>
            </a:extLst>
          </p:cNvPr>
          <p:cNvGraphicFramePr>
            <a:graphicFrameLocks noGrp="1"/>
          </p:cNvGraphicFramePr>
          <p:nvPr>
            <p:extLst>
              <p:ext uri="{D42A27DB-BD31-4B8C-83A1-F6EECF244321}">
                <p14:modId xmlns:p14="http://schemas.microsoft.com/office/powerpoint/2010/main" val="195959020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10</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52939994"/>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B7F9-AC6C-41B6-91F3-2335CDCDEFD7}"/>
              </a:ext>
            </a:extLst>
          </p:cNvPr>
          <p:cNvSpPr>
            <a:spLocks noGrp="1"/>
          </p:cNvSpPr>
          <p:nvPr>
            <p:ph type="title"/>
          </p:nvPr>
        </p:nvSpPr>
        <p:spPr>
          <a:xfrm>
            <a:off x="673249" y="271587"/>
            <a:ext cx="5623380" cy="609474"/>
          </a:xfrm>
        </p:spPr>
        <p:txBody>
          <a:bodyPr>
            <a:normAutofit/>
          </a:bodyPr>
          <a:lstStyle/>
          <a:p>
            <a:r>
              <a:rPr lang="en-GB" sz="3200" dirty="0"/>
              <a:t>THE ATC AFTER WORLD WAR II</a:t>
            </a:r>
          </a:p>
        </p:txBody>
      </p:sp>
      <p:sp>
        <p:nvSpPr>
          <p:cNvPr id="3" name="Content Placeholder 2">
            <a:extLst>
              <a:ext uri="{FF2B5EF4-FFF2-40B4-BE49-F238E27FC236}">
                <a16:creationId xmlns:a16="http://schemas.microsoft.com/office/drawing/2014/main" id="{6EFE0D2D-57AB-4495-91EE-4458C0D6DB22}"/>
              </a:ext>
            </a:extLst>
          </p:cNvPr>
          <p:cNvSpPr>
            <a:spLocks noGrp="1"/>
          </p:cNvSpPr>
          <p:nvPr>
            <p:ph idx="1"/>
          </p:nvPr>
        </p:nvSpPr>
        <p:spPr>
          <a:xfrm>
            <a:off x="673248" y="1184490"/>
            <a:ext cx="5715977" cy="5402050"/>
          </a:xfrm>
        </p:spPr>
        <p:txBody>
          <a:bodyPr/>
          <a:lstStyle/>
          <a:p>
            <a:r>
              <a:rPr lang="en-GB" dirty="0"/>
              <a:t>ATC became part of Royal Air Force Reserve Command When the Second World War ended in 1945.</a:t>
            </a:r>
          </a:p>
          <a:p>
            <a:pPr marL="0" indent="0">
              <a:buNone/>
            </a:pPr>
            <a:endParaRPr lang="en-GB" dirty="0"/>
          </a:p>
          <a:p>
            <a:r>
              <a:rPr lang="en-GB" dirty="0"/>
              <a:t>When King George VI died, HRH Duke of Edinburgh became Air Commodore in Chief in 1953.</a:t>
            </a:r>
          </a:p>
          <a:p>
            <a:pPr marL="0" indent="0">
              <a:buNone/>
            </a:pPr>
            <a:endParaRPr lang="en-GB" dirty="0"/>
          </a:p>
          <a:p>
            <a:r>
              <a:rPr lang="en-GB" dirty="0"/>
              <a:t>In 1950, the </a:t>
            </a:r>
            <a:r>
              <a:rPr lang="en-GB" dirty="0" err="1"/>
              <a:t>Sedburgh</a:t>
            </a:r>
            <a:r>
              <a:rPr lang="en-GB" dirty="0"/>
              <a:t> was introduced, the Air Cadet’s first two seater glider.</a:t>
            </a:r>
          </a:p>
          <a:p>
            <a:pPr marL="0" indent="0">
              <a:buNone/>
            </a:pPr>
            <a:endParaRPr lang="en-GB" dirty="0"/>
          </a:p>
          <a:p>
            <a:r>
              <a:rPr lang="en-GB" dirty="0"/>
              <a:t>Gliders were upgraded in the 1980’s.</a:t>
            </a:r>
          </a:p>
        </p:txBody>
      </p:sp>
      <p:pic>
        <p:nvPicPr>
          <p:cNvPr id="4" name="Picture 3">
            <a:extLst>
              <a:ext uri="{FF2B5EF4-FFF2-40B4-BE49-F238E27FC236}">
                <a16:creationId xmlns:a16="http://schemas.microsoft.com/office/drawing/2014/main" id="{56AD9745-E831-4609-96BA-700194A297F7}"/>
              </a:ext>
            </a:extLst>
          </p:cNvPr>
          <p:cNvPicPr>
            <a:picLocks noChangeAspect="1"/>
          </p:cNvPicPr>
          <p:nvPr/>
        </p:nvPicPr>
        <p:blipFill>
          <a:blip r:embed="rId3"/>
          <a:stretch>
            <a:fillRect/>
          </a:stretch>
        </p:blipFill>
        <p:spPr>
          <a:xfrm>
            <a:off x="6542624" y="1288531"/>
            <a:ext cx="3334801" cy="5297883"/>
          </a:xfrm>
          <a:prstGeom prst="rect">
            <a:avLst/>
          </a:prstGeom>
        </p:spPr>
      </p:pic>
      <p:graphicFrame>
        <p:nvGraphicFramePr>
          <p:cNvPr id="7" name="Table 6">
            <a:extLst>
              <a:ext uri="{FF2B5EF4-FFF2-40B4-BE49-F238E27FC236}">
                <a16:creationId xmlns:a16="http://schemas.microsoft.com/office/drawing/2014/main" id="{DDB8CD46-745D-4591-8583-9ACB806CEF52}"/>
              </a:ext>
            </a:extLst>
          </p:cNvPr>
          <p:cNvGraphicFramePr>
            <a:graphicFrameLocks noGrp="1"/>
          </p:cNvGraphicFramePr>
          <p:nvPr>
            <p:extLst>
              <p:ext uri="{D42A27DB-BD31-4B8C-83A1-F6EECF244321}">
                <p14:modId xmlns:p14="http://schemas.microsoft.com/office/powerpoint/2010/main" val="192565237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3993341538"/>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CF68-738E-4FBD-B42D-0A0F30FD7029}"/>
              </a:ext>
            </a:extLst>
          </p:cNvPr>
          <p:cNvSpPr>
            <a:spLocks noGrp="1"/>
          </p:cNvSpPr>
          <p:nvPr>
            <p:ph type="title"/>
          </p:nvPr>
        </p:nvSpPr>
        <p:spPr>
          <a:xfrm>
            <a:off x="673248" y="271587"/>
            <a:ext cx="6213895" cy="609474"/>
          </a:xfrm>
        </p:spPr>
        <p:txBody>
          <a:bodyPr>
            <a:normAutofit/>
          </a:bodyPr>
          <a:lstStyle/>
          <a:p>
            <a:r>
              <a:rPr lang="en-GB" sz="3200" dirty="0"/>
              <a:t>ATC FLYING AFTER WORLD WAR II</a:t>
            </a:r>
          </a:p>
        </p:txBody>
      </p:sp>
      <p:sp>
        <p:nvSpPr>
          <p:cNvPr id="3" name="Content Placeholder 2">
            <a:extLst>
              <a:ext uri="{FF2B5EF4-FFF2-40B4-BE49-F238E27FC236}">
                <a16:creationId xmlns:a16="http://schemas.microsoft.com/office/drawing/2014/main" id="{F590202A-EBF1-42A6-9E3D-754A79DB0CC3}"/>
              </a:ext>
            </a:extLst>
          </p:cNvPr>
          <p:cNvSpPr>
            <a:spLocks noGrp="1"/>
          </p:cNvSpPr>
          <p:nvPr>
            <p:ph idx="1"/>
          </p:nvPr>
        </p:nvSpPr>
        <p:spPr/>
        <p:txBody>
          <a:bodyPr/>
          <a:lstStyle/>
          <a:p>
            <a:r>
              <a:rPr lang="en-GB" dirty="0"/>
              <a:t>In 1957 Air Experience Flights (AEF’s) were set up to provide Cadets with flying experience and training.</a:t>
            </a:r>
          </a:p>
          <a:p>
            <a:pPr marL="0" indent="0">
              <a:buNone/>
            </a:pPr>
            <a:endParaRPr lang="en-GB" dirty="0"/>
          </a:p>
          <a:p>
            <a:r>
              <a:rPr lang="en-GB" dirty="0"/>
              <a:t>13 AEF’s were set up throughout the UK.</a:t>
            </a:r>
          </a:p>
          <a:p>
            <a:pPr marL="0" indent="0">
              <a:buNone/>
            </a:pPr>
            <a:endParaRPr lang="en-GB" dirty="0"/>
          </a:p>
          <a:p>
            <a:r>
              <a:rPr lang="en-GB" dirty="0"/>
              <a:t>Since their inception, AEF’s have used these aircraft:</a:t>
            </a:r>
          </a:p>
          <a:p>
            <a:pPr marL="0" indent="0">
              <a:buNone/>
            </a:pPr>
            <a:endParaRPr lang="en-GB" dirty="0"/>
          </a:p>
        </p:txBody>
      </p:sp>
      <p:grpSp>
        <p:nvGrpSpPr>
          <p:cNvPr id="11" name="Group 10">
            <a:extLst>
              <a:ext uri="{FF2B5EF4-FFF2-40B4-BE49-F238E27FC236}">
                <a16:creationId xmlns:a16="http://schemas.microsoft.com/office/drawing/2014/main" id="{9F6E11ED-CAFD-4D11-ABF1-A8F7E787CF85}"/>
              </a:ext>
            </a:extLst>
          </p:cNvPr>
          <p:cNvGrpSpPr/>
          <p:nvPr/>
        </p:nvGrpSpPr>
        <p:grpSpPr>
          <a:xfrm>
            <a:off x="673247" y="3804998"/>
            <a:ext cx="9204177" cy="2866266"/>
            <a:chOff x="673247" y="3497242"/>
            <a:chExt cx="9437046" cy="2938784"/>
          </a:xfrm>
        </p:grpSpPr>
        <p:pic>
          <p:nvPicPr>
            <p:cNvPr id="5" name="Picture 4">
              <a:extLst>
                <a:ext uri="{FF2B5EF4-FFF2-40B4-BE49-F238E27FC236}">
                  <a16:creationId xmlns:a16="http://schemas.microsoft.com/office/drawing/2014/main" id="{BDB0C791-BA05-43A6-98D7-66B0A6AE25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3247" y="3497242"/>
              <a:ext cx="3065936" cy="2176268"/>
            </a:xfrm>
            <a:prstGeom prst="rect">
              <a:avLst/>
            </a:prstGeom>
          </p:spPr>
        </p:pic>
        <p:sp>
          <p:nvSpPr>
            <p:cNvPr id="6" name="TextBox 5">
              <a:extLst>
                <a:ext uri="{FF2B5EF4-FFF2-40B4-BE49-F238E27FC236}">
                  <a16:creationId xmlns:a16="http://schemas.microsoft.com/office/drawing/2014/main" id="{63E39A73-1F2D-40CB-AC40-979F2ED04B90}"/>
                </a:ext>
              </a:extLst>
            </p:cNvPr>
            <p:cNvSpPr txBox="1"/>
            <p:nvPr/>
          </p:nvSpPr>
          <p:spPr>
            <a:xfrm>
              <a:off x="673247" y="5789695"/>
              <a:ext cx="3065936" cy="646331"/>
            </a:xfrm>
            <a:prstGeom prst="rect">
              <a:avLst/>
            </a:prstGeom>
            <a:solidFill>
              <a:srgbClr val="002F5F"/>
            </a:solidFill>
          </p:spPr>
          <p:txBody>
            <a:bodyPr wrap="square" rtlCol="0">
              <a:spAutoFit/>
            </a:bodyPr>
            <a:lstStyle/>
            <a:p>
              <a:pPr algn="ctr"/>
              <a:r>
                <a:rPr lang="en-GB" b="1" i="1" dirty="0">
                  <a:solidFill>
                    <a:schemeClr val="bg1"/>
                  </a:solidFill>
                  <a:latin typeface="Myriad Pro Light" panose="020B0603030403020204" pitchFamily="34" charset="0"/>
                </a:rPr>
                <a:t>Chipmunk</a:t>
              </a:r>
            </a:p>
            <a:p>
              <a:pPr algn="ctr"/>
              <a:r>
                <a:rPr lang="en-GB" b="1" i="1" dirty="0">
                  <a:solidFill>
                    <a:schemeClr val="bg1"/>
                  </a:solidFill>
                  <a:latin typeface="Myriad Pro Light" panose="020B0603030403020204" pitchFamily="34" charset="0"/>
                </a:rPr>
                <a:t>1957 - 1996</a:t>
              </a:r>
            </a:p>
          </p:txBody>
        </p:sp>
        <p:pic>
          <p:nvPicPr>
            <p:cNvPr id="7" name="Picture 6">
              <a:extLst>
                <a:ext uri="{FF2B5EF4-FFF2-40B4-BE49-F238E27FC236}">
                  <a16:creationId xmlns:a16="http://schemas.microsoft.com/office/drawing/2014/main" id="{B6C3A549-8870-4C75-9A7D-D644261DA41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858802" y="3497242"/>
              <a:ext cx="3065936" cy="2176268"/>
            </a:xfrm>
            <a:prstGeom prst="rect">
              <a:avLst/>
            </a:prstGeom>
          </p:spPr>
        </p:pic>
        <p:sp>
          <p:nvSpPr>
            <p:cNvPr id="8" name="TextBox 7">
              <a:extLst>
                <a:ext uri="{FF2B5EF4-FFF2-40B4-BE49-F238E27FC236}">
                  <a16:creationId xmlns:a16="http://schemas.microsoft.com/office/drawing/2014/main" id="{95DD22E8-80CE-4CC3-9BAF-098FCA657791}"/>
                </a:ext>
              </a:extLst>
            </p:cNvPr>
            <p:cNvSpPr txBox="1"/>
            <p:nvPr/>
          </p:nvSpPr>
          <p:spPr>
            <a:xfrm>
              <a:off x="3858802" y="5789694"/>
              <a:ext cx="3065936" cy="646331"/>
            </a:xfrm>
            <a:prstGeom prst="rect">
              <a:avLst/>
            </a:prstGeom>
            <a:solidFill>
              <a:srgbClr val="002F5F"/>
            </a:solidFill>
          </p:spPr>
          <p:txBody>
            <a:bodyPr wrap="square" rtlCol="0">
              <a:spAutoFit/>
            </a:bodyPr>
            <a:lstStyle/>
            <a:p>
              <a:pPr algn="ctr"/>
              <a:r>
                <a:rPr lang="en-GB" b="1" i="1" dirty="0">
                  <a:solidFill>
                    <a:schemeClr val="bg1"/>
                  </a:solidFill>
                  <a:latin typeface="Myriad Pro Light" panose="020B0603030403020204" pitchFamily="34" charset="0"/>
                </a:rPr>
                <a:t>Bulldog</a:t>
              </a:r>
            </a:p>
            <a:p>
              <a:pPr algn="ctr"/>
              <a:r>
                <a:rPr lang="en-GB" b="1" i="1" dirty="0">
                  <a:solidFill>
                    <a:schemeClr val="bg1"/>
                  </a:solidFill>
                  <a:latin typeface="Myriad Pro Light" panose="020B0603030403020204" pitchFamily="34" charset="0"/>
                </a:rPr>
                <a:t>1996 - 1999</a:t>
              </a:r>
            </a:p>
          </p:txBody>
        </p:sp>
        <p:pic>
          <p:nvPicPr>
            <p:cNvPr id="9" name="Picture 8">
              <a:extLst>
                <a:ext uri="{FF2B5EF4-FFF2-40B4-BE49-F238E27FC236}">
                  <a16:creationId xmlns:a16="http://schemas.microsoft.com/office/drawing/2014/main" id="{E6BCB16E-4040-4B75-99FD-3B76E3460F9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044357" y="3497243"/>
              <a:ext cx="3065936" cy="2176268"/>
            </a:xfrm>
            <a:prstGeom prst="rect">
              <a:avLst/>
            </a:prstGeom>
          </p:spPr>
        </p:pic>
        <p:sp>
          <p:nvSpPr>
            <p:cNvPr id="10" name="TextBox 9">
              <a:extLst>
                <a:ext uri="{FF2B5EF4-FFF2-40B4-BE49-F238E27FC236}">
                  <a16:creationId xmlns:a16="http://schemas.microsoft.com/office/drawing/2014/main" id="{EEEF1CAF-39A5-449F-B901-064CE67B39B2}"/>
                </a:ext>
              </a:extLst>
            </p:cNvPr>
            <p:cNvSpPr txBox="1"/>
            <p:nvPr/>
          </p:nvSpPr>
          <p:spPr>
            <a:xfrm>
              <a:off x="7044357" y="5789694"/>
              <a:ext cx="3065936" cy="646331"/>
            </a:xfrm>
            <a:prstGeom prst="rect">
              <a:avLst/>
            </a:prstGeom>
            <a:solidFill>
              <a:srgbClr val="002F5F"/>
            </a:solidFill>
          </p:spPr>
          <p:txBody>
            <a:bodyPr wrap="square" rtlCol="0">
              <a:spAutoFit/>
            </a:bodyPr>
            <a:lstStyle/>
            <a:p>
              <a:pPr algn="ctr"/>
              <a:r>
                <a:rPr lang="en-GB" b="1" i="1" dirty="0">
                  <a:solidFill>
                    <a:schemeClr val="bg1"/>
                  </a:solidFill>
                  <a:latin typeface="Myriad Pro Light" panose="020B0603030403020204" pitchFamily="34" charset="0"/>
                </a:rPr>
                <a:t>Tutor</a:t>
              </a:r>
            </a:p>
            <a:p>
              <a:pPr algn="ctr"/>
              <a:r>
                <a:rPr lang="en-GB" b="1" i="1" dirty="0">
                  <a:solidFill>
                    <a:schemeClr val="bg1"/>
                  </a:solidFill>
                  <a:latin typeface="Myriad Pro Light" panose="020B0603030403020204" pitchFamily="34" charset="0"/>
                </a:rPr>
                <a:t>1999 - present</a:t>
              </a:r>
            </a:p>
          </p:txBody>
        </p:sp>
      </p:grpSp>
      <p:graphicFrame>
        <p:nvGraphicFramePr>
          <p:cNvPr id="13" name="Table 12">
            <a:extLst>
              <a:ext uri="{FF2B5EF4-FFF2-40B4-BE49-F238E27FC236}">
                <a16:creationId xmlns:a16="http://schemas.microsoft.com/office/drawing/2014/main" id="{7543AE63-0803-400A-8B3A-56140C31D9E4}"/>
              </a:ext>
            </a:extLst>
          </p:cNvPr>
          <p:cNvGraphicFramePr>
            <a:graphicFrameLocks noGrp="1"/>
          </p:cNvGraphicFramePr>
          <p:nvPr>
            <p:extLst>
              <p:ext uri="{D42A27DB-BD31-4B8C-83A1-F6EECF244321}">
                <p14:modId xmlns:p14="http://schemas.microsoft.com/office/powerpoint/2010/main" val="2229736979"/>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148962233"/>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5A032-33C9-4049-B2EC-AF31CA84F0B9}"/>
              </a:ext>
            </a:extLst>
          </p:cNvPr>
          <p:cNvSpPr>
            <a:spLocks noGrp="1"/>
          </p:cNvSpPr>
          <p:nvPr>
            <p:ph type="title"/>
          </p:nvPr>
        </p:nvSpPr>
        <p:spPr>
          <a:xfrm>
            <a:off x="673248" y="271587"/>
            <a:ext cx="6375734" cy="609474"/>
          </a:xfrm>
        </p:spPr>
        <p:txBody>
          <a:bodyPr>
            <a:normAutofit/>
          </a:bodyPr>
          <a:lstStyle/>
          <a:p>
            <a:r>
              <a:rPr lang="en-GB" sz="3200" dirty="0"/>
              <a:t>THE DUKE OF EDINBURGH AWARD</a:t>
            </a:r>
          </a:p>
        </p:txBody>
      </p:sp>
      <p:sp>
        <p:nvSpPr>
          <p:cNvPr id="3" name="Content Placeholder 2">
            <a:extLst>
              <a:ext uri="{FF2B5EF4-FFF2-40B4-BE49-F238E27FC236}">
                <a16:creationId xmlns:a16="http://schemas.microsoft.com/office/drawing/2014/main" id="{89498D29-2D63-47F2-B38F-0E8E5DD5B621}"/>
              </a:ext>
            </a:extLst>
          </p:cNvPr>
          <p:cNvSpPr>
            <a:spLocks noGrp="1"/>
          </p:cNvSpPr>
          <p:nvPr>
            <p:ph idx="1"/>
          </p:nvPr>
        </p:nvSpPr>
        <p:spPr/>
        <p:txBody>
          <a:bodyPr>
            <a:normAutofit/>
          </a:bodyPr>
          <a:lstStyle/>
          <a:p>
            <a:r>
              <a:rPr lang="en-GB" sz="2400" dirty="0"/>
              <a:t>In 1956 the ATC was asked to trial the new Duke of Edinburgh Award scheme.</a:t>
            </a:r>
          </a:p>
          <a:p>
            <a:pPr marL="0" indent="0">
              <a:buNone/>
            </a:pPr>
            <a:endParaRPr lang="en-GB" sz="2400" dirty="0"/>
          </a:p>
          <a:p>
            <a:r>
              <a:rPr lang="en-GB" sz="2400" dirty="0"/>
              <a:t>Cadets can take part in the D of E Award scheme at all three levels.</a:t>
            </a:r>
          </a:p>
          <a:p>
            <a:pPr marL="0" indent="0">
              <a:buNone/>
            </a:pPr>
            <a:endParaRPr lang="en-GB" sz="2400" dirty="0"/>
          </a:p>
          <a:p>
            <a:r>
              <a:rPr lang="en-GB" sz="2400" dirty="0"/>
              <a:t>The Air Cadets also run a pre-DofE scheme.</a:t>
            </a:r>
          </a:p>
        </p:txBody>
      </p:sp>
      <p:pic>
        <p:nvPicPr>
          <p:cNvPr id="4" name="Picture 2" descr="Image result for dofe logo">
            <a:extLst>
              <a:ext uri="{FF2B5EF4-FFF2-40B4-BE49-F238E27FC236}">
                <a16:creationId xmlns:a16="http://schemas.microsoft.com/office/drawing/2014/main" id="{4DF4E27B-7E37-4294-87E1-80D80C14BAA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34616" y="4530921"/>
            <a:ext cx="1504950" cy="19845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2ACB7873-95D8-4127-9499-2E69334E53B7}"/>
              </a:ext>
            </a:extLst>
          </p:cNvPr>
          <p:cNvGrpSpPr/>
          <p:nvPr/>
        </p:nvGrpSpPr>
        <p:grpSpPr>
          <a:xfrm>
            <a:off x="3096804" y="4459979"/>
            <a:ext cx="5938073" cy="2126435"/>
            <a:chOff x="2610667" y="4089523"/>
            <a:chExt cx="6859814" cy="2456512"/>
          </a:xfrm>
        </p:grpSpPr>
        <p:pic>
          <p:nvPicPr>
            <p:cNvPr id="6" name="Picture 5">
              <a:extLst>
                <a:ext uri="{FF2B5EF4-FFF2-40B4-BE49-F238E27FC236}">
                  <a16:creationId xmlns:a16="http://schemas.microsoft.com/office/drawing/2014/main" id="{BFF259ED-EB24-49F6-AAA4-46B36CA822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667" y="4089524"/>
              <a:ext cx="1783805" cy="2456511"/>
            </a:xfrm>
            <a:prstGeom prst="rect">
              <a:avLst/>
            </a:prstGeom>
          </p:spPr>
        </p:pic>
        <p:pic>
          <p:nvPicPr>
            <p:cNvPr id="7" name="Picture 6">
              <a:extLst>
                <a:ext uri="{FF2B5EF4-FFF2-40B4-BE49-F238E27FC236}">
                  <a16:creationId xmlns:a16="http://schemas.microsoft.com/office/drawing/2014/main" id="{5D689D59-8B70-4B43-8C44-6376E6933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2195" y="4089524"/>
              <a:ext cx="1783805" cy="2456511"/>
            </a:xfrm>
            <a:prstGeom prst="rect">
              <a:avLst/>
            </a:prstGeom>
          </p:spPr>
        </p:pic>
        <p:pic>
          <p:nvPicPr>
            <p:cNvPr id="8" name="Picture 7">
              <a:extLst>
                <a:ext uri="{FF2B5EF4-FFF2-40B4-BE49-F238E27FC236}">
                  <a16:creationId xmlns:a16="http://schemas.microsoft.com/office/drawing/2014/main" id="{82ACBA52-C0E3-4D97-8AC8-8F710D1602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6676" y="4089523"/>
              <a:ext cx="1783805" cy="2456511"/>
            </a:xfrm>
            <a:prstGeom prst="rect">
              <a:avLst/>
            </a:prstGeom>
          </p:spPr>
        </p:pic>
        <p:pic>
          <p:nvPicPr>
            <p:cNvPr id="9" name="Picture 8">
              <a:extLst>
                <a:ext uri="{FF2B5EF4-FFF2-40B4-BE49-F238E27FC236}">
                  <a16:creationId xmlns:a16="http://schemas.microsoft.com/office/drawing/2014/main" id="{3D0528CE-2F02-4C5C-8F7C-C0D5A81612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4198" y="4089524"/>
              <a:ext cx="1783805" cy="2456511"/>
            </a:xfrm>
            <a:prstGeom prst="rect">
              <a:avLst/>
            </a:prstGeom>
          </p:spPr>
        </p:pic>
      </p:grpSp>
      <p:graphicFrame>
        <p:nvGraphicFramePr>
          <p:cNvPr id="11" name="Table 10">
            <a:extLst>
              <a:ext uri="{FF2B5EF4-FFF2-40B4-BE49-F238E27FC236}">
                <a16:creationId xmlns:a16="http://schemas.microsoft.com/office/drawing/2014/main" id="{3A24A164-8787-4F39-A90E-CE025BD6E991}"/>
              </a:ext>
            </a:extLst>
          </p:cNvPr>
          <p:cNvGraphicFramePr>
            <a:graphicFrameLocks noGrp="1"/>
          </p:cNvGraphicFramePr>
          <p:nvPr>
            <p:extLst>
              <p:ext uri="{D42A27DB-BD31-4B8C-83A1-F6EECF244321}">
                <p14:modId xmlns:p14="http://schemas.microsoft.com/office/powerpoint/2010/main" val="2445765915"/>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12</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80279665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4C6D-432C-4BD7-9B89-20BEEA61C4BB}"/>
              </a:ext>
            </a:extLst>
          </p:cNvPr>
          <p:cNvSpPr>
            <a:spLocks noGrp="1"/>
          </p:cNvSpPr>
          <p:nvPr>
            <p:ph type="title"/>
          </p:nvPr>
        </p:nvSpPr>
        <p:spPr>
          <a:xfrm>
            <a:off x="673248" y="271587"/>
            <a:ext cx="3308443" cy="609474"/>
          </a:xfrm>
        </p:spPr>
        <p:txBody>
          <a:bodyPr>
            <a:normAutofit/>
          </a:bodyPr>
          <a:lstStyle/>
          <a:p>
            <a:r>
              <a:rPr lang="en-GB" sz="3200" dirty="0"/>
              <a:t>GIRLS IN THE ATC</a:t>
            </a:r>
          </a:p>
        </p:txBody>
      </p:sp>
      <p:sp>
        <p:nvSpPr>
          <p:cNvPr id="3" name="Content Placeholder 2">
            <a:extLst>
              <a:ext uri="{FF2B5EF4-FFF2-40B4-BE49-F238E27FC236}">
                <a16:creationId xmlns:a16="http://schemas.microsoft.com/office/drawing/2014/main" id="{282E7201-E964-4012-B601-31D393510EB9}"/>
              </a:ext>
            </a:extLst>
          </p:cNvPr>
          <p:cNvSpPr>
            <a:spLocks noGrp="1"/>
          </p:cNvSpPr>
          <p:nvPr>
            <p:ph idx="1"/>
          </p:nvPr>
        </p:nvSpPr>
        <p:spPr/>
        <p:txBody>
          <a:bodyPr/>
          <a:lstStyle/>
          <a:p>
            <a:r>
              <a:rPr lang="en-GB" dirty="0"/>
              <a:t>1980 girls were allowed to join the ATC.</a:t>
            </a:r>
          </a:p>
          <a:p>
            <a:pPr marL="0" indent="0">
              <a:buNone/>
            </a:pPr>
            <a:endParaRPr lang="en-GB" dirty="0"/>
          </a:p>
          <a:p>
            <a:r>
              <a:rPr lang="en-GB" dirty="0"/>
              <a:t>Females now make up just over ¼ of all cadets in the Air Training Corps.</a:t>
            </a:r>
          </a:p>
          <a:p>
            <a:pPr marL="0" indent="0">
              <a:buNone/>
            </a:pPr>
            <a:endParaRPr lang="en-GB" dirty="0"/>
          </a:p>
        </p:txBody>
      </p:sp>
      <p:pic>
        <p:nvPicPr>
          <p:cNvPr id="4" name="Picture 3">
            <a:extLst>
              <a:ext uri="{FF2B5EF4-FFF2-40B4-BE49-F238E27FC236}">
                <a16:creationId xmlns:a16="http://schemas.microsoft.com/office/drawing/2014/main" id="{509C7F7E-BF0F-4056-A620-58970C18C65B}"/>
              </a:ext>
            </a:extLst>
          </p:cNvPr>
          <p:cNvPicPr>
            <a:picLocks noChangeAspect="1"/>
          </p:cNvPicPr>
          <p:nvPr/>
        </p:nvPicPr>
        <p:blipFill>
          <a:blip r:embed="rId3"/>
          <a:stretch>
            <a:fillRect/>
          </a:stretch>
        </p:blipFill>
        <p:spPr>
          <a:xfrm>
            <a:off x="1045802" y="3429000"/>
            <a:ext cx="8212024" cy="3218967"/>
          </a:xfrm>
          <a:prstGeom prst="rect">
            <a:avLst/>
          </a:prstGeom>
        </p:spPr>
      </p:pic>
      <p:graphicFrame>
        <p:nvGraphicFramePr>
          <p:cNvPr id="7" name="Table 6">
            <a:extLst>
              <a:ext uri="{FF2B5EF4-FFF2-40B4-BE49-F238E27FC236}">
                <a16:creationId xmlns:a16="http://schemas.microsoft.com/office/drawing/2014/main" id="{769A411B-1DE6-4FE2-98A0-89B9880E83BC}"/>
              </a:ext>
            </a:extLst>
          </p:cNvPr>
          <p:cNvGraphicFramePr>
            <a:graphicFrameLocks noGrp="1"/>
          </p:cNvGraphicFramePr>
          <p:nvPr>
            <p:extLst>
              <p:ext uri="{D42A27DB-BD31-4B8C-83A1-F6EECF244321}">
                <p14:modId xmlns:p14="http://schemas.microsoft.com/office/powerpoint/2010/main" val="220744060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11</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1104463955"/>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TC Part 1" id="{CCB9FE5E-09DD-4256-A6BC-52C1A71AAA74}" vid="{F52A04F7-5EE9-4DC1-9DC2-FE7AD642BC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ATC Part 1</Template>
  <TotalTime>598</TotalTime>
  <Words>3542</Words>
  <Application>Microsoft Office PowerPoint</Application>
  <PresentationFormat>Widescreen</PresentationFormat>
  <Paragraphs>539</Paragraphs>
  <Slides>38</Slides>
  <Notes>38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Calibri Light</vt:lpstr>
      <vt:lpstr>Myanmar Text</vt:lpstr>
      <vt:lpstr>Calibri</vt:lpstr>
      <vt:lpstr>Myriad Pro</vt:lpstr>
      <vt:lpstr>Myriad Pro Light</vt:lpstr>
      <vt:lpstr>Office Theme</vt:lpstr>
      <vt:lpstr>Image</vt:lpstr>
      <vt:lpstr>PowerPoint Presentation</vt:lpstr>
      <vt:lpstr>LEARNING OUTCOMES</vt:lpstr>
      <vt:lpstr>THE AIR DEFENCE CADET CORPS</vt:lpstr>
      <vt:lpstr>ORIGINS OF THE AIR TRAINING CORPS</vt:lpstr>
      <vt:lpstr>THE ATC AND WORLD WAR II</vt:lpstr>
      <vt:lpstr>THE ATC AFTER WORLD WAR II</vt:lpstr>
      <vt:lpstr>ATC FLYING AFTER WORLD WAR II</vt:lpstr>
      <vt:lpstr>THE DUKE OF EDINBURGH AWARD</vt:lpstr>
      <vt:lpstr>GIRLS IN THE ATC</vt:lpstr>
      <vt:lpstr>THE AIMS OF THE AIR TRAINING CORPS</vt:lpstr>
      <vt:lpstr>ANY QUESTIONS?</vt:lpstr>
      <vt:lpstr>PowerPoint Presentation</vt:lpstr>
      <vt:lpstr>QUESTION 1</vt:lpstr>
      <vt:lpstr>QUESTION 1</vt:lpstr>
      <vt:lpstr>QUESTION 2</vt:lpstr>
      <vt:lpstr>QUESTION 2</vt:lpstr>
      <vt:lpstr>QUESTION 3</vt:lpstr>
      <vt:lpstr>PowerPoint Presentation</vt:lpstr>
      <vt:lpstr>PowerPoint Presentation</vt:lpstr>
      <vt:lpstr>QUESTION 4</vt:lpstr>
      <vt:lpstr>PowerPoint Presentation</vt:lpstr>
      <vt:lpstr>STRUCTURE OF THE AIR TRAINING CORPS</vt:lpstr>
      <vt:lpstr>DETACHED FLIGHTS</vt:lpstr>
      <vt:lpstr>SQUADRONS</vt:lpstr>
      <vt:lpstr>SQUADRON STRUCTURE</vt:lpstr>
      <vt:lpstr>WINGS</vt:lpstr>
      <vt:lpstr>REGIONS</vt:lpstr>
      <vt:lpstr>REGIONS</vt:lpstr>
      <vt:lpstr>HEADQUARTERS AIR CADETS</vt:lpstr>
      <vt:lpstr>ANY QUESTIONS?</vt:lpstr>
      <vt:lpstr>CADET NCO RANKS</vt:lpstr>
      <vt:lpstr>CADET NCO RANKS</vt:lpstr>
      <vt:lpstr>STAFF OFFICER RANKS</vt:lpstr>
      <vt:lpstr>STAFF NCO RANKS</vt:lpstr>
      <vt:lpstr>STAFF NCO AIRCREW RANKS</vt:lpstr>
      <vt:lpstr>ANY QUESTIONS?</vt:lpstr>
      <vt:lpstr>PowerPoint Presentation</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1871 (Rugeley) Sqn ATC Officer Commanding (Grocott, Tom Flt Lt)</dc:creator>
  <cp:lastModifiedBy>m419055</cp:lastModifiedBy>
  <cp:revision>37</cp:revision>
  <dcterms:created xsi:type="dcterms:W3CDTF">2019-04-13T12:08:46Z</dcterms:created>
  <dcterms:modified xsi:type="dcterms:W3CDTF">2019-04-26T16:26:52Z</dcterms:modified>
</cp:coreProperties>
</file>