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handoutMasterIdLst>
    <p:handoutMasterId r:id="rId19"/>
  </p:handoutMasterIdLst>
  <p:sldIdLst>
    <p:sldId id="256" r:id="rId2"/>
    <p:sldId id="259" r:id="rId3"/>
    <p:sldId id="258" r:id="rId4"/>
    <p:sldId id="260" r:id="rId5"/>
    <p:sldId id="261" r:id="rId6"/>
    <p:sldId id="262" r:id="rId7"/>
    <p:sldId id="263" r:id="rId8"/>
    <p:sldId id="264" r:id="rId9"/>
    <p:sldId id="265" r:id="rId10"/>
    <p:sldId id="278" r:id="rId11"/>
    <p:sldId id="268" r:id="rId12"/>
    <p:sldId id="266" r:id="rId13"/>
    <p:sldId id="269" r:id="rId14"/>
    <p:sldId id="281" r:id="rId15"/>
    <p:sldId id="280" r:id="rId16"/>
    <p:sldId id="279"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yanmar Text" panose="020B0502040204020203" pitchFamily="34" charset="0"/>
      <p:regular r:id="rId26"/>
      <p:bold r:id="rId27"/>
    </p:embeddedFont>
    <p:embeddedFont>
      <p:font typeface="Myriad Pro" panose="020B050303040302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74CE"/>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702" autoAdjust="0"/>
  </p:normalViewPr>
  <p:slideViewPr>
    <p:cSldViewPr snapToGrid="0">
      <p:cViewPr varScale="1">
        <p:scale>
          <a:sx n="89" d="100"/>
          <a:sy n="89" d="100"/>
        </p:scale>
        <p:origin x="1296" y="78"/>
      </p:cViewPr>
      <p:guideLst/>
    </p:cSldViewPr>
  </p:slideViewPr>
  <p:notesTextViewPr>
    <p:cViewPr>
      <p:scale>
        <a:sx n="1" d="1"/>
        <a:sy n="1" d="1"/>
      </p:scale>
      <p:origin x="0" y="0"/>
    </p:cViewPr>
  </p:notesTextViewPr>
  <p:notesViewPr>
    <p:cSldViewPr snapToGrid="0">
      <p:cViewPr>
        <p:scale>
          <a:sx n="82" d="100"/>
          <a:sy n="82" d="100"/>
        </p:scale>
        <p:origin x="3018" y="1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AIR TRAINING CORPS</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2 of 2. This presentation covers the information required to complete the </a:t>
            </a:r>
            <a:r>
              <a:rPr lang="en-GB" i="1" dirty="0"/>
              <a:t>LO2 The Air Training Corps </a:t>
            </a:r>
            <a:r>
              <a:rPr lang="en-GB" dirty="0"/>
              <a:t>topic.</a:t>
            </a:r>
          </a:p>
          <a:p>
            <a:endParaRPr lang="en-GB" dirty="0"/>
          </a:p>
          <a:p>
            <a:r>
              <a:rPr lang="en-GB" dirty="0"/>
              <a:t>For best results, these instructor notes should be read and discussed with the cadets in conjunction with this presentation and the lesson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wear and ATC uniform correctly</a:t>
            </a:r>
          </a:p>
          <a:p>
            <a:endParaRPr lang="en-GB" dirty="0"/>
          </a:p>
          <a:p>
            <a:r>
              <a:rPr lang="en-GB" dirty="0"/>
              <a:t>P4: Identify elements of the ATC uniform. </a:t>
            </a:r>
          </a:p>
          <a:p>
            <a:endParaRPr lang="en-GB" dirty="0"/>
          </a:p>
        </p:txBody>
      </p:sp>
    </p:spTree>
    <p:extLst>
      <p:ext uri="{BB962C8B-B14F-4D97-AF65-F5344CB8AC3E}">
        <p14:creationId xmlns:p14="http://schemas.microsoft.com/office/powerpoint/2010/main" val="242607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wear and ATC uniform correctly</a:t>
            </a:r>
          </a:p>
          <a:p>
            <a:endParaRPr lang="en-GB" dirty="0"/>
          </a:p>
          <a:p>
            <a:r>
              <a:rPr lang="en-GB" dirty="0"/>
              <a:t>P5: Demonstrate how to wear and maintain the uniform.</a:t>
            </a:r>
          </a:p>
          <a:p>
            <a:endParaRPr lang="en-GB" dirty="0"/>
          </a:p>
        </p:txBody>
      </p:sp>
    </p:spTree>
    <p:extLst>
      <p:ext uri="{BB962C8B-B14F-4D97-AF65-F5344CB8AC3E}">
        <p14:creationId xmlns:p14="http://schemas.microsoft.com/office/powerpoint/2010/main" val="411041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First Class Cadet Resource Book gives advice to cadets on how to look after their uniform.</a:t>
            </a:r>
          </a:p>
          <a:p>
            <a:endParaRPr lang="en-GB" dirty="0"/>
          </a:p>
          <a:p>
            <a:r>
              <a:rPr lang="en-GB" dirty="0"/>
              <a:t>Cadets can also visit this website: www.training.staffswing.org.uk/uniform</a:t>
            </a:r>
          </a:p>
          <a:p>
            <a:endParaRPr lang="en-GB" dirty="0"/>
          </a:p>
          <a:p>
            <a:r>
              <a:rPr lang="en-GB" dirty="0"/>
              <a:t>Cadets should be encouraged to use these instructions whilst at home, when they are ironing their uniform. It could also be used on a parade night if you have the resources for cadets to prepare their uniform on the unit.</a:t>
            </a:r>
          </a:p>
          <a:p>
            <a:endParaRPr lang="en-GB" dirty="0"/>
          </a:p>
          <a:p>
            <a:r>
              <a:rPr lang="en-GB" dirty="0"/>
              <a:t>An alternative could be to get senior cadets to show cadets practically how to look after their uniform.</a:t>
            </a:r>
          </a:p>
          <a:p>
            <a:endParaRPr lang="en-GB" dirty="0"/>
          </a:p>
        </p:txBody>
      </p:sp>
    </p:spTree>
    <p:extLst>
      <p:ext uri="{BB962C8B-B14F-4D97-AF65-F5344CB8AC3E}">
        <p14:creationId xmlns:p14="http://schemas.microsoft.com/office/powerpoint/2010/main" val="14071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wear and ATC uniform correctly</a:t>
            </a:r>
          </a:p>
          <a:p>
            <a:endParaRPr lang="en-GB" dirty="0"/>
          </a:p>
          <a:p>
            <a:r>
              <a:rPr lang="en-GB" dirty="0"/>
              <a:t>P5: Demonstrate how to wear and maintain the uniform.</a:t>
            </a:r>
          </a:p>
        </p:txBody>
      </p:sp>
    </p:spTree>
    <p:extLst>
      <p:ext uri="{BB962C8B-B14F-4D97-AF65-F5344CB8AC3E}">
        <p14:creationId xmlns:p14="http://schemas.microsoft.com/office/powerpoint/2010/main" val="235182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wear and ATC uniform correctly</a:t>
            </a:r>
          </a:p>
          <a:p>
            <a:endParaRPr lang="en-GB" dirty="0"/>
          </a:p>
          <a:p>
            <a:r>
              <a:rPr lang="en-GB" dirty="0"/>
              <a:t>P4: Identify elements of the ATC uniform. </a:t>
            </a:r>
          </a:p>
          <a:p>
            <a:endParaRPr lang="en-GB" dirty="0"/>
          </a:p>
        </p:txBody>
      </p:sp>
    </p:spTree>
    <p:extLst>
      <p:ext uri="{BB962C8B-B14F-4D97-AF65-F5344CB8AC3E}">
        <p14:creationId xmlns:p14="http://schemas.microsoft.com/office/powerpoint/2010/main" val="211506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Cadets in uniform are seen much more often by the public than regular members of the Royal Air Force. Therefore, it is essential that cadets behave well, wear the uniform exactly in accordance with the regulations, and so uphold the good name of the Corps and the Royal Air Force. At all times the uniform is to be clean, complete and properly pressed.</a:t>
            </a:r>
          </a:p>
          <a:p>
            <a:endParaRPr lang="en-GB" dirty="0"/>
          </a:p>
          <a:p>
            <a:r>
              <a:rPr lang="en-GB" dirty="0"/>
              <a:t>The Royal Air Force is justly proud of its achievements and tradition. Its members reflect that pride in their behaviour, appearance and dress - and above all, a willingness to obey orders instantly and without question. These qualities are necessary in any civilised community, providing a code of behaviour for all to follow. They are particularly necessary in a military service where efficiency and swift reactions are vital. </a:t>
            </a:r>
          </a:p>
          <a:p>
            <a:endParaRPr lang="en-GB" dirty="0"/>
          </a:p>
          <a:p>
            <a:r>
              <a:rPr lang="en-GB" dirty="0"/>
              <a:t>In a highly technical service like the Royal Air Force, a high degree of self discipline is required, and it is this which is fostered in the Air Training Corps. </a:t>
            </a:r>
          </a:p>
          <a:p>
            <a:endParaRPr lang="en-GB" dirty="0"/>
          </a:p>
          <a:p>
            <a:r>
              <a:rPr lang="en-GB" dirty="0"/>
              <a:t>Self discipline is the ability to display responsible and sensible behaviour without supervision or the fear of punishment. The Royal Air Force, the parent Service of the ATC, looks to each cadet to uphold its good name.</a:t>
            </a:r>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The ATC uniform is a way of dressing, decided on by those in authority and</a:t>
            </a:r>
          </a:p>
          <a:p>
            <a:r>
              <a:rPr lang="en-GB" sz="1100" dirty="0"/>
              <a:t>approved by HM The Queen. Because it is “uniform” - the same for all - deviations from or additions to, the approved pattern are forbidden. Nor is any ornament, emblem or badge to be worn unless it is officially authorised. Ornamental chains, tie pins and trinkets, if worn, are not to be visible.</a:t>
            </a:r>
          </a:p>
          <a:p>
            <a:endParaRPr lang="en-GB" sz="1100" dirty="0"/>
          </a:p>
          <a:p>
            <a:r>
              <a:rPr lang="en-GB" sz="1100" dirty="0"/>
              <a:t>Air Cadets normally wear three types of uniform:</a:t>
            </a:r>
          </a:p>
          <a:p>
            <a:endParaRPr lang="en-GB" sz="1100" dirty="0"/>
          </a:p>
          <a:p>
            <a:pPr marL="171450" indent="-171450">
              <a:buFont typeface="Arial" panose="020B0604020202020204" pitchFamily="34" charset="0"/>
              <a:buChar char="•"/>
            </a:pPr>
            <a:r>
              <a:rPr lang="en-GB" sz="1100" dirty="0"/>
              <a:t>Wedgwood blue uniform or ‘light blues’ consists of a Wedgwood blue shirt and black tie. Females normally wear skirts with this uniform. A jumper can be worn.</a:t>
            </a:r>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r>
              <a:rPr lang="en-GB" sz="1100" dirty="0"/>
              <a:t>Working blue uniform or ‘dark blues’ consists of a dark blue shirt. Sleeves can be rolled up in warm weather. Females normally wear skirts with this uniform. A jumper can be worn.</a:t>
            </a:r>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r>
              <a:rPr lang="en-GB" sz="1100" dirty="0" err="1"/>
              <a:t>MTP</a:t>
            </a:r>
            <a:r>
              <a:rPr lang="en-GB" sz="1100" dirty="0"/>
              <a:t> stands for Multi Terrain Pattern and is a newer form of combat clothing. Cadets can wear </a:t>
            </a:r>
            <a:r>
              <a:rPr lang="en-GB" sz="1100" dirty="0" err="1"/>
              <a:t>MTP</a:t>
            </a:r>
            <a:r>
              <a:rPr lang="en-GB" sz="1100" dirty="0"/>
              <a:t> PCS. </a:t>
            </a:r>
            <a:r>
              <a:rPr lang="en-GB" sz="1100" dirty="0" err="1"/>
              <a:t>DPM</a:t>
            </a:r>
            <a:r>
              <a:rPr lang="en-GB" sz="1100" dirty="0"/>
              <a:t> stands for Disruptive Pattern Material and is an older combat uniform. Cadets can wear CS95 </a:t>
            </a:r>
            <a:r>
              <a:rPr lang="en-GB" sz="1100" dirty="0" err="1"/>
              <a:t>DPM</a:t>
            </a:r>
            <a:r>
              <a:rPr lang="en-GB" sz="1100" dirty="0"/>
              <a:t>.</a:t>
            </a:r>
          </a:p>
          <a:p>
            <a:endParaRPr lang="en-GB" sz="1100" dirty="0"/>
          </a:p>
          <a:p>
            <a:r>
              <a:rPr lang="en-GB" sz="1100" dirty="0"/>
              <a:t>Cadets can wear either </a:t>
            </a:r>
            <a:r>
              <a:rPr lang="en-GB" sz="1100" dirty="0" err="1"/>
              <a:t>MTP</a:t>
            </a:r>
            <a:r>
              <a:rPr lang="en-GB" sz="1100" dirty="0"/>
              <a:t> or </a:t>
            </a:r>
            <a:r>
              <a:rPr lang="en-GB" sz="1100" dirty="0" err="1"/>
              <a:t>DPM</a:t>
            </a:r>
            <a:r>
              <a:rPr lang="en-GB" sz="1100" dirty="0"/>
              <a:t> but they cannot mix the two uniform types together. For example, cadets cannot wear </a:t>
            </a:r>
            <a:r>
              <a:rPr lang="en-GB" sz="1100" dirty="0" err="1"/>
              <a:t>MTP</a:t>
            </a:r>
            <a:r>
              <a:rPr lang="en-GB" sz="1100" dirty="0"/>
              <a:t> shirt and trousers with a </a:t>
            </a:r>
            <a:r>
              <a:rPr lang="en-GB" sz="1100" dirty="0" err="1"/>
              <a:t>DPM</a:t>
            </a:r>
            <a:r>
              <a:rPr lang="en-GB" sz="1100" dirty="0"/>
              <a:t> jacket over the top. </a:t>
            </a:r>
          </a:p>
          <a:p>
            <a:endParaRPr lang="en-GB" sz="1100" dirty="0"/>
          </a:p>
        </p:txBody>
      </p:sp>
    </p:spTree>
    <p:extLst>
      <p:ext uri="{BB962C8B-B14F-4D97-AF65-F5344CB8AC3E}">
        <p14:creationId xmlns:p14="http://schemas.microsoft.com/office/powerpoint/2010/main" val="57557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Show cadets wearing real examples of the uniforms if possible.</a:t>
            </a:r>
          </a:p>
        </p:txBody>
      </p:sp>
    </p:spTree>
    <p:extLst>
      <p:ext uri="{BB962C8B-B14F-4D97-AF65-F5344CB8AC3E}">
        <p14:creationId xmlns:p14="http://schemas.microsoft.com/office/powerpoint/2010/main" val="386140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cadets</a:t>
            </a:r>
            <a:r>
              <a:rPr lang="en-GB" baseline="0" dirty="0"/>
              <a:t> wearing </a:t>
            </a:r>
            <a:r>
              <a:rPr lang="en-GB" dirty="0"/>
              <a:t>real examples of the uniforms if possible.</a:t>
            </a:r>
          </a:p>
        </p:txBody>
      </p:sp>
    </p:spTree>
    <p:extLst>
      <p:ext uri="{BB962C8B-B14F-4D97-AF65-F5344CB8AC3E}">
        <p14:creationId xmlns:p14="http://schemas.microsoft.com/office/powerpoint/2010/main" val="158907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AP1358c is a derivative of the RAFs own uniform regulations, AP1358</a:t>
            </a:r>
          </a:p>
          <a:p>
            <a:endParaRPr lang="en-GB" dirty="0"/>
          </a:p>
          <a:p>
            <a:r>
              <a:rPr lang="en-GB" dirty="0"/>
              <a:t>The latest version of AP1358c can be viewed on Bader SharePoint. Changes in this document are normally highlighted in red.</a:t>
            </a:r>
          </a:p>
        </p:txBody>
      </p:sp>
    </p:spTree>
    <p:extLst>
      <p:ext uri="{BB962C8B-B14F-4D97-AF65-F5344CB8AC3E}">
        <p14:creationId xmlns:p14="http://schemas.microsoft.com/office/powerpoint/2010/main" val="133509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8414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Classification badges are awarded when cadets complete sections of the BTEC in Aviation Studies.</a:t>
            </a:r>
          </a:p>
          <a:p>
            <a:endParaRPr lang="en-GB" dirty="0"/>
          </a:p>
          <a:p>
            <a:r>
              <a:rPr lang="en-GB" dirty="0"/>
              <a:t>They are listed across in order of importance. When cadets have finished the BTEC they are awarded the Master Cadet badge. Cadets must be 16 before they are authorised to wear the master cadet badge.</a:t>
            </a:r>
          </a:p>
          <a:p>
            <a:endParaRPr lang="en-GB" dirty="0"/>
          </a:p>
          <a:p>
            <a:r>
              <a:rPr lang="en-GB" dirty="0"/>
              <a:t>Cadets who pass the methods of instruction course are awarded a yellow lanyard and then instruct younger cadets.</a:t>
            </a:r>
          </a:p>
        </p:txBody>
      </p:sp>
    </p:spTree>
    <p:extLst>
      <p:ext uri="{BB962C8B-B14F-4D97-AF65-F5344CB8AC3E}">
        <p14:creationId xmlns:p14="http://schemas.microsoft.com/office/powerpoint/2010/main" val="612404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0AADEF-9C9A-4484-BE31-7F87833327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66573" y="4007977"/>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2</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7" y="271586"/>
            <a:ext cx="8957135"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Rectangle 8">
            <a:extLst>
              <a:ext uri="{FF2B5EF4-FFF2-40B4-BE49-F238E27FC236}">
                <a16:creationId xmlns:a16="http://schemas.microsoft.com/office/drawing/2014/main" id="{D5327F50-2580-4199-9EDB-C59AA9F23E91}"/>
              </a:ext>
            </a:extLst>
          </p:cNvPr>
          <p:cNvSpPr/>
          <p:nvPr userDrawn="1"/>
        </p:nvSpPr>
        <p:spPr>
          <a:xfrm>
            <a:off x="-1" y="0"/>
            <a:ext cx="361951" cy="6858000"/>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2" name="Picture 11">
            <a:extLst>
              <a:ext uri="{FF2B5EF4-FFF2-40B4-BE49-F238E27FC236}">
                <a16:creationId xmlns:a16="http://schemas.microsoft.com/office/drawing/2014/main" id="{E732C524-FEC3-483A-AF60-F156BE16C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4" name="Picture 13">
            <a:extLst>
              <a:ext uri="{FF2B5EF4-FFF2-40B4-BE49-F238E27FC236}">
                <a16:creationId xmlns:a16="http://schemas.microsoft.com/office/drawing/2014/main" id="{96275239-A3FE-4609-AEEF-4163AE8AC7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5" name="Picture 14">
            <a:extLst>
              <a:ext uri="{FF2B5EF4-FFF2-40B4-BE49-F238E27FC236}">
                <a16:creationId xmlns:a16="http://schemas.microsoft.com/office/drawing/2014/main" id="{DB938F59-A66E-4FC4-A692-8C4020E6F9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7" y="271586"/>
            <a:ext cx="8957135"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Rectangle 8">
            <a:extLst>
              <a:ext uri="{FF2B5EF4-FFF2-40B4-BE49-F238E27FC236}">
                <a16:creationId xmlns:a16="http://schemas.microsoft.com/office/drawing/2014/main" id="{D5327F50-2580-4199-9EDB-C59AA9F23E91}"/>
              </a:ext>
            </a:extLst>
          </p:cNvPr>
          <p:cNvSpPr/>
          <p:nvPr userDrawn="1"/>
        </p:nvSpPr>
        <p:spPr>
          <a:xfrm>
            <a:off x="-1" y="0"/>
            <a:ext cx="361951" cy="6858000"/>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652FA3E4-67F6-4089-856E-CC160C02DF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3" name="Picture 12">
            <a:extLst>
              <a:ext uri="{FF2B5EF4-FFF2-40B4-BE49-F238E27FC236}">
                <a16:creationId xmlns:a16="http://schemas.microsoft.com/office/drawing/2014/main" id="{6ECC0B12-8BB4-4259-B8F0-04ACF212F3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4" name="Picture 13">
            <a:extLst>
              <a:ext uri="{FF2B5EF4-FFF2-40B4-BE49-F238E27FC236}">
                <a16:creationId xmlns:a16="http://schemas.microsoft.com/office/drawing/2014/main" id="{456200B3-2F6B-4AD9-8703-DD903D44FC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862069009"/>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304DE-8074-4CC0-8555-728D5CEB3F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Rectangle 8">
            <a:extLst>
              <a:ext uri="{FF2B5EF4-FFF2-40B4-BE49-F238E27FC236}">
                <a16:creationId xmlns:a16="http://schemas.microsoft.com/office/drawing/2014/main" id="{D5327F50-2580-4199-9EDB-C59AA9F23E91}"/>
              </a:ext>
            </a:extLst>
          </p:cNvPr>
          <p:cNvSpPr/>
          <p:nvPr userDrawn="1"/>
        </p:nvSpPr>
        <p:spPr>
          <a:xfrm>
            <a:off x="-1" y="0"/>
            <a:ext cx="361951" cy="6858000"/>
          </a:xfrm>
          <a:prstGeom prst="rect">
            <a:avLst/>
          </a:prstGeom>
          <a:solidFill>
            <a:srgbClr val="0574C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8957135"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14" name="Picture 13">
            <a:extLst>
              <a:ext uri="{FF2B5EF4-FFF2-40B4-BE49-F238E27FC236}">
                <a16:creationId xmlns:a16="http://schemas.microsoft.com/office/drawing/2014/main" id="{87E84570-7896-4A3E-8552-475BEC2C4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6114" y="2250570"/>
            <a:ext cx="6857998" cy="2353771"/>
          </a:xfrm>
          <a:prstGeom prst="rect">
            <a:avLst/>
          </a:prstGeom>
        </p:spPr>
      </p:pic>
      <p:pic>
        <p:nvPicPr>
          <p:cNvPr id="19" name="Picture 18">
            <a:extLst>
              <a:ext uri="{FF2B5EF4-FFF2-40B4-BE49-F238E27FC236}">
                <a16:creationId xmlns:a16="http://schemas.microsoft.com/office/drawing/2014/main" id="{442A2204-8C02-4FE6-8BEF-4AD277EFE5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20" name="Picture 19">
            <a:extLst>
              <a:ext uri="{FF2B5EF4-FFF2-40B4-BE49-F238E27FC236}">
                <a16:creationId xmlns:a16="http://schemas.microsoft.com/office/drawing/2014/main" id="{AC73ADD1-5507-4250-A67E-80ED2A2F4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training.staffswing.org.uk/unifor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0794067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Be able to wear an ATC uniform correctly.</a:t>
            </a:r>
          </a:p>
          <a:p>
            <a:pPr marL="0" indent="0">
              <a:buNone/>
            </a:pPr>
            <a:endParaRPr lang="en-GB" dirty="0">
              <a:solidFill>
                <a:srgbClr val="0072CF"/>
              </a:solidFill>
            </a:endParaRPr>
          </a:p>
          <a:p>
            <a:r>
              <a:rPr lang="en-GB" dirty="0"/>
              <a:t>Identify elements of the ATC uniform. </a:t>
            </a: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8" y="271587"/>
            <a:ext cx="4261061" cy="609474"/>
          </a:xfrm>
        </p:spPr>
        <p:txBody>
          <a:bodyPr/>
          <a:lstStyle/>
          <a:p>
            <a:r>
              <a:rPr lang="en-GB" dirty="0"/>
              <a:t>LEARNING OUTCOMES</a:t>
            </a:r>
          </a:p>
        </p:txBody>
      </p:sp>
      <p:cxnSp>
        <p:nvCxnSpPr>
          <p:cNvPr id="5" name="Straight Connector 4">
            <a:extLst>
              <a:ext uri="{FF2B5EF4-FFF2-40B4-BE49-F238E27FC236}">
                <a16:creationId xmlns:a16="http://schemas.microsoft.com/office/drawing/2014/main" id="{AD165E1F-C54C-4AC3-A107-1D1F339C6D9F}"/>
              </a:ext>
            </a:extLst>
          </p:cNvPr>
          <p:cNvCxnSpPr>
            <a:cxnSpLocks/>
          </p:cNvCxnSpPr>
          <p:nvPr/>
        </p:nvCxnSpPr>
        <p:spPr>
          <a:xfrm>
            <a:off x="857421" y="201358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634064"/>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Be able to wear an ATC uniform correctly.</a:t>
            </a:r>
          </a:p>
          <a:p>
            <a:pPr marL="0" indent="0">
              <a:buNone/>
            </a:pPr>
            <a:endParaRPr lang="en-GB" dirty="0">
              <a:solidFill>
                <a:srgbClr val="0072CF"/>
              </a:solidFill>
            </a:endParaRPr>
          </a:p>
          <a:p>
            <a:r>
              <a:rPr lang="en-GB" dirty="0"/>
              <a:t>Demonstrate how to wear and maintain the uniform.</a:t>
            </a: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8" y="271587"/>
            <a:ext cx="4261061" cy="609474"/>
          </a:xfrm>
        </p:spPr>
        <p:txBody>
          <a:bodyPr/>
          <a:lstStyle/>
          <a:p>
            <a:r>
              <a:rPr lang="en-GB" dirty="0"/>
              <a:t>LEARNING OUTCOMES</a:t>
            </a:r>
          </a:p>
        </p:txBody>
      </p:sp>
      <p:cxnSp>
        <p:nvCxnSpPr>
          <p:cNvPr id="5" name="Straight Connector 4">
            <a:extLst>
              <a:ext uri="{FF2B5EF4-FFF2-40B4-BE49-F238E27FC236}">
                <a16:creationId xmlns:a16="http://schemas.microsoft.com/office/drawing/2014/main" id="{AD165E1F-C54C-4AC3-A107-1D1F339C6D9F}"/>
              </a:ext>
            </a:extLst>
          </p:cNvPr>
          <p:cNvCxnSpPr>
            <a:cxnSpLocks/>
          </p:cNvCxnSpPr>
          <p:nvPr/>
        </p:nvCxnSpPr>
        <p:spPr>
          <a:xfrm>
            <a:off x="857421" y="201358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38181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A889-F87D-407F-95E9-70D736169163}"/>
              </a:ext>
            </a:extLst>
          </p:cNvPr>
          <p:cNvSpPr>
            <a:spLocks noGrp="1"/>
          </p:cNvSpPr>
          <p:nvPr>
            <p:ph type="title"/>
          </p:nvPr>
        </p:nvSpPr>
        <p:spPr>
          <a:xfrm>
            <a:off x="673247" y="271587"/>
            <a:ext cx="5422753" cy="609474"/>
          </a:xfrm>
        </p:spPr>
        <p:txBody>
          <a:bodyPr/>
          <a:lstStyle/>
          <a:p>
            <a:r>
              <a:rPr lang="en-GB" dirty="0"/>
              <a:t>CARING FOR YOUR UNIFORM</a:t>
            </a:r>
          </a:p>
        </p:txBody>
      </p:sp>
      <p:sp>
        <p:nvSpPr>
          <p:cNvPr id="3" name="Content Placeholder 2">
            <a:extLst>
              <a:ext uri="{FF2B5EF4-FFF2-40B4-BE49-F238E27FC236}">
                <a16:creationId xmlns:a16="http://schemas.microsoft.com/office/drawing/2014/main" id="{F7F4403D-B130-4768-9139-9CB680784444}"/>
              </a:ext>
            </a:extLst>
          </p:cNvPr>
          <p:cNvSpPr>
            <a:spLocks noGrp="1"/>
          </p:cNvSpPr>
          <p:nvPr>
            <p:ph idx="1"/>
          </p:nvPr>
        </p:nvSpPr>
        <p:spPr/>
        <p:txBody>
          <a:bodyPr/>
          <a:lstStyle/>
          <a:p>
            <a:r>
              <a:rPr lang="en-GB" dirty="0"/>
              <a:t>Go to page 24 of your First Class Resource Book to find out how to care for your uniform.</a:t>
            </a:r>
          </a:p>
          <a:p>
            <a:pPr marL="0" indent="0">
              <a:buNone/>
            </a:pPr>
            <a:endParaRPr lang="en-GB" dirty="0"/>
          </a:p>
          <a:p>
            <a:r>
              <a:rPr lang="en-GB" dirty="0"/>
              <a:t>Alternatively, the following website will show how to care for your uniform. You will need internet access to view the content.</a:t>
            </a:r>
          </a:p>
          <a:p>
            <a:pPr marL="0" indent="0">
              <a:buNone/>
            </a:pPr>
            <a:endParaRPr lang="en-GB" dirty="0"/>
          </a:p>
        </p:txBody>
      </p:sp>
      <p:grpSp>
        <p:nvGrpSpPr>
          <p:cNvPr id="6" name="Group 5">
            <a:extLst>
              <a:ext uri="{FF2B5EF4-FFF2-40B4-BE49-F238E27FC236}">
                <a16:creationId xmlns:a16="http://schemas.microsoft.com/office/drawing/2014/main" id="{9AFCB873-C209-47D6-9ACE-B8AC6D25FB88}"/>
              </a:ext>
            </a:extLst>
          </p:cNvPr>
          <p:cNvGrpSpPr/>
          <p:nvPr/>
        </p:nvGrpSpPr>
        <p:grpSpPr>
          <a:xfrm>
            <a:off x="673247" y="3543087"/>
            <a:ext cx="7124699" cy="1390650"/>
            <a:chOff x="1771650" y="3719512"/>
            <a:chExt cx="7515224" cy="1390650"/>
          </a:xfrm>
          <a:solidFill>
            <a:srgbClr val="193159"/>
          </a:solidFill>
        </p:grpSpPr>
        <p:sp>
          <p:nvSpPr>
            <p:cNvPr id="7" name="Rectangle 6">
              <a:hlinkClick r:id="rId3"/>
              <a:extLst>
                <a:ext uri="{FF2B5EF4-FFF2-40B4-BE49-F238E27FC236}">
                  <a16:creationId xmlns:a16="http://schemas.microsoft.com/office/drawing/2014/main" id="{78107638-2580-4987-862E-C2021D1509DB}"/>
                </a:ext>
              </a:extLst>
            </p:cNvPr>
            <p:cNvSpPr/>
            <p:nvPr/>
          </p:nvSpPr>
          <p:spPr>
            <a:xfrm>
              <a:off x="1771650" y="3719512"/>
              <a:ext cx="7515224" cy="1390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latin typeface="Myriad Pro" panose="020B0503030403020204" pitchFamily="34" charset="0"/>
                </a:rPr>
                <a:t>Click here to go to the </a:t>
              </a:r>
            </a:p>
            <a:p>
              <a:pPr algn="r"/>
              <a:r>
                <a:rPr lang="en-GB" sz="3200" b="1" dirty="0">
                  <a:latin typeface="Myriad Pro" panose="020B0503030403020204" pitchFamily="34" charset="0"/>
                </a:rPr>
                <a:t>Interactive Uniform Care Guide</a:t>
              </a:r>
            </a:p>
          </p:txBody>
        </p:sp>
        <p:pic>
          <p:nvPicPr>
            <p:cNvPr id="8" name="Picture 7">
              <a:extLst>
                <a:ext uri="{FF2B5EF4-FFF2-40B4-BE49-F238E27FC236}">
                  <a16:creationId xmlns:a16="http://schemas.microsoft.com/office/drawing/2014/main" id="{428D65C9-ECC1-4C0E-94B4-9B7DD167E1AF}"/>
                </a:ext>
              </a:extLst>
            </p:cNvPr>
            <p:cNvPicPr>
              <a:picLocks noChangeAspect="1"/>
            </p:cNvPicPr>
            <p:nvPr/>
          </p:nvPicPr>
          <p:blipFill>
            <a:blip r:embed="rId4" cstate="hqprint">
              <a:lum bright="70000" contrast="-70000"/>
              <a:extLst>
                <a:ext uri="{28A0092B-C50C-407E-A947-70E740481C1C}">
                  <a14:useLocalDpi xmlns:a14="http://schemas.microsoft.com/office/drawing/2010/main"/>
                </a:ext>
              </a:extLst>
            </a:blip>
            <a:stretch>
              <a:fillRect/>
            </a:stretch>
          </p:blipFill>
          <p:spPr>
            <a:xfrm>
              <a:off x="1995488" y="3867149"/>
              <a:ext cx="1095375" cy="1095375"/>
            </a:xfrm>
            <a:prstGeom prst="rect">
              <a:avLst/>
            </a:prstGeom>
            <a:grpFill/>
          </p:spPr>
        </p:pic>
      </p:grpSp>
      <p:graphicFrame>
        <p:nvGraphicFramePr>
          <p:cNvPr id="9" name="Table 8">
            <a:extLst>
              <a:ext uri="{FF2B5EF4-FFF2-40B4-BE49-F238E27FC236}">
                <a16:creationId xmlns:a16="http://schemas.microsoft.com/office/drawing/2014/main" id="{B6421C67-82C7-422D-89CB-F4B545DBC9D5}"/>
              </a:ext>
            </a:extLst>
          </p:cNvPr>
          <p:cNvGraphicFramePr>
            <a:graphicFrameLocks noGrp="1"/>
          </p:cNvGraphicFramePr>
          <p:nvPr>
            <p:extLst>
              <p:ext uri="{D42A27DB-BD31-4B8C-83A1-F6EECF244321}">
                <p14:modId xmlns:p14="http://schemas.microsoft.com/office/powerpoint/2010/main" val="197515534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379512737"/>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11206900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Be able to wear an ATC uniform correctly.</a:t>
            </a:r>
          </a:p>
          <a:p>
            <a:pPr marL="0" indent="0">
              <a:buNone/>
            </a:pPr>
            <a:endParaRPr lang="en-GB" dirty="0">
              <a:solidFill>
                <a:srgbClr val="0072CF"/>
              </a:solidFill>
            </a:endParaRPr>
          </a:p>
          <a:p>
            <a:r>
              <a:rPr lang="en-GB" dirty="0"/>
              <a:t>Demonstrate how to wear and maintain the uniform.</a:t>
            </a: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8" y="271587"/>
            <a:ext cx="4261061" cy="609474"/>
          </a:xfrm>
        </p:spPr>
        <p:txBody>
          <a:bodyPr/>
          <a:lstStyle/>
          <a:p>
            <a:r>
              <a:rPr lang="en-GB" dirty="0"/>
              <a:t>LEARNING OUTCOMES</a:t>
            </a:r>
          </a:p>
        </p:txBody>
      </p:sp>
      <p:cxnSp>
        <p:nvCxnSpPr>
          <p:cNvPr id="5" name="Straight Connector 4">
            <a:extLst>
              <a:ext uri="{FF2B5EF4-FFF2-40B4-BE49-F238E27FC236}">
                <a16:creationId xmlns:a16="http://schemas.microsoft.com/office/drawing/2014/main" id="{AD165E1F-C54C-4AC3-A107-1D1F339C6D9F}"/>
              </a:ext>
            </a:extLst>
          </p:cNvPr>
          <p:cNvCxnSpPr>
            <a:cxnSpLocks/>
          </p:cNvCxnSpPr>
          <p:nvPr/>
        </p:nvCxnSpPr>
        <p:spPr>
          <a:xfrm>
            <a:off x="857421" y="201358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86695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Be able to wear an ATC uniform correctly.</a:t>
            </a:r>
          </a:p>
          <a:p>
            <a:pPr marL="0" indent="0">
              <a:buNone/>
            </a:pPr>
            <a:endParaRPr lang="en-GB" dirty="0">
              <a:solidFill>
                <a:srgbClr val="0072CF"/>
              </a:solidFill>
            </a:endParaRPr>
          </a:p>
          <a:p>
            <a:r>
              <a:rPr lang="en-GB" dirty="0"/>
              <a:t>Identify elements of the ATC uniform. </a:t>
            </a: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8" y="271587"/>
            <a:ext cx="4261061" cy="609474"/>
          </a:xfrm>
        </p:spPr>
        <p:txBody>
          <a:bodyPr/>
          <a:lstStyle/>
          <a:p>
            <a:r>
              <a:rPr lang="en-GB" dirty="0"/>
              <a:t>LEARNING OUTCOMES</a:t>
            </a:r>
          </a:p>
        </p:txBody>
      </p:sp>
      <p:cxnSp>
        <p:nvCxnSpPr>
          <p:cNvPr id="5" name="Straight Connector 4">
            <a:extLst>
              <a:ext uri="{FF2B5EF4-FFF2-40B4-BE49-F238E27FC236}">
                <a16:creationId xmlns:a16="http://schemas.microsoft.com/office/drawing/2014/main" id="{AD165E1F-C54C-4AC3-A107-1D1F339C6D9F}"/>
              </a:ext>
            </a:extLst>
          </p:cNvPr>
          <p:cNvCxnSpPr>
            <a:cxnSpLocks/>
          </p:cNvCxnSpPr>
          <p:nvPr/>
        </p:nvCxnSpPr>
        <p:spPr>
          <a:xfrm>
            <a:off x="857421" y="201358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8100-F5BF-43D1-B819-6D1C8A982A7B}"/>
              </a:ext>
            </a:extLst>
          </p:cNvPr>
          <p:cNvSpPr>
            <a:spLocks noGrp="1"/>
          </p:cNvSpPr>
          <p:nvPr>
            <p:ph type="title"/>
          </p:nvPr>
        </p:nvSpPr>
        <p:spPr>
          <a:xfrm>
            <a:off x="673248" y="271587"/>
            <a:ext cx="2262457" cy="609474"/>
          </a:xfrm>
        </p:spPr>
        <p:txBody>
          <a:bodyPr>
            <a:normAutofit/>
          </a:bodyPr>
          <a:lstStyle/>
          <a:p>
            <a:r>
              <a:rPr lang="en-GB" dirty="0"/>
              <a:t>DISCIPLINE</a:t>
            </a:r>
          </a:p>
        </p:txBody>
      </p:sp>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p:txBody>
          <a:bodyPr/>
          <a:lstStyle/>
          <a:p>
            <a:r>
              <a:rPr lang="en-GB" dirty="0"/>
              <a:t>Air Cadets are the public face of the RAF in large parts of the country.</a:t>
            </a:r>
          </a:p>
          <a:p>
            <a:pPr marL="0" indent="0">
              <a:buNone/>
            </a:pPr>
            <a:endParaRPr lang="en-GB" dirty="0"/>
          </a:p>
          <a:p>
            <a:r>
              <a:rPr lang="en-GB" dirty="0"/>
              <a:t>Must have the highest standards of behaviour and discipline.</a:t>
            </a:r>
          </a:p>
          <a:p>
            <a:pPr marL="0" indent="0">
              <a:buNone/>
            </a:pPr>
            <a:endParaRPr lang="en-GB" dirty="0"/>
          </a:p>
          <a:p>
            <a:r>
              <a:rPr lang="en-GB" dirty="0"/>
              <a:t>Self discipline is vital.</a:t>
            </a:r>
          </a:p>
          <a:p>
            <a:endParaRPr lang="en-GB" dirty="0"/>
          </a:p>
        </p:txBody>
      </p:sp>
      <p:pic>
        <p:nvPicPr>
          <p:cNvPr id="5" name="Picture 4">
            <a:extLst>
              <a:ext uri="{FF2B5EF4-FFF2-40B4-BE49-F238E27FC236}">
                <a16:creationId xmlns:a16="http://schemas.microsoft.com/office/drawing/2014/main" id="{339B0549-FFF0-43F6-BBA1-4E5DD6ED29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3247" y="3970421"/>
            <a:ext cx="9224697" cy="2615994"/>
          </a:xfrm>
          <a:prstGeom prst="rect">
            <a:avLst/>
          </a:prstGeom>
        </p:spPr>
      </p:pic>
      <p:graphicFrame>
        <p:nvGraphicFramePr>
          <p:cNvPr id="6" name="Table 5">
            <a:extLst>
              <a:ext uri="{FF2B5EF4-FFF2-40B4-BE49-F238E27FC236}">
                <a16:creationId xmlns:a16="http://schemas.microsoft.com/office/drawing/2014/main" id="{2B2F8B92-2102-41E0-AA23-39857FD1F719}"/>
              </a:ext>
            </a:extLst>
          </p:cNvPr>
          <p:cNvGraphicFramePr>
            <a:graphicFrameLocks noGrp="1"/>
          </p:cNvGraphicFramePr>
          <p:nvPr>
            <p:extLst>
              <p:ext uri="{D42A27DB-BD31-4B8C-83A1-F6EECF244321}">
                <p14:modId xmlns:p14="http://schemas.microsoft.com/office/powerpoint/2010/main" val="327449751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19029665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8100-F5BF-43D1-B819-6D1C8A982A7B}"/>
              </a:ext>
            </a:extLst>
          </p:cNvPr>
          <p:cNvSpPr>
            <a:spLocks noGrp="1"/>
          </p:cNvSpPr>
          <p:nvPr>
            <p:ph type="title"/>
          </p:nvPr>
        </p:nvSpPr>
        <p:spPr>
          <a:xfrm>
            <a:off x="673248" y="271587"/>
            <a:ext cx="4789089" cy="609474"/>
          </a:xfrm>
        </p:spPr>
        <p:txBody>
          <a:bodyPr>
            <a:normAutofit/>
          </a:bodyPr>
          <a:lstStyle/>
          <a:p>
            <a:r>
              <a:rPr lang="en-GB" dirty="0"/>
              <a:t>THE AIR CADET UNIFORM</a:t>
            </a:r>
          </a:p>
        </p:txBody>
      </p:sp>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184490"/>
            <a:ext cx="9222529" cy="5402050"/>
          </a:xfrm>
        </p:spPr>
        <p:txBody>
          <a:bodyPr/>
          <a:lstStyle/>
          <a:p>
            <a:r>
              <a:rPr lang="en-GB" dirty="0"/>
              <a:t>3 types of uniform:</a:t>
            </a:r>
          </a:p>
          <a:p>
            <a:pPr marL="457200" lvl="1" indent="0">
              <a:buNone/>
            </a:pPr>
            <a:endParaRPr lang="en-GB" sz="2400" dirty="0">
              <a:solidFill>
                <a:srgbClr val="0072CF"/>
              </a:solidFill>
            </a:endParaRPr>
          </a:p>
          <a:p>
            <a:endParaRPr lang="en-GB" dirty="0"/>
          </a:p>
        </p:txBody>
      </p:sp>
      <p:grpSp>
        <p:nvGrpSpPr>
          <p:cNvPr id="6" name="Group 5">
            <a:extLst>
              <a:ext uri="{FF2B5EF4-FFF2-40B4-BE49-F238E27FC236}">
                <a16:creationId xmlns:a16="http://schemas.microsoft.com/office/drawing/2014/main" id="{3B401FE6-899B-4A2E-90D2-C1300ADE54CE}"/>
              </a:ext>
            </a:extLst>
          </p:cNvPr>
          <p:cNvGrpSpPr/>
          <p:nvPr/>
        </p:nvGrpSpPr>
        <p:grpSpPr>
          <a:xfrm>
            <a:off x="4118904" y="1585622"/>
            <a:ext cx="2001672" cy="4285355"/>
            <a:chOff x="7186323" y="2962275"/>
            <a:chExt cx="1420982" cy="3042163"/>
          </a:xfrm>
        </p:grpSpPr>
        <p:pic>
          <p:nvPicPr>
            <p:cNvPr id="7" name="Picture 6">
              <a:extLst>
                <a:ext uri="{FF2B5EF4-FFF2-40B4-BE49-F238E27FC236}">
                  <a16:creationId xmlns:a16="http://schemas.microsoft.com/office/drawing/2014/main" id="{EA42CB32-61F9-4D34-A65D-B26BA544422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12744" y="2962275"/>
              <a:ext cx="994561" cy="2849886"/>
            </a:xfrm>
            <a:prstGeom prst="rect">
              <a:avLst/>
            </a:prstGeom>
          </p:spPr>
        </p:pic>
        <p:pic>
          <p:nvPicPr>
            <p:cNvPr id="8" name="Picture 7">
              <a:extLst>
                <a:ext uri="{FF2B5EF4-FFF2-40B4-BE49-F238E27FC236}">
                  <a16:creationId xmlns:a16="http://schemas.microsoft.com/office/drawing/2014/main" id="{C28CE43C-09A8-44EB-ACED-67699A6FD7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86323" y="3154552"/>
              <a:ext cx="947384" cy="2849886"/>
            </a:xfrm>
            <a:prstGeom prst="rect">
              <a:avLst/>
            </a:prstGeom>
          </p:spPr>
        </p:pic>
      </p:grpSp>
      <p:grpSp>
        <p:nvGrpSpPr>
          <p:cNvPr id="9" name="Group 8">
            <a:extLst>
              <a:ext uri="{FF2B5EF4-FFF2-40B4-BE49-F238E27FC236}">
                <a16:creationId xmlns:a16="http://schemas.microsoft.com/office/drawing/2014/main" id="{745E76A9-7354-4B14-B64D-F1A170649856}"/>
              </a:ext>
            </a:extLst>
          </p:cNvPr>
          <p:cNvGrpSpPr/>
          <p:nvPr/>
        </p:nvGrpSpPr>
        <p:grpSpPr>
          <a:xfrm>
            <a:off x="7504960" y="1637343"/>
            <a:ext cx="2130638" cy="4128755"/>
            <a:chOff x="5047191" y="3487365"/>
            <a:chExt cx="1512534" cy="2930991"/>
          </a:xfrm>
        </p:grpSpPr>
        <p:pic>
          <p:nvPicPr>
            <p:cNvPr id="10" name="Picture 9">
              <a:extLst>
                <a:ext uri="{FF2B5EF4-FFF2-40B4-BE49-F238E27FC236}">
                  <a16:creationId xmlns:a16="http://schemas.microsoft.com/office/drawing/2014/main" id="{77558695-4686-4614-9385-F6D341EA747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32274" y="3487365"/>
              <a:ext cx="927451" cy="2849886"/>
            </a:xfrm>
            <a:prstGeom prst="rect">
              <a:avLst/>
            </a:prstGeom>
          </p:spPr>
        </p:pic>
        <p:pic>
          <p:nvPicPr>
            <p:cNvPr id="11" name="Picture 10">
              <a:extLst>
                <a:ext uri="{FF2B5EF4-FFF2-40B4-BE49-F238E27FC236}">
                  <a16:creationId xmlns:a16="http://schemas.microsoft.com/office/drawing/2014/main" id="{7CDB5B58-BEA7-4529-8E33-69D25CC554D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47191" y="3568470"/>
              <a:ext cx="996874" cy="2849886"/>
            </a:xfrm>
            <a:prstGeom prst="rect">
              <a:avLst/>
            </a:prstGeom>
          </p:spPr>
        </p:pic>
      </p:grpSp>
      <p:grpSp>
        <p:nvGrpSpPr>
          <p:cNvPr id="12" name="Group 11">
            <a:extLst>
              <a:ext uri="{FF2B5EF4-FFF2-40B4-BE49-F238E27FC236}">
                <a16:creationId xmlns:a16="http://schemas.microsoft.com/office/drawing/2014/main" id="{26544A3B-8CAD-48B5-B609-B90514988060}"/>
              </a:ext>
            </a:extLst>
          </p:cNvPr>
          <p:cNvGrpSpPr/>
          <p:nvPr/>
        </p:nvGrpSpPr>
        <p:grpSpPr>
          <a:xfrm>
            <a:off x="673248" y="1585622"/>
            <a:ext cx="2228202" cy="4186429"/>
            <a:chOff x="8635416" y="2004057"/>
            <a:chExt cx="1581794" cy="2971934"/>
          </a:xfrm>
        </p:grpSpPr>
        <p:pic>
          <p:nvPicPr>
            <p:cNvPr id="13" name="Picture 12">
              <a:extLst>
                <a:ext uri="{FF2B5EF4-FFF2-40B4-BE49-F238E27FC236}">
                  <a16:creationId xmlns:a16="http://schemas.microsoft.com/office/drawing/2014/main" id="{8904C24F-18F3-4096-8195-ADE2265F9CF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32697" y="2004057"/>
              <a:ext cx="1084513" cy="2849886"/>
            </a:xfrm>
            <a:prstGeom prst="rect">
              <a:avLst/>
            </a:prstGeom>
          </p:spPr>
        </p:pic>
        <p:pic>
          <p:nvPicPr>
            <p:cNvPr id="14" name="Picture 13">
              <a:extLst>
                <a:ext uri="{FF2B5EF4-FFF2-40B4-BE49-F238E27FC236}">
                  <a16:creationId xmlns:a16="http://schemas.microsoft.com/office/drawing/2014/main" id="{C1E06F4F-E5B3-4D01-A882-407D59BE03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35416" y="2160950"/>
              <a:ext cx="994561" cy="2815041"/>
            </a:xfrm>
            <a:prstGeom prst="rect">
              <a:avLst/>
            </a:prstGeom>
          </p:spPr>
        </p:pic>
      </p:grpSp>
      <p:graphicFrame>
        <p:nvGraphicFramePr>
          <p:cNvPr id="16" name="Table 15">
            <a:extLst>
              <a:ext uri="{FF2B5EF4-FFF2-40B4-BE49-F238E27FC236}">
                <a16:creationId xmlns:a16="http://schemas.microsoft.com/office/drawing/2014/main" id="{5B1D44F5-F829-48AB-8D25-66DB508614A7}"/>
              </a:ext>
            </a:extLst>
          </p:cNvPr>
          <p:cNvGraphicFramePr>
            <a:graphicFrameLocks noGrp="1"/>
          </p:cNvGraphicFramePr>
          <p:nvPr>
            <p:extLst>
              <p:ext uri="{D42A27DB-BD31-4B8C-83A1-F6EECF244321}">
                <p14:modId xmlns:p14="http://schemas.microsoft.com/office/powerpoint/2010/main" val="121870063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5" name="TextBox 4">
            <a:extLst>
              <a:ext uri="{FF2B5EF4-FFF2-40B4-BE49-F238E27FC236}">
                <a16:creationId xmlns:a16="http://schemas.microsoft.com/office/drawing/2014/main" id="{A3F3E620-0423-4AFC-A265-2C411D3103AB}"/>
              </a:ext>
            </a:extLst>
          </p:cNvPr>
          <p:cNvSpPr txBox="1"/>
          <p:nvPr/>
        </p:nvSpPr>
        <p:spPr>
          <a:xfrm>
            <a:off x="673248" y="5755416"/>
            <a:ext cx="2228203" cy="830997"/>
          </a:xfrm>
          <a:prstGeom prst="rect">
            <a:avLst/>
          </a:prstGeom>
          <a:noFill/>
        </p:spPr>
        <p:txBody>
          <a:bodyPr wrap="square" rtlCol="0">
            <a:spAutoFit/>
          </a:bodyPr>
          <a:lstStyle/>
          <a:p>
            <a:pPr algn="ctr"/>
            <a:r>
              <a:rPr lang="en-GB" sz="2400" dirty="0">
                <a:latin typeface="Myriad Pro" panose="020B0503030403020204" pitchFamily="34" charset="0"/>
              </a:rPr>
              <a:t>Wedgwood Blue Uniform</a:t>
            </a:r>
          </a:p>
        </p:txBody>
      </p:sp>
      <p:sp>
        <p:nvSpPr>
          <p:cNvPr id="17" name="TextBox 16">
            <a:extLst>
              <a:ext uri="{FF2B5EF4-FFF2-40B4-BE49-F238E27FC236}">
                <a16:creationId xmlns:a16="http://schemas.microsoft.com/office/drawing/2014/main" id="{D5A15BA0-7B1D-48D2-98B8-429D3B6F7410}"/>
              </a:ext>
            </a:extLst>
          </p:cNvPr>
          <p:cNvSpPr txBox="1"/>
          <p:nvPr/>
        </p:nvSpPr>
        <p:spPr>
          <a:xfrm>
            <a:off x="4152509" y="5798372"/>
            <a:ext cx="1925590" cy="830997"/>
          </a:xfrm>
          <a:prstGeom prst="rect">
            <a:avLst/>
          </a:prstGeom>
          <a:noFill/>
        </p:spPr>
        <p:txBody>
          <a:bodyPr wrap="square" rtlCol="0">
            <a:spAutoFit/>
          </a:bodyPr>
          <a:lstStyle/>
          <a:p>
            <a:pPr algn="ctr"/>
            <a:r>
              <a:rPr lang="en-GB" sz="2400" dirty="0">
                <a:latin typeface="Myriad Pro" panose="020B0503030403020204" pitchFamily="34" charset="0"/>
              </a:rPr>
              <a:t>Working Blue Uniform</a:t>
            </a:r>
          </a:p>
        </p:txBody>
      </p:sp>
      <p:sp>
        <p:nvSpPr>
          <p:cNvPr id="18" name="TextBox 17">
            <a:extLst>
              <a:ext uri="{FF2B5EF4-FFF2-40B4-BE49-F238E27FC236}">
                <a16:creationId xmlns:a16="http://schemas.microsoft.com/office/drawing/2014/main" id="{089F0956-B48A-481C-8B16-A74CFD80B451}"/>
              </a:ext>
            </a:extLst>
          </p:cNvPr>
          <p:cNvSpPr txBox="1"/>
          <p:nvPr/>
        </p:nvSpPr>
        <p:spPr>
          <a:xfrm>
            <a:off x="7407395" y="5798372"/>
            <a:ext cx="2228203" cy="830997"/>
          </a:xfrm>
          <a:prstGeom prst="rect">
            <a:avLst/>
          </a:prstGeom>
          <a:noFill/>
        </p:spPr>
        <p:txBody>
          <a:bodyPr wrap="square" rtlCol="0">
            <a:spAutoFit/>
          </a:bodyPr>
          <a:lstStyle/>
          <a:p>
            <a:pPr algn="ctr"/>
            <a:r>
              <a:rPr lang="en-GB" sz="2400" dirty="0" err="1">
                <a:latin typeface="Myriad Pro" panose="020B0503030403020204" pitchFamily="34" charset="0"/>
              </a:rPr>
              <a:t>MTP</a:t>
            </a:r>
            <a:r>
              <a:rPr lang="en-GB" sz="2400" dirty="0">
                <a:latin typeface="Myriad Pro" panose="020B0503030403020204" pitchFamily="34" charset="0"/>
              </a:rPr>
              <a:t>/</a:t>
            </a:r>
            <a:r>
              <a:rPr lang="en-GB" sz="2400" dirty="0" err="1">
                <a:latin typeface="Myriad Pro" panose="020B0503030403020204" pitchFamily="34" charset="0"/>
              </a:rPr>
              <a:t>DPM</a:t>
            </a:r>
            <a:r>
              <a:rPr lang="en-GB" sz="2400" dirty="0">
                <a:latin typeface="Myriad Pro" panose="020B0503030403020204" pitchFamily="34" charset="0"/>
              </a:rPr>
              <a:t> Uniform</a:t>
            </a:r>
          </a:p>
        </p:txBody>
      </p:sp>
    </p:spTree>
    <p:extLst>
      <p:ext uri="{BB962C8B-B14F-4D97-AF65-F5344CB8AC3E}">
        <p14:creationId xmlns:p14="http://schemas.microsoft.com/office/powerpoint/2010/main" val="1890441899"/>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28ECAE-D6F8-4BF8-B885-850D7D6A2E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122" r="2199"/>
          <a:stretch/>
        </p:blipFill>
        <p:spPr>
          <a:xfrm>
            <a:off x="2273967" y="312548"/>
            <a:ext cx="7315201" cy="3024907"/>
          </a:xfrm>
          <a:prstGeom prst="rect">
            <a:avLst/>
          </a:prstGeom>
        </p:spPr>
      </p:pic>
      <p:pic>
        <p:nvPicPr>
          <p:cNvPr id="5" name="Picture 4">
            <a:extLst>
              <a:ext uri="{FF2B5EF4-FFF2-40B4-BE49-F238E27FC236}">
                <a16:creationId xmlns:a16="http://schemas.microsoft.com/office/drawing/2014/main" id="{12F7379E-3002-4C36-A2F2-4C03855EBF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00" r="18123"/>
          <a:stretch/>
        </p:blipFill>
        <p:spPr>
          <a:xfrm>
            <a:off x="830179" y="3457953"/>
            <a:ext cx="7315201" cy="3024907"/>
          </a:xfrm>
          <a:prstGeom prst="rect">
            <a:avLst/>
          </a:prstGeom>
        </p:spPr>
      </p:pic>
      <p:grpSp>
        <p:nvGrpSpPr>
          <p:cNvPr id="6" name="Group 5">
            <a:extLst>
              <a:ext uri="{FF2B5EF4-FFF2-40B4-BE49-F238E27FC236}">
                <a16:creationId xmlns:a16="http://schemas.microsoft.com/office/drawing/2014/main" id="{2A1E893B-8B37-48D1-8623-0881EFB8B208}"/>
              </a:ext>
            </a:extLst>
          </p:cNvPr>
          <p:cNvGrpSpPr/>
          <p:nvPr/>
        </p:nvGrpSpPr>
        <p:grpSpPr>
          <a:xfrm>
            <a:off x="8284529" y="3457953"/>
            <a:ext cx="1412922" cy="3024907"/>
            <a:chOff x="7186323" y="2962275"/>
            <a:chExt cx="1420982" cy="3042163"/>
          </a:xfrm>
        </p:grpSpPr>
        <p:pic>
          <p:nvPicPr>
            <p:cNvPr id="7" name="Picture 6">
              <a:extLst>
                <a:ext uri="{FF2B5EF4-FFF2-40B4-BE49-F238E27FC236}">
                  <a16:creationId xmlns:a16="http://schemas.microsoft.com/office/drawing/2014/main" id="{10ACE85E-15E7-4DF4-A3FF-73D83AAD8F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12744" y="2962275"/>
              <a:ext cx="994561" cy="2849886"/>
            </a:xfrm>
            <a:prstGeom prst="rect">
              <a:avLst/>
            </a:prstGeom>
          </p:spPr>
        </p:pic>
        <p:pic>
          <p:nvPicPr>
            <p:cNvPr id="8" name="Picture 7">
              <a:extLst>
                <a:ext uri="{FF2B5EF4-FFF2-40B4-BE49-F238E27FC236}">
                  <a16:creationId xmlns:a16="http://schemas.microsoft.com/office/drawing/2014/main" id="{D52E43CE-A995-40B6-A744-9C70EA44B3F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86323" y="3154552"/>
              <a:ext cx="947384" cy="2849886"/>
            </a:xfrm>
            <a:prstGeom prst="rect">
              <a:avLst/>
            </a:prstGeom>
          </p:spPr>
        </p:pic>
      </p:grpSp>
      <p:grpSp>
        <p:nvGrpSpPr>
          <p:cNvPr id="9" name="Group 8">
            <a:extLst>
              <a:ext uri="{FF2B5EF4-FFF2-40B4-BE49-F238E27FC236}">
                <a16:creationId xmlns:a16="http://schemas.microsoft.com/office/drawing/2014/main" id="{74852AE1-1253-42C3-9723-89531BEE6703}"/>
              </a:ext>
            </a:extLst>
          </p:cNvPr>
          <p:cNvGrpSpPr/>
          <p:nvPr/>
        </p:nvGrpSpPr>
        <p:grpSpPr>
          <a:xfrm>
            <a:off x="701145" y="382379"/>
            <a:ext cx="1572822" cy="2955076"/>
            <a:chOff x="8635416" y="2004057"/>
            <a:chExt cx="1581794" cy="2971934"/>
          </a:xfrm>
        </p:grpSpPr>
        <p:pic>
          <p:nvPicPr>
            <p:cNvPr id="10" name="Picture 9">
              <a:extLst>
                <a:ext uri="{FF2B5EF4-FFF2-40B4-BE49-F238E27FC236}">
                  <a16:creationId xmlns:a16="http://schemas.microsoft.com/office/drawing/2014/main" id="{46169BAA-2B77-42C4-83D8-55082C58B4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132697" y="2004057"/>
              <a:ext cx="1084513" cy="2849886"/>
            </a:xfrm>
            <a:prstGeom prst="rect">
              <a:avLst/>
            </a:prstGeom>
          </p:spPr>
        </p:pic>
        <p:pic>
          <p:nvPicPr>
            <p:cNvPr id="11" name="Picture 10">
              <a:extLst>
                <a:ext uri="{FF2B5EF4-FFF2-40B4-BE49-F238E27FC236}">
                  <a16:creationId xmlns:a16="http://schemas.microsoft.com/office/drawing/2014/main" id="{079C0AF8-ED5F-44A3-8B97-51EC5E98859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635416" y="2160950"/>
              <a:ext cx="994561" cy="2815041"/>
            </a:xfrm>
            <a:prstGeom prst="rect">
              <a:avLst/>
            </a:prstGeom>
          </p:spPr>
        </p:pic>
      </p:grpSp>
      <p:graphicFrame>
        <p:nvGraphicFramePr>
          <p:cNvPr id="13" name="Table 12">
            <a:extLst>
              <a:ext uri="{FF2B5EF4-FFF2-40B4-BE49-F238E27FC236}">
                <a16:creationId xmlns:a16="http://schemas.microsoft.com/office/drawing/2014/main" id="{F30D2E0B-8D85-4E17-8685-0B40EB04E814}"/>
              </a:ext>
            </a:extLst>
          </p:cNvPr>
          <p:cNvGraphicFramePr>
            <a:graphicFrameLocks noGrp="1"/>
          </p:cNvGraphicFramePr>
          <p:nvPr>
            <p:extLst>
              <p:ext uri="{D42A27DB-BD31-4B8C-83A1-F6EECF244321}">
                <p14:modId xmlns:p14="http://schemas.microsoft.com/office/powerpoint/2010/main" val="293609010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61344459"/>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845CFB-132B-4AB6-8973-24B21D4796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7337" r="1081"/>
          <a:stretch/>
        </p:blipFill>
        <p:spPr>
          <a:xfrm>
            <a:off x="2438399" y="316609"/>
            <a:ext cx="7315201" cy="3024907"/>
          </a:xfrm>
          <a:prstGeom prst="rect">
            <a:avLst/>
          </a:prstGeom>
        </p:spPr>
      </p:pic>
      <p:sp>
        <p:nvSpPr>
          <p:cNvPr id="7" name="Content Placeholder 2">
            <a:extLst>
              <a:ext uri="{FF2B5EF4-FFF2-40B4-BE49-F238E27FC236}">
                <a16:creationId xmlns:a16="http://schemas.microsoft.com/office/drawing/2014/main" id="{342DB9E1-0839-445C-955E-D50FBBDE1FB8}"/>
              </a:ext>
            </a:extLst>
          </p:cNvPr>
          <p:cNvSpPr>
            <a:spLocks noGrp="1"/>
          </p:cNvSpPr>
          <p:nvPr>
            <p:ph idx="1"/>
          </p:nvPr>
        </p:nvSpPr>
        <p:spPr>
          <a:xfrm>
            <a:off x="673248" y="3429000"/>
            <a:ext cx="9204177" cy="3157539"/>
          </a:xfrm>
        </p:spPr>
        <p:txBody>
          <a:bodyPr/>
          <a:lstStyle/>
          <a:p>
            <a:r>
              <a:rPr lang="en-GB" dirty="0"/>
              <a:t>Cadets also wear:</a:t>
            </a:r>
          </a:p>
          <a:p>
            <a:endParaRPr lang="en-GB" dirty="0"/>
          </a:p>
          <a:p>
            <a:pPr lvl="1"/>
            <a:r>
              <a:rPr lang="en-GB" sz="2400" dirty="0"/>
              <a:t>Sports kit for physical activities.</a:t>
            </a:r>
          </a:p>
          <a:p>
            <a:pPr lvl="1"/>
            <a:endParaRPr lang="en-GB" sz="2400" dirty="0"/>
          </a:p>
          <a:p>
            <a:pPr lvl="1"/>
            <a:r>
              <a:rPr lang="en-GB" sz="2400" dirty="0"/>
              <a:t>Coveralls for messy activities.</a:t>
            </a:r>
          </a:p>
          <a:p>
            <a:pPr lvl="1"/>
            <a:endParaRPr lang="en-GB" sz="2400" dirty="0"/>
          </a:p>
          <a:p>
            <a:pPr lvl="1"/>
            <a:r>
              <a:rPr lang="en-GB" sz="2400" dirty="0"/>
              <a:t>Flying suits when flying.</a:t>
            </a:r>
          </a:p>
          <a:p>
            <a:endParaRPr lang="en-GB" dirty="0"/>
          </a:p>
        </p:txBody>
      </p:sp>
      <p:pic>
        <p:nvPicPr>
          <p:cNvPr id="2" name="Picture 1">
            <a:extLst>
              <a:ext uri="{FF2B5EF4-FFF2-40B4-BE49-F238E27FC236}">
                <a16:creationId xmlns:a16="http://schemas.microsoft.com/office/drawing/2014/main" id="{5ED73A65-1376-4313-852E-161A1CD4341E}"/>
              </a:ext>
            </a:extLst>
          </p:cNvPr>
          <p:cNvPicPr>
            <a:picLocks noChangeAspect="1"/>
          </p:cNvPicPr>
          <p:nvPr/>
        </p:nvPicPr>
        <p:blipFill>
          <a:blip r:embed="rId4"/>
          <a:stretch>
            <a:fillRect/>
          </a:stretch>
        </p:blipFill>
        <p:spPr>
          <a:xfrm>
            <a:off x="897836" y="316609"/>
            <a:ext cx="1540563" cy="2982571"/>
          </a:xfrm>
          <a:prstGeom prst="rect">
            <a:avLst/>
          </a:prstGeom>
        </p:spPr>
      </p:pic>
      <p:graphicFrame>
        <p:nvGraphicFramePr>
          <p:cNvPr id="8" name="Table 7">
            <a:extLst>
              <a:ext uri="{FF2B5EF4-FFF2-40B4-BE49-F238E27FC236}">
                <a16:creationId xmlns:a16="http://schemas.microsoft.com/office/drawing/2014/main" id="{642D29A0-EB82-49E3-B908-54607272DBF4}"/>
              </a:ext>
            </a:extLst>
          </p:cNvPr>
          <p:cNvGraphicFramePr>
            <a:graphicFrameLocks noGrp="1"/>
          </p:cNvGraphicFramePr>
          <p:nvPr>
            <p:extLst>
              <p:ext uri="{D42A27DB-BD31-4B8C-83A1-F6EECF244321}">
                <p14:modId xmlns:p14="http://schemas.microsoft.com/office/powerpoint/2010/main" val="18825254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0937881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081C-5AE0-42DF-B079-32B4B4961CCE}"/>
              </a:ext>
            </a:extLst>
          </p:cNvPr>
          <p:cNvSpPr>
            <a:spLocks noGrp="1"/>
          </p:cNvSpPr>
          <p:nvPr>
            <p:ph type="title"/>
          </p:nvPr>
        </p:nvSpPr>
        <p:spPr>
          <a:xfrm>
            <a:off x="673248" y="271587"/>
            <a:ext cx="1949636" cy="609474"/>
          </a:xfrm>
        </p:spPr>
        <p:txBody>
          <a:bodyPr>
            <a:normAutofit/>
          </a:bodyPr>
          <a:lstStyle/>
          <a:p>
            <a:r>
              <a:rPr lang="en-GB" dirty="0"/>
              <a:t>AP1358C</a:t>
            </a:r>
          </a:p>
        </p:txBody>
      </p:sp>
      <p:sp>
        <p:nvSpPr>
          <p:cNvPr id="3" name="Content Placeholder 2">
            <a:extLst>
              <a:ext uri="{FF2B5EF4-FFF2-40B4-BE49-F238E27FC236}">
                <a16:creationId xmlns:a16="http://schemas.microsoft.com/office/drawing/2014/main" id="{937D3A28-DCE4-4CB2-9B80-AD7EE498784D}"/>
              </a:ext>
            </a:extLst>
          </p:cNvPr>
          <p:cNvSpPr>
            <a:spLocks noGrp="1"/>
          </p:cNvSpPr>
          <p:nvPr>
            <p:ph idx="1"/>
          </p:nvPr>
        </p:nvSpPr>
        <p:spPr>
          <a:xfrm>
            <a:off x="673249" y="1184490"/>
            <a:ext cx="4752994" cy="5402050"/>
          </a:xfrm>
        </p:spPr>
        <p:txBody>
          <a:bodyPr/>
          <a:lstStyle/>
          <a:p>
            <a:r>
              <a:rPr lang="en-GB" dirty="0"/>
              <a:t>AP1358C is the Air Training Corps uniform regulations.</a:t>
            </a:r>
          </a:p>
          <a:p>
            <a:pPr marL="0" indent="0">
              <a:buNone/>
            </a:pPr>
            <a:endParaRPr lang="en-GB" dirty="0"/>
          </a:p>
          <a:p>
            <a:r>
              <a:rPr lang="en-GB" dirty="0"/>
              <a:t>It instructs personnel how to wear the uniform and explains how it should be looked after.</a:t>
            </a:r>
          </a:p>
          <a:p>
            <a:pPr marL="0" indent="0">
              <a:buNone/>
            </a:pPr>
            <a:endParaRPr lang="en-GB" dirty="0"/>
          </a:p>
          <a:p>
            <a:r>
              <a:rPr lang="en-GB" dirty="0"/>
              <a:t>Ask a member of staff to view a copy.</a:t>
            </a:r>
          </a:p>
          <a:p>
            <a:endParaRPr lang="en-GB" dirty="0"/>
          </a:p>
        </p:txBody>
      </p:sp>
      <p:pic>
        <p:nvPicPr>
          <p:cNvPr id="4" name="Picture 3">
            <a:extLst>
              <a:ext uri="{FF2B5EF4-FFF2-40B4-BE49-F238E27FC236}">
                <a16:creationId xmlns:a16="http://schemas.microsoft.com/office/drawing/2014/main" id="{86FDEA71-2042-463F-8F0D-24F0BFDF5584}"/>
              </a:ext>
            </a:extLst>
          </p:cNvPr>
          <p:cNvPicPr>
            <a:picLocks noChangeAspect="1"/>
          </p:cNvPicPr>
          <p:nvPr/>
        </p:nvPicPr>
        <p:blipFill>
          <a:blip r:embed="rId3"/>
          <a:stretch>
            <a:fillRect/>
          </a:stretch>
        </p:blipFill>
        <p:spPr>
          <a:xfrm>
            <a:off x="5777376" y="1184490"/>
            <a:ext cx="3853006" cy="3853006"/>
          </a:xfrm>
          <a:prstGeom prst="rect">
            <a:avLst/>
          </a:prstGeom>
        </p:spPr>
      </p:pic>
    </p:spTree>
    <p:extLst>
      <p:ext uri="{BB962C8B-B14F-4D97-AF65-F5344CB8AC3E}">
        <p14:creationId xmlns:p14="http://schemas.microsoft.com/office/powerpoint/2010/main" val="207541454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081C-5AE0-42DF-B079-32B4B4961CCE}"/>
              </a:ext>
            </a:extLst>
          </p:cNvPr>
          <p:cNvSpPr>
            <a:spLocks noGrp="1"/>
          </p:cNvSpPr>
          <p:nvPr>
            <p:ph type="title"/>
          </p:nvPr>
        </p:nvSpPr>
        <p:spPr>
          <a:xfrm>
            <a:off x="673247" y="271587"/>
            <a:ext cx="2190269" cy="609474"/>
          </a:xfrm>
        </p:spPr>
        <p:txBody>
          <a:bodyPr/>
          <a:lstStyle/>
          <a:p>
            <a:r>
              <a:rPr lang="en-GB" dirty="0"/>
              <a:t>BRASSARD</a:t>
            </a:r>
          </a:p>
        </p:txBody>
      </p:sp>
      <p:sp>
        <p:nvSpPr>
          <p:cNvPr id="3" name="Content Placeholder 2">
            <a:extLst>
              <a:ext uri="{FF2B5EF4-FFF2-40B4-BE49-F238E27FC236}">
                <a16:creationId xmlns:a16="http://schemas.microsoft.com/office/drawing/2014/main" id="{937D3A28-DCE4-4CB2-9B80-AD7EE498784D}"/>
              </a:ext>
            </a:extLst>
          </p:cNvPr>
          <p:cNvSpPr>
            <a:spLocks noGrp="1"/>
          </p:cNvSpPr>
          <p:nvPr>
            <p:ph idx="1"/>
          </p:nvPr>
        </p:nvSpPr>
        <p:spPr>
          <a:xfrm>
            <a:off x="673248" y="1184490"/>
            <a:ext cx="2793013" cy="5402050"/>
          </a:xfrm>
        </p:spPr>
        <p:txBody>
          <a:bodyPr/>
          <a:lstStyle/>
          <a:p>
            <a:r>
              <a:rPr lang="en-GB" dirty="0"/>
              <a:t>Cadets wear a brassard on their right arm.</a:t>
            </a:r>
          </a:p>
          <a:p>
            <a:endParaRPr lang="en-GB" dirty="0"/>
          </a:p>
          <a:p>
            <a:r>
              <a:rPr lang="en-GB" dirty="0"/>
              <a:t>It shows which unit they belong to.</a:t>
            </a:r>
          </a:p>
          <a:p>
            <a:endParaRPr lang="en-GB" dirty="0"/>
          </a:p>
          <a:p>
            <a:r>
              <a:rPr lang="en-GB" dirty="0"/>
              <a:t>Cadets gain badges for completing activities or passing courses.</a:t>
            </a:r>
          </a:p>
          <a:p>
            <a:endParaRPr lang="en-GB" dirty="0"/>
          </a:p>
        </p:txBody>
      </p:sp>
      <p:pic>
        <p:nvPicPr>
          <p:cNvPr id="5" name="Picture 4">
            <a:extLst>
              <a:ext uri="{FF2B5EF4-FFF2-40B4-BE49-F238E27FC236}">
                <a16:creationId xmlns:a16="http://schemas.microsoft.com/office/drawing/2014/main" id="{48F93169-4A5B-4775-B2AF-4E2155A0A1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73517" y="916669"/>
            <a:ext cx="6468313" cy="5081810"/>
          </a:xfrm>
          <a:prstGeom prst="rect">
            <a:avLst/>
          </a:prstGeom>
        </p:spPr>
      </p:pic>
    </p:spTree>
    <p:extLst>
      <p:ext uri="{BB962C8B-B14F-4D97-AF65-F5344CB8AC3E}">
        <p14:creationId xmlns:p14="http://schemas.microsoft.com/office/powerpoint/2010/main" val="80222667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081C-5AE0-42DF-B079-32B4B4961CCE}"/>
              </a:ext>
            </a:extLst>
          </p:cNvPr>
          <p:cNvSpPr>
            <a:spLocks noGrp="1"/>
          </p:cNvSpPr>
          <p:nvPr>
            <p:ph type="title"/>
          </p:nvPr>
        </p:nvSpPr>
        <p:spPr>
          <a:xfrm>
            <a:off x="673247" y="271587"/>
            <a:ext cx="4813153" cy="609474"/>
          </a:xfrm>
        </p:spPr>
        <p:txBody>
          <a:bodyPr/>
          <a:lstStyle/>
          <a:p>
            <a:r>
              <a:rPr lang="en-GB" dirty="0"/>
              <a:t>CLASSIFICATION BADGES</a:t>
            </a:r>
          </a:p>
        </p:txBody>
      </p:sp>
      <p:sp>
        <p:nvSpPr>
          <p:cNvPr id="3" name="Content Placeholder 2">
            <a:extLst>
              <a:ext uri="{FF2B5EF4-FFF2-40B4-BE49-F238E27FC236}">
                <a16:creationId xmlns:a16="http://schemas.microsoft.com/office/drawing/2014/main" id="{937D3A28-DCE4-4CB2-9B80-AD7EE498784D}"/>
              </a:ext>
            </a:extLst>
          </p:cNvPr>
          <p:cNvSpPr>
            <a:spLocks noGrp="1"/>
          </p:cNvSpPr>
          <p:nvPr>
            <p:ph idx="1"/>
          </p:nvPr>
        </p:nvSpPr>
        <p:spPr>
          <a:xfrm>
            <a:off x="673248" y="1184490"/>
            <a:ext cx="7664636" cy="5402050"/>
          </a:xfrm>
        </p:spPr>
        <p:txBody>
          <a:bodyPr/>
          <a:lstStyle/>
          <a:p>
            <a:r>
              <a:rPr lang="en-GB" dirty="0"/>
              <a:t>Classification badges are awarded when you complete sections of the BTEC in Aviation Studies.</a:t>
            </a:r>
          </a:p>
          <a:p>
            <a:endParaRPr lang="en-GB" dirty="0"/>
          </a:p>
          <a:p>
            <a:r>
              <a:rPr lang="en-GB" dirty="0"/>
              <a:t>When cadets have finished the BTEC they are awarded the Master Cadet badge. </a:t>
            </a:r>
          </a:p>
          <a:p>
            <a:endParaRPr lang="en-GB" dirty="0"/>
          </a:p>
          <a:p>
            <a:r>
              <a:rPr lang="en-GB" dirty="0"/>
              <a:t>Cadets who pass an instructor course are awarded a yellow lanyard and can instruct younger cadets.</a:t>
            </a:r>
          </a:p>
          <a:p>
            <a:endParaRPr lang="en-GB" dirty="0"/>
          </a:p>
        </p:txBody>
      </p:sp>
      <p:pic>
        <p:nvPicPr>
          <p:cNvPr id="6" name="Picture 5">
            <a:extLst>
              <a:ext uri="{FF2B5EF4-FFF2-40B4-BE49-F238E27FC236}">
                <a16:creationId xmlns:a16="http://schemas.microsoft.com/office/drawing/2014/main" id="{A546AAAA-7F77-4AD5-99F6-5DBEAC36AF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7906" y="4524125"/>
            <a:ext cx="1453330" cy="1333878"/>
          </a:xfrm>
          <a:prstGeom prst="rect">
            <a:avLst/>
          </a:prstGeom>
        </p:spPr>
      </p:pic>
      <p:pic>
        <p:nvPicPr>
          <p:cNvPr id="7" name="Picture 6">
            <a:extLst>
              <a:ext uri="{FF2B5EF4-FFF2-40B4-BE49-F238E27FC236}">
                <a16:creationId xmlns:a16="http://schemas.microsoft.com/office/drawing/2014/main" id="{FA07559B-CAF5-4C49-AC77-974E6A57B3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9889" y="4530959"/>
            <a:ext cx="1406272" cy="1327044"/>
          </a:xfrm>
          <a:prstGeom prst="rect">
            <a:avLst/>
          </a:prstGeom>
        </p:spPr>
      </p:pic>
      <p:sp>
        <p:nvSpPr>
          <p:cNvPr id="8" name="Content Placeholder 2">
            <a:extLst>
              <a:ext uri="{FF2B5EF4-FFF2-40B4-BE49-F238E27FC236}">
                <a16:creationId xmlns:a16="http://schemas.microsoft.com/office/drawing/2014/main" id="{B0146CE4-BBCA-4069-9A61-79BA617B58C4}"/>
              </a:ext>
            </a:extLst>
          </p:cNvPr>
          <p:cNvSpPr txBox="1">
            <a:spLocks/>
          </p:cNvSpPr>
          <p:nvPr/>
        </p:nvSpPr>
        <p:spPr>
          <a:xfrm>
            <a:off x="499896" y="5952364"/>
            <a:ext cx="1709787" cy="964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Myriad Pro" panose="020B0503030403020204" pitchFamily="34" charset="0"/>
              </a:rPr>
              <a:t>First Class</a:t>
            </a:r>
          </a:p>
          <a:p>
            <a:pPr marL="0" indent="0" algn="ctr">
              <a:buNone/>
            </a:pPr>
            <a:r>
              <a:rPr lang="en-GB" sz="1800" b="1" dirty="0">
                <a:latin typeface="Myriad Pro" panose="020B0503030403020204" pitchFamily="34" charset="0"/>
              </a:rPr>
              <a:t> Cadet</a:t>
            </a:r>
          </a:p>
        </p:txBody>
      </p:sp>
      <p:sp>
        <p:nvSpPr>
          <p:cNvPr id="9" name="Content Placeholder 2">
            <a:extLst>
              <a:ext uri="{FF2B5EF4-FFF2-40B4-BE49-F238E27FC236}">
                <a16:creationId xmlns:a16="http://schemas.microsoft.com/office/drawing/2014/main" id="{E9C40107-1EF5-4A5F-A48C-366E5B9ACCB9}"/>
              </a:ext>
            </a:extLst>
          </p:cNvPr>
          <p:cNvSpPr txBox="1">
            <a:spLocks/>
          </p:cNvSpPr>
          <p:nvPr/>
        </p:nvSpPr>
        <p:spPr>
          <a:xfrm>
            <a:off x="2673494" y="5917195"/>
            <a:ext cx="1757883" cy="1034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Myriad Pro" panose="020B0503030403020204" pitchFamily="34" charset="0"/>
              </a:rPr>
              <a:t>Leading </a:t>
            </a:r>
          </a:p>
          <a:p>
            <a:pPr marL="0" indent="0" algn="ctr">
              <a:buNone/>
            </a:pPr>
            <a:r>
              <a:rPr lang="en-GB" sz="1800" b="1" dirty="0">
                <a:latin typeface="Myriad Pro" panose="020B0503030403020204" pitchFamily="34" charset="0"/>
              </a:rPr>
              <a:t>Cadet</a:t>
            </a:r>
          </a:p>
        </p:txBody>
      </p:sp>
      <p:sp>
        <p:nvSpPr>
          <p:cNvPr id="10" name="Content Placeholder 2">
            <a:extLst>
              <a:ext uri="{FF2B5EF4-FFF2-40B4-BE49-F238E27FC236}">
                <a16:creationId xmlns:a16="http://schemas.microsoft.com/office/drawing/2014/main" id="{AC50B2BD-0FD1-47A4-8024-9DA275971B17}"/>
              </a:ext>
            </a:extLst>
          </p:cNvPr>
          <p:cNvSpPr txBox="1">
            <a:spLocks/>
          </p:cNvSpPr>
          <p:nvPr/>
        </p:nvSpPr>
        <p:spPr>
          <a:xfrm>
            <a:off x="4774083" y="5917195"/>
            <a:ext cx="1757883" cy="1034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Myriad Pro" panose="020B0503030403020204" pitchFamily="34" charset="0"/>
              </a:rPr>
              <a:t>Senior </a:t>
            </a:r>
          </a:p>
          <a:p>
            <a:pPr marL="0" indent="0" algn="ctr">
              <a:buNone/>
            </a:pPr>
            <a:r>
              <a:rPr lang="en-GB" sz="1800" b="1" dirty="0">
                <a:latin typeface="Myriad Pro" panose="020B0503030403020204" pitchFamily="34" charset="0"/>
              </a:rPr>
              <a:t>Cadet</a:t>
            </a:r>
          </a:p>
        </p:txBody>
      </p:sp>
      <p:sp>
        <p:nvSpPr>
          <p:cNvPr id="11" name="Content Placeholder 2">
            <a:extLst>
              <a:ext uri="{FF2B5EF4-FFF2-40B4-BE49-F238E27FC236}">
                <a16:creationId xmlns:a16="http://schemas.microsoft.com/office/drawing/2014/main" id="{45E2F9DD-40C1-4821-BD5E-48349CB31FCE}"/>
              </a:ext>
            </a:extLst>
          </p:cNvPr>
          <p:cNvSpPr txBox="1">
            <a:spLocks/>
          </p:cNvSpPr>
          <p:nvPr/>
        </p:nvSpPr>
        <p:spPr>
          <a:xfrm>
            <a:off x="6905629" y="5917195"/>
            <a:ext cx="1757883" cy="1034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Myriad Pro" panose="020B0503030403020204" pitchFamily="34" charset="0"/>
              </a:rPr>
              <a:t>Master </a:t>
            </a:r>
          </a:p>
          <a:p>
            <a:pPr marL="0" indent="0" algn="ctr">
              <a:buNone/>
            </a:pPr>
            <a:r>
              <a:rPr lang="en-GB" sz="1800" b="1" dirty="0">
                <a:latin typeface="Myriad Pro" panose="020B0503030403020204" pitchFamily="34" charset="0"/>
              </a:rPr>
              <a:t>Cadet</a:t>
            </a:r>
          </a:p>
        </p:txBody>
      </p:sp>
      <p:pic>
        <p:nvPicPr>
          <p:cNvPr id="12" name="Content Placeholder 3">
            <a:extLst>
              <a:ext uri="{FF2B5EF4-FFF2-40B4-BE49-F238E27FC236}">
                <a16:creationId xmlns:a16="http://schemas.microsoft.com/office/drawing/2014/main" id="{5865AB0D-ABD2-4288-955D-16341201BD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3247" y="4543933"/>
            <a:ext cx="1391416" cy="1391416"/>
          </a:xfrm>
          <a:prstGeom prst="rect">
            <a:avLst/>
          </a:prstGeom>
        </p:spPr>
      </p:pic>
      <p:pic>
        <p:nvPicPr>
          <p:cNvPr id="13" name="Picture 12">
            <a:extLst>
              <a:ext uri="{FF2B5EF4-FFF2-40B4-BE49-F238E27FC236}">
                <a16:creationId xmlns:a16="http://schemas.microsoft.com/office/drawing/2014/main" id="{88CDB7BA-1F55-4EEA-BD69-F44FEDD6B5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6728" y="4530959"/>
            <a:ext cx="1391416" cy="1327044"/>
          </a:xfrm>
          <a:prstGeom prst="rect">
            <a:avLst/>
          </a:prstGeom>
        </p:spPr>
      </p:pic>
      <p:pic>
        <p:nvPicPr>
          <p:cNvPr id="14" name="Picture 13">
            <a:extLst>
              <a:ext uri="{FF2B5EF4-FFF2-40B4-BE49-F238E27FC236}">
                <a16:creationId xmlns:a16="http://schemas.microsoft.com/office/drawing/2014/main" id="{CA95BDFD-7A01-4E19-B0EA-F94C302C67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97921" y="1184490"/>
            <a:ext cx="874701" cy="4540315"/>
          </a:xfrm>
          <a:prstGeom prst="rect">
            <a:avLst/>
          </a:prstGeom>
        </p:spPr>
      </p:pic>
      <p:sp>
        <p:nvSpPr>
          <p:cNvPr id="15" name="Content Placeholder 2">
            <a:extLst>
              <a:ext uri="{FF2B5EF4-FFF2-40B4-BE49-F238E27FC236}">
                <a16:creationId xmlns:a16="http://schemas.microsoft.com/office/drawing/2014/main" id="{511C88D0-463C-452A-BBB7-97D7D51C571E}"/>
              </a:ext>
            </a:extLst>
          </p:cNvPr>
          <p:cNvSpPr txBox="1">
            <a:spLocks/>
          </p:cNvSpPr>
          <p:nvPr/>
        </p:nvSpPr>
        <p:spPr>
          <a:xfrm>
            <a:off x="8475164" y="5917195"/>
            <a:ext cx="1757883" cy="1034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Myriad Pro" panose="020B0503030403020204" pitchFamily="34" charset="0"/>
              </a:rPr>
              <a:t>Instructor </a:t>
            </a:r>
          </a:p>
          <a:p>
            <a:pPr marL="0" indent="0" algn="ctr">
              <a:buNone/>
            </a:pPr>
            <a:r>
              <a:rPr lang="en-GB" sz="1800" b="1" dirty="0">
                <a:latin typeface="Myriad Pro" panose="020B0503030403020204" pitchFamily="34" charset="0"/>
              </a:rPr>
              <a:t>Cadet</a:t>
            </a:r>
          </a:p>
        </p:txBody>
      </p:sp>
    </p:spTree>
    <p:extLst>
      <p:ext uri="{BB962C8B-B14F-4D97-AF65-F5344CB8AC3E}">
        <p14:creationId xmlns:p14="http://schemas.microsoft.com/office/powerpoint/2010/main" val="3401467687"/>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C Part 1" id="{2B2CFA5D-637A-47C4-81F3-5CC659470D0E}" vid="{11918F4D-F690-4008-A002-116C54DF5A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ATC Part 2</Template>
  <TotalTime>160</TotalTime>
  <Words>1312</Words>
  <Application>Microsoft Office PowerPoint</Application>
  <PresentationFormat>Widescreen</PresentationFormat>
  <Paragraphs>147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 Light</vt:lpstr>
      <vt:lpstr>Myanmar Text</vt:lpstr>
      <vt:lpstr>Calibri</vt:lpstr>
      <vt:lpstr>Myriad Pro</vt:lpstr>
      <vt:lpstr>Office Theme</vt:lpstr>
      <vt:lpstr>PowerPoint Presentation</vt:lpstr>
      <vt:lpstr>LEARNING OUTCOMES</vt:lpstr>
      <vt:lpstr>DISCIPLINE</vt:lpstr>
      <vt:lpstr>THE AIR CADET UNIFORM</vt:lpstr>
      <vt:lpstr>PowerPoint Presentation</vt:lpstr>
      <vt:lpstr>PowerPoint Presentation</vt:lpstr>
      <vt:lpstr>AP1358C</vt:lpstr>
      <vt:lpstr>BRASSARD</vt:lpstr>
      <vt:lpstr>CLASSIFICATION BADGES</vt:lpstr>
      <vt:lpstr>ANY QUESTIONS?</vt:lpstr>
      <vt:lpstr>LEARNING OUTCOMES</vt:lpstr>
      <vt:lpstr>LEARNING OUTCOMES</vt:lpstr>
      <vt:lpstr>CARING FOR YOUR UNIFORM</vt:lpstr>
      <vt:lpstr>ANY QUESTIONS?</vt:lpstr>
      <vt:lpstr>LEARNING OUTCOMES</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1871 (Rugeley) Sqn ATC Officer Commanding (Grocott, Tom Flt Lt)</dc:creator>
  <cp:lastModifiedBy>m419055</cp:lastModifiedBy>
  <cp:revision>23</cp:revision>
  <dcterms:created xsi:type="dcterms:W3CDTF">2019-04-16T12:42:40Z</dcterms:created>
  <dcterms:modified xsi:type="dcterms:W3CDTF">2019-04-26T16:24:43Z</dcterms:modified>
</cp:coreProperties>
</file>