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handoutMasterIdLst>
    <p:handoutMasterId r:id="rId38"/>
  </p:handoutMasterIdLst>
  <p:sldIdLst>
    <p:sldId id="256" r:id="rId2"/>
    <p:sldId id="260" r:id="rId3"/>
    <p:sldId id="258" r:id="rId4"/>
    <p:sldId id="279" r:id="rId5"/>
    <p:sldId id="280" r:id="rId6"/>
    <p:sldId id="281" r:id="rId7"/>
    <p:sldId id="282" r:id="rId8"/>
    <p:sldId id="283" r:id="rId9"/>
    <p:sldId id="278" r:id="rId10"/>
    <p:sldId id="284" r:id="rId11"/>
    <p:sldId id="328"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29" r:id="rId35"/>
    <p:sldId id="307" r:id="rId36"/>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yanmar Text" panose="020B0502040204020203" pitchFamily="34" charset="0"/>
      <p:regular r:id="rId45"/>
      <p:bold r:id="rId46"/>
    </p:embeddedFont>
    <p:embeddedFont>
      <p:font typeface="Myriad Pro" panose="020B050303040302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159"/>
    <a:srgbClr val="0072CF"/>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553" autoAdjust="0"/>
  </p:normalViewPr>
  <p:slideViewPr>
    <p:cSldViewPr snapToGrid="0">
      <p:cViewPr varScale="1">
        <p:scale>
          <a:sx n="84" d="100"/>
          <a:sy n="84" d="100"/>
        </p:scale>
        <p:origin x="1494" y="84"/>
      </p:cViewPr>
      <p:guideLst/>
    </p:cSldViewPr>
  </p:slideViewPr>
  <p:notesTextViewPr>
    <p:cViewPr>
      <p:scale>
        <a:sx n="1" d="1"/>
        <a:sy n="1" d="1"/>
      </p:scale>
      <p:origin x="0" y="0"/>
    </p:cViewPr>
  </p:notesTextViewPr>
  <p:notesViewPr>
    <p:cSldViewPr snapToGrid="0">
      <p:cViewPr>
        <p:scale>
          <a:sx n="82" d="100"/>
          <a:sy n="82" d="100"/>
        </p:scale>
        <p:origin x="3876" y="1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1 of 4. This presentation covers the information required to complete PASS criteria of the </a:t>
            </a:r>
            <a:r>
              <a:rPr lang="en-GB" i="1" dirty="0"/>
              <a:t>LO1 Principles of Airmanship</a:t>
            </a:r>
            <a:r>
              <a:rPr lang="en-GB" dirty="0"/>
              <a:t> topic.</a:t>
            </a:r>
          </a:p>
          <a:p>
            <a:endParaRPr lang="en-GB" dirty="0"/>
          </a:p>
          <a:p>
            <a:r>
              <a:rPr lang="en-GB" dirty="0"/>
              <a:t>For best results, these instructor notes should be read in conjunction with this presentation and the lesson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the features of an airfield.</a:t>
            </a:r>
          </a:p>
          <a:p>
            <a:endParaRPr lang="en-GB" dirty="0"/>
          </a:p>
          <a:p>
            <a:r>
              <a:rPr lang="en-GB" dirty="0"/>
              <a:t>P1: Describe types of runway layouts found on airfields.</a:t>
            </a:r>
          </a:p>
          <a:p>
            <a:endParaRPr lang="en-GB" dirty="0"/>
          </a:p>
        </p:txBody>
      </p:sp>
    </p:spTree>
    <p:extLst>
      <p:ext uri="{BB962C8B-B14F-4D97-AF65-F5344CB8AC3E}">
        <p14:creationId xmlns:p14="http://schemas.microsoft.com/office/powerpoint/2010/main" val="857752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objectives P1 for LO1.</a:t>
            </a:r>
          </a:p>
          <a:p>
            <a:endParaRPr lang="en-GB" dirty="0"/>
          </a:p>
          <a:p>
            <a:r>
              <a:rPr lang="en-GB" dirty="0"/>
              <a:t>Cadets must name three types of runway layout and list an advantage and disadvantage for each one.</a:t>
            </a:r>
          </a:p>
          <a:p>
            <a:endParaRPr lang="en-GB"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8 of the cadet’s first class log book.</a:t>
            </a:r>
          </a:p>
        </p:txBody>
      </p:sp>
    </p:spTree>
    <p:extLst>
      <p:ext uri="{BB962C8B-B14F-4D97-AF65-F5344CB8AC3E}">
        <p14:creationId xmlns:p14="http://schemas.microsoft.com/office/powerpoint/2010/main" val="106520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the features of an airfield.</a:t>
            </a:r>
          </a:p>
          <a:p>
            <a:endParaRPr lang="en-GB" dirty="0"/>
          </a:p>
          <a:p>
            <a:r>
              <a:rPr lang="en-GB" dirty="0"/>
              <a:t>P1: Describe the main features of airfields.</a:t>
            </a:r>
          </a:p>
          <a:p>
            <a:endParaRPr lang="en-GB" dirty="0"/>
          </a:p>
        </p:txBody>
      </p:sp>
    </p:spTree>
    <p:extLst>
      <p:ext uri="{BB962C8B-B14F-4D97-AF65-F5344CB8AC3E}">
        <p14:creationId xmlns:p14="http://schemas.microsoft.com/office/powerpoint/2010/main" val="4181623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08217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Many RAF airfields still use widely-dispersed areas, known as “dispersal hard standings” or “dispersals”, for parking aircraft. The aim is to spread the aircraft around the airfield, to make it more difficult for enemy aircraft to damage or destroy all the parked aircraft during an attack. Some airfields may have hardened aircraft shelters (HAS), which protect the aircrews and ground crews as well as aircraft. The walls of a HAS are made of very thick reinforced concrete, and it is capable of “stand alone” operations, with its own air supply and other essential services.</a:t>
            </a:r>
          </a:p>
        </p:txBody>
      </p:sp>
    </p:spTree>
    <p:extLst>
      <p:ext uri="{BB962C8B-B14F-4D97-AF65-F5344CB8AC3E}">
        <p14:creationId xmlns:p14="http://schemas.microsoft.com/office/powerpoint/2010/main" val="288886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err="1"/>
              <a:t>ORPs</a:t>
            </a:r>
            <a:r>
              <a:rPr lang="en-GB" dirty="0"/>
              <a:t> are specially-prepared areas (associated with fighter or strike airfields) built alongside the end of a runway. They are used for parking aircraft, either for rapid take-off with minimal warning (“scramble”) or for final flight preparation. To provide the maximum safe use of the space available, the platforms are usually marked with taxying lines for individual aircraft, with areas set aside for essential ground equipment.</a:t>
            </a:r>
          </a:p>
        </p:txBody>
      </p:sp>
    </p:spTree>
    <p:extLst>
      <p:ext uri="{BB962C8B-B14F-4D97-AF65-F5344CB8AC3E}">
        <p14:creationId xmlns:p14="http://schemas.microsoft.com/office/powerpoint/2010/main" val="3317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Where space permits, areas beyond the ends of the runways are provided for accidental or emergency use by aircraft over-running or under-shooting the runway. These “over-run areas” are cleared of obstacles, have a reasonably even surface, and are capable of supporting an over-running aircraft without seriously damaging the undercarriage. Over-run areas can also have barriers consisting of large strong nets made of nylon rope. They can be raised and lowered by the airfield controller by remote control. If a fast jet aircraft experiences a brake failure on landing and overruns, the net will literally “catch” the aircraft, stopping it with minimum risk of damage to the aircraft or injury to the crew.</a:t>
            </a:r>
          </a:p>
        </p:txBody>
      </p:sp>
    </p:spTree>
    <p:extLst>
      <p:ext uri="{BB962C8B-B14F-4D97-AF65-F5344CB8AC3E}">
        <p14:creationId xmlns:p14="http://schemas.microsoft.com/office/powerpoint/2010/main" val="7333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At a typical RAF airfield, the main instrument runway will normally be 45m wide and 1,800m or more long, with subsidiary runways of the same width, but not necessarily as long. At airfields where transport aircraft operate, the main runway is normally 60m wide and 2,700m or more long.</a:t>
            </a:r>
          </a:p>
        </p:txBody>
      </p:sp>
    </p:spTree>
    <p:extLst>
      <p:ext uri="{BB962C8B-B14F-4D97-AF65-F5344CB8AC3E}">
        <p14:creationId xmlns:p14="http://schemas.microsoft.com/office/powerpoint/2010/main" val="360162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hangar is a closed building structure to hold aircraft in protective storage. Most hangars are built of metal, but other materials such as wood and concrete are also used. Hangars are used for protection from the weather, protection from direct sunlight, maintenance, repair, manufacture, assembly and storage of aircraft on airfields.</a:t>
            </a:r>
          </a:p>
        </p:txBody>
      </p:sp>
    </p:spTree>
    <p:extLst>
      <p:ext uri="{BB962C8B-B14F-4D97-AF65-F5344CB8AC3E}">
        <p14:creationId xmlns:p14="http://schemas.microsoft.com/office/powerpoint/2010/main" val="1369448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Aircraft Servicing Platforms are large paved areas for the servicing and turn-round of aircraft. They also facilitate the speedy handling of passengers and freight. They are usually rectangular, with wide access tracks, and are normally close to hangars or airport terminal buildings.</a:t>
            </a:r>
          </a:p>
        </p:txBody>
      </p:sp>
    </p:spTree>
    <p:extLst>
      <p:ext uri="{BB962C8B-B14F-4D97-AF65-F5344CB8AC3E}">
        <p14:creationId xmlns:p14="http://schemas.microsoft.com/office/powerpoint/2010/main" val="59572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the features of an airfield.</a:t>
            </a:r>
          </a:p>
          <a:p>
            <a:endParaRPr lang="en-GB" dirty="0"/>
          </a:p>
          <a:p>
            <a:r>
              <a:rPr lang="en-GB" dirty="0"/>
              <a:t>P1: Describe types of runway layouts found on airfields.</a:t>
            </a:r>
          </a:p>
          <a:p>
            <a:endParaRPr lang="en-GB" dirty="0"/>
          </a:p>
        </p:txBody>
      </p:sp>
    </p:spTree>
    <p:extLst>
      <p:ext uri="{BB962C8B-B14F-4D97-AF65-F5344CB8AC3E}">
        <p14:creationId xmlns:p14="http://schemas.microsoft.com/office/powerpoint/2010/main" val="346226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An airport terminal is a building at an airport where passengers transfer between ground transportation and the facilities that allow them to board and disembark from aircraft. Within the terminal, passengers purchase tickets, transfer their luggage, and go through security.</a:t>
            </a:r>
          </a:p>
        </p:txBody>
      </p:sp>
    </p:spTree>
    <p:extLst>
      <p:ext uri="{BB962C8B-B14F-4D97-AF65-F5344CB8AC3E}">
        <p14:creationId xmlns:p14="http://schemas.microsoft.com/office/powerpoint/2010/main" val="45379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hangar is a closed building structure to hold aircraft in protective storage. Most hangars are built of metal, but other materials such as wood and concrete are also used. Hangars are used for protection from the weather, protection from direct sunlight, maintenance, repair, manufacture, assembly and storage of aircraft on airfields.</a:t>
            </a:r>
          </a:p>
        </p:txBody>
      </p:sp>
    </p:spTree>
    <p:extLst>
      <p:ext uri="{BB962C8B-B14F-4D97-AF65-F5344CB8AC3E}">
        <p14:creationId xmlns:p14="http://schemas.microsoft.com/office/powerpoint/2010/main" val="2131105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If there is an obstruction near the beginning (threshold) of a runway which cannot be moved, such as a railway line, a new threshold is designated further down the runway  which allows a new glidepath to give adequate clearance from the obstruction.</a:t>
            </a:r>
          </a:p>
          <a:p>
            <a:r>
              <a:rPr lang="en-GB" dirty="0"/>
              <a:t> </a:t>
            </a:r>
          </a:p>
          <a:p>
            <a:r>
              <a:rPr lang="en-GB" dirty="0"/>
              <a:t>The area between the normal threshold and the displaced threshold is known as a sterile area and is marked with large white inverted ‘V’s.</a:t>
            </a:r>
          </a:p>
        </p:txBody>
      </p:sp>
    </p:spTree>
    <p:extLst>
      <p:ext uri="{BB962C8B-B14F-4D97-AF65-F5344CB8AC3E}">
        <p14:creationId xmlns:p14="http://schemas.microsoft.com/office/powerpoint/2010/main" val="4224172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Where space permits, areas beyond the ends of the runways are provided for accidental or emergency use by aircraft over-running or under-shooting the runway. These “over-run areas” are cleared of obstacles, have a reasonably even surface, and are capable of supporting an over-running aircraft without seriously damaging the undercarriage. Over-run areas can also have barriers consisting of large strong nets made of nylon rope. They can be raised and lowered by the airfield controller by remote control. If a fast jet aircraft experiences a brake failure on landing and overruns, the net will literally “catch” the aircraft, stopping it with minimum risk of damage to the aircraft or injury to the crew.</a:t>
            </a:r>
          </a:p>
        </p:txBody>
      </p:sp>
    </p:spTree>
    <p:extLst>
      <p:ext uri="{BB962C8B-B14F-4D97-AF65-F5344CB8AC3E}">
        <p14:creationId xmlns:p14="http://schemas.microsoft.com/office/powerpoint/2010/main" val="3481125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Some runways are equipped with “arrester gear”, which can bring an aircraft to a stop in a very short distance. </a:t>
            </a:r>
          </a:p>
          <a:p>
            <a:endParaRPr lang="en-GB" dirty="0"/>
          </a:p>
          <a:p>
            <a:r>
              <a:rPr lang="en-GB" dirty="0"/>
              <a:t>To use this system aircraft must be equipped with a strong hook which is lowered for landing, to engage a cable suspended across the runway. </a:t>
            </a:r>
          </a:p>
          <a:p>
            <a:endParaRPr lang="en-GB" dirty="0"/>
          </a:p>
          <a:p>
            <a:r>
              <a:rPr lang="en-GB" dirty="0"/>
              <a:t>When the hook engages the cable, the cable is played out, cable braking occurs to bring the aircraft swiftly to rest. The cable can be braked in a variety of ways: the system in use in the Royal Air Force is the Rotary Hydraulic Arrester Gear (</a:t>
            </a:r>
            <a:r>
              <a:rPr lang="en-GB" dirty="0" err="1"/>
              <a:t>RHAG</a:t>
            </a:r>
            <a:r>
              <a:rPr lang="en-GB" dirty="0"/>
              <a:t>), which relies on large paddles rotating in liquid for its braking effect.</a:t>
            </a:r>
          </a:p>
        </p:txBody>
      </p:sp>
    </p:spTree>
    <p:extLst>
      <p:ext uri="{BB962C8B-B14F-4D97-AF65-F5344CB8AC3E}">
        <p14:creationId xmlns:p14="http://schemas.microsoft.com/office/powerpoint/2010/main" val="3808416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line across the taxiway, either side of the runway threshold, which aircraft are not allowed to cross without Air Traffic Control permission.</a:t>
            </a:r>
          </a:p>
        </p:txBody>
      </p:sp>
    </p:spTree>
    <p:extLst>
      <p:ext uri="{BB962C8B-B14F-4D97-AF65-F5344CB8AC3E}">
        <p14:creationId xmlns:p14="http://schemas.microsoft.com/office/powerpoint/2010/main" val="3567713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Airfield Identification Beacon. The airfield identification beacon is in an open space on the airfield and it flashes the airfield identification letters in Morse code using a high-intensity red light for military airfields. Not now normally used, due to improvements in aircraft navigation, making it easier for the pilot to see where he is.</a:t>
            </a:r>
          </a:p>
        </p:txBody>
      </p:sp>
    </p:spTree>
    <p:extLst>
      <p:ext uri="{BB962C8B-B14F-4D97-AF65-F5344CB8AC3E}">
        <p14:creationId xmlns:p14="http://schemas.microsoft.com/office/powerpoint/2010/main" val="3663775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is a 2 or 3 letter identifier for the airfield which is marked on the ground in large letters. Each airfield has it’s own identifier.</a:t>
            </a:r>
          </a:p>
        </p:txBody>
      </p:sp>
    </p:spTree>
    <p:extLst>
      <p:ext uri="{BB962C8B-B14F-4D97-AF65-F5344CB8AC3E}">
        <p14:creationId xmlns:p14="http://schemas.microsoft.com/office/powerpoint/2010/main" val="825687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visual aid to pilots to allow them to see what direction the wind is coming </a:t>
            </a:r>
          </a:p>
          <a:p>
            <a:r>
              <a:rPr lang="en-GB" dirty="0"/>
              <a:t>from and to give an idea of the strength of the wind.</a:t>
            </a:r>
          </a:p>
          <a:p>
            <a:endParaRPr lang="en-GB" dirty="0"/>
          </a:p>
          <a:p>
            <a:r>
              <a:rPr lang="en-GB" dirty="0"/>
              <a:t>When the wind has blown them horizontal, most windsocks indicate that the</a:t>
            </a:r>
          </a:p>
          <a:p>
            <a:r>
              <a:rPr lang="en-GB" dirty="0"/>
              <a:t>wind is 25 knots or greater.</a:t>
            </a:r>
          </a:p>
        </p:txBody>
      </p:sp>
    </p:spTree>
    <p:extLst>
      <p:ext uri="{BB962C8B-B14F-4D97-AF65-F5344CB8AC3E}">
        <p14:creationId xmlns:p14="http://schemas.microsoft.com/office/powerpoint/2010/main" val="854445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Some runways are equipped with “arrester gear”, which can bring an aircraft to a stop in a very short distance. </a:t>
            </a:r>
          </a:p>
          <a:p>
            <a:endParaRPr lang="en-GB" dirty="0"/>
          </a:p>
          <a:p>
            <a:r>
              <a:rPr lang="en-GB" dirty="0"/>
              <a:t>To use this system aircraft must be equipped with a strong hook which is lowered for landing, to engage a cable suspended across the runway. </a:t>
            </a:r>
          </a:p>
          <a:p>
            <a:endParaRPr lang="en-GB" dirty="0"/>
          </a:p>
          <a:p>
            <a:r>
              <a:rPr lang="en-GB" dirty="0"/>
              <a:t>When the hook engages the cable, the cable is played out, cable braking occurs to bring the aircraft swiftly to rest. The cable can be braked in a variety of ways: the system in use in the Royal Air Force is the Rotary Hydraulic Arrester Gear (</a:t>
            </a:r>
            <a:r>
              <a:rPr lang="en-GB" dirty="0" err="1"/>
              <a:t>RHAG</a:t>
            </a:r>
            <a:r>
              <a:rPr lang="en-GB" dirty="0"/>
              <a:t>), which relies on large paddles rotating in liquid for its braking effect.</a:t>
            </a:r>
          </a:p>
        </p:txBody>
      </p:sp>
    </p:spTree>
    <p:extLst>
      <p:ext uri="{BB962C8B-B14F-4D97-AF65-F5344CB8AC3E}">
        <p14:creationId xmlns:p14="http://schemas.microsoft.com/office/powerpoint/2010/main" val="79911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Before revealing the pros and cons, ask cadets if they can think of any. Click once to reveal pros and cons.</a:t>
            </a:r>
          </a:p>
          <a:p>
            <a:endParaRPr lang="en-GB" dirty="0"/>
          </a:p>
          <a:p>
            <a:r>
              <a:rPr lang="en-GB" b="1" dirty="0"/>
              <a:t>Pros</a:t>
            </a:r>
          </a:p>
          <a:p>
            <a:r>
              <a:rPr lang="en-GB" dirty="0"/>
              <a:t>Cheap to build – don’t need to lay tarmac.</a:t>
            </a:r>
          </a:p>
          <a:p>
            <a:r>
              <a:rPr lang="en-GB" dirty="0"/>
              <a:t>No Designated Runway so aircraft can take of or land in any direction.</a:t>
            </a:r>
          </a:p>
          <a:p>
            <a:endParaRPr lang="en-GB" dirty="0"/>
          </a:p>
          <a:p>
            <a:r>
              <a:rPr lang="en-GB" b="1" dirty="0"/>
              <a:t>Cons</a:t>
            </a:r>
          </a:p>
          <a:p>
            <a:r>
              <a:rPr lang="en-GB" dirty="0"/>
              <a:t>Susceptible to wet weather - Aircraft can bog down in the mud.</a:t>
            </a:r>
          </a:p>
          <a:p>
            <a:r>
              <a:rPr lang="en-GB" dirty="0"/>
              <a:t>Rough Terrain makes for bumpy landings and can cause maintenance issues for both the land and the aircraft using the airfield.</a:t>
            </a:r>
          </a:p>
          <a:p>
            <a:r>
              <a:rPr lang="en-GB" dirty="0"/>
              <a:t>Would not normally support large aircraft because of their weight.</a:t>
            </a:r>
          </a:p>
        </p:txBody>
      </p:sp>
    </p:spTree>
    <p:extLst>
      <p:ext uri="{BB962C8B-B14F-4D97-AF65-F5344CB8AC3E}">
        <p14:creationId xmlns:p14="http://schemas.microsoft.com/office/powerpoint/2010/main" val="287977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building is centrally located on the airfield with good visibility of the whole airfield and the airspace around. </a:t>
            </a:r>
          </a:p>
          <a:p>
            <a:r>
              <a:rPr lang="en-GB" dirty="0"/>
              <a:t>The Control Tower houses various controllers who control all aircraft, vehicular and pedestrian traffic.</a:t>
            </a:r>
          </a:p>
          <a:p>
            <a:r>
              <a:rPr lang="en-GB" dirty="0"/>
              <a:t>It also houses the communications and radar equipment used by the airfield.</a:t>
            </a:r>
          </a:p>
        </p:txBody>
      </p:sp>
    </p:spTree>
    <p:extLst>
      <p:ext uri="{BB962C8B-B14F-4D97-AF65-F5344CB8AC3E}">
        <p14:creationId xmlns:p14="http://schemas.microsoft.com/office/powerpoint/2010/main" val="2880761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2607353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the features of an airfield.</a:t>
            </a:r>
          </a:p>
          <a:p>
            <a:endParaRPr lang="en-GB" dirty="0"/>
          </a:p>
          <a:p>
            <a:r>
              <a:rPr lang="en-GB" dirty="0"/>
              <a:t>P1: Describe the main features of airfields.</a:t>
            </a:r>
          </a:p>
          <a:p>
            <a:endParaRPr lang="en-GB" dirty="0"/>
          </a:p>
        </p:txBody>
      </p:sp>
    </p:spTree>
    <p:extLst>
      <p:ext uri="{BB962C8B-B14F-4D97-AF65-F5344CB8AC3E}">
        <p14:creationId xmlns:p14="http://schemas.microsoft.com/office/powerpoint/2010/main" val="1559299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objectives P2 for LO1.</a:t>
            </a:r>
          </a:p>
          <a:p>
            <a:endParaRPr lang="en-GB" dirty="0"/>
          </a:p>
          <a:p>
            <a:r>
              <a:rPr lang="en-GB" dirty="0"/>
              <a:t>Cadets must identify airfield features. They can use their First Class Resource Book to help them.</a:t>
            </a:r>
          </a:p>
          <a:p>
            <a:endParaRPr lang="en-GB"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9 of the cadet’s first class log book.</a:t>
            </a:r>
          </a:p>
        </p:txBody>
      </p:sp>
    </p:spTree>
    <p:extLst>
      <p:ext uri="{BB962C8B-B14F-4D97-AF65-F5344CB8AC3E}">
        <p14:creationId xmlns:p14="http://schemas.microsoft.com/office/powerpoint/2010/main" val="3041715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Early aircraft were very light and used grass airfield with variable take off direction. This made it easier to take off into the wind.  </a:t>
            </a:r>
          </a:p>
          <a:p>
            <a:r>
              <a:rPr lang="en-GB" dirty="0"/>
              <a:t>Today grass strips are used for light aircraft operations at civil flying clubs and some Air Experience Flights and Volunteer Gliding Squadrons.</a:t>
            </a:r>
          </a:p>
        </p:txBody>
      </p:sp>
    </p:spTree>
    <p:extLst>
      <p:ext uri="{BB962C8B-B14F-4D97-AF65-F5344CB8AC3E}">
        <p14:creationId xmlns:p14="http://schemas.microsoft.com/office/powerpoint/2010/main" val="77352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Before revealing the pros and cons, ask cadets if they can think of any. Click once to reveal pros and cons.</a:t>
            </a:r>
          </a:p>
          <a:p>
            <a:endParaRPr lang="en-GB" dirty="0"/>
          </a:p>
          <a:p>
            <a:r>
              <a:rPr lang="en-GB" b="1" dirty="0"/>
              <a:t>Pros</a:t>
            </a:r>
          </a:p>
          <a:p>
            <a:r>
              <a:rPr lang="en-GB" dirty="0"/>
              <a:t>Longer runway – for heavy or large aircraft who need a longer runway to take off or land.</a:t>
            </a:r>
          </a:p>
          <a:p>
            <a:r>
              <a:rPr lang="en-GB" dirty="0"/>
              <a:t>Three runway directions, to take off and land closer to the wind direction.</a:t>
            </a:r>
          </a:p>
          <a:p>
            <a:r>
              <a:rPr lang="en-GB" dirty="0"/>
              <a:t>Aircraft easier to control on the ground – designated taxiways are like roads meaning aircraft can only be in certain areas. This makes the airfield safer for other users.</a:t>
            </a:r>
          </a:p>
          <a:p>
            <a:r>
              <a:rPr lang="en-GB" dirty="0"/>
              <a:t>More difficult to attack – if one runway is damaged the others are usually OK.</a:t>
            </a:r>
          </a:p>
          <a:p>
            <a:endParaRPr lang="en-GB" dirty="0"/>
          </a:p>
          <a:p>
            <a:r>
              <a:rPr lang="en-GB" b="1" dirty="0"/>
              <a:t>Cons</a:t>
            </a:r>
          </a:p>
          <a:p>
            <a:r>
              <a:rPr lang="en-GB" dirty="0"/>
              <a:t>More costly to build – lots of concrete or tarmac is needed for the lengths required.</a:t>
            </a:r>
          </a:p>
          <a:p>
            <a:r>
              <a:rPr lang="en-GB" dirty="0"/>
              <a:t>Harder to repair if attacked – tarmac needs to be replaced. </a:t>
            </a:r>
          </a:p>
          <a:p>
            <a:endParaRPr lang="en-GB" dirty="0"/>
          </a:p>
        </p:txBody>
      </p:sp>
    </p:spTree>
    <p:extLst>
      <p:ext uri="{BB962C8B-B14F-4D97-AF65-F5344CB8AC3E}">
        <p14:creationId xmlns:p14="http://schemas.microsoft.com/office/powerpoint/2010/main" val="3101528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During the Second World War, 1940s aircraft became heavier and needed hard runways.  Heavier aircraft require more lift and thus greater runway length. The triangular pattern was developed to give length required as well as choice of take off/landing direction into wind and to avoid the cross wind issues. The layout of the airfield makes it more difficult to attack and completely disrupt operations. </a:t>
            </a:r>
          </a:p>
        </p:txBody>
      </p:sp>
    </p:spTree>
    <p:extLst>
      <p:ext uri="{BB962C8B-B14F-4D97-AF65-F5344CB8AC3E}">
        <p14:creationId xmlns:p14="http://schemas.microsoft.com/office/powerpoint/2010/main" val="350320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Before revealing the pros and cons, ask cadets if they can think of any. Click once to reveal pros and cons.</a:t>
            </a:r>
          </a:p>
          <a:p>
            <a:endParaRPr lang="en-GB" dirty="0"/>
          </a:p>
          <a:p>
            <a:r>
              <a:rPr lang="en-GB" b="1" dirty="0"/>
              <a:t>Pros</a:t>
            </a:r>
          </a:p>
          <a:p>
            <a:r>
              <a:rPr lang="en-GB" dirty="0"/>
              <a:t>Length of runway suitable for modern high performance aircraft. </a:t>
            </a:r>
          </a:p>
          <a:p>
            <a:r>
              <a:rPr lang="en-GB" dirty="0"/>
              <a:t>Has many landing aids to aid a successful descent.</a:t>
            </a:r>
          </a:p>
          <a:p>
            <a:r>
              <a:rPr lang="en-GB" dirty="0"/>
              <a:t>Faster approach speeds mean that cross wind has less effect.</a:t>
            </a:r>
          </a:p>
          <a:p>
            <a:endParaRPr lang="en-GB" dirty="0"/>
          </a:p>
          <a:p>
            <a:r>
              <a:rPr lang="en-GB" b="1" dirty="0"/>
              <a:t>Cons</a:t>
            </a:r>
          </a:p>
          <a:p>
            <a:r>
              <a:rPr lang="en-GB" dirty="0"/>
              <a:t>Only for large or high performance aircraft and instrument landing. Smaller aircraft do not need the length of runway or cannot land with instruments.</a:t>
            </a:r>
          </a:p>
          <a:p>
            <a:endParaRPr lang="en-GB" dirty="0"/>
          </a:p>
          <a:p>
            <a:endParaRPr lang="en-GB" dirty="0"/>
          </a:p>
        </p:txBody>
      </p:sp>
    </p:spTree>
    <p:extLst>
      <p:ext uri="{BB962C8B-B14F-4D97-AF65-F5344CB8AC3E}">
        <p14:creationId xmlns:p14="http://schemas.microsoft.com/office/powerpoint/2010/main" val="421504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Over recent years aircraft have become heavier and have faster take off speeds, so one long runway has evolved. This is known as the main instrument runway as it has many landing aids. Additionally, faster approach speeds mean that cross wind has less effect.</a:t>
            </a:r>
          </a:p>
          <a:p>
            <a:endParaRPr lang="en-GB" dirty="0"/>
          </a:p>
          <a:p>
            <a:r>
              <a:rPr lang="en-GB" dirty="0"/>
              <a:t>Major airports may have multiple runways with often airliners taking off and landing simultaneously (on adjacent different runways).</a:t>
            </a:r>
          </a:p>
          <a:p>
            <a:endParaRPr lang="en-GB" dirty="0"/>
          </a:p>
        </p:txBody>
      </p:sp>
    </p:spTree>
    <p:extLst>
      <p:ext uri="{BB962C8B-B14F-4D97-AF65-F5344CB8AC3E}">
        <p14:creationId xmlns:p14="http://schemas.microsoft.com/office/powerpoint/2010/main" val="82433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084890"/>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3.xml"/><Relationship Id="rId18" Type="http://schemas.openxmlformats.org/officeDocument/2006/relationships/slide" Target="slide28.xml"/><Relationship Id="rId3" Type="http://schemas.openxmlformats.org/officeDocument/2006/relationships/image" Target="../media/image16.jpeg"/><Relationship Id="rId21" Type="http://schemas.openxmlformats.org/officeDocument/2006/relationships/slide" Target="slide31.xml"/><Relationship Id="rId7" Type="http://schemas.openxmlformats.org/officeDocument/2006/relationships/slide" Target="slide17.xml"/><Relationship Id="rId12" Type="http://schemas.openxmlformats.org/officeDocument/2006/relationships/slide" Target="slide22.xml"/><Relationship Id="rId17" Type="http://schemas.openxmlformats.org/officeDocument/2006/relationships/slide" Target="slide27.xml"/><Relationship Id="rId2" Type="http://schemas.openxmlformats.org/officeDocument/2006/relationships/notesSlide" Target="../notesSlides/notesSlide13.xml"/><Relationship Id="rId16" Type="http://schemas.openxmlformats.org/officeDocument/2006/relationships/slide" Target="slide26.xml"/><Relationship Id="rId20"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slide" Target="slide15.xml"/><Relationship Id="rId15" Type="http://schemas.openxmlformats.org/officeDocument/2006/relationships/slide" Target="slide25.xml"/><Relationship Id="rId10" Type="http://schemas.openxmlformats.org/officeDocument/2006/relationships/slide" Target="slide20.xml"/><Relationship Id="rId19" Type="http://schemas.openxmlformats.org/officeDocument/2006/relationships/slide" Target="slide29.xml"/><Relationship Id="rId4" Type="http://schemas.openxmlformats.org/officeDocument/2006/relationships/slide" Target="slide14.xml"/><Relationship Id="rId9" Type="http://schemas.openxmlformats.org/officeDocument/2006/relationships/slide" Target="slide19.xml"/><Relationship Id="rId14" Type="http://schemas.openxmlformats.org/officeDocument/2006/relationships/slide" Target="slide24.xml"/><Relationship Id="rId22" Type="http://schemas.openxmlformats.org/officeDocument/2006/relationships/slide" Target="slide32.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2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Know the features of an airfield.</a:t>
            </a:r>
          </a:p>
          <a:p>
            <a:pPr marL="0" indent="0">
              <a:buNone/>
            </a:pPr>
            <a:endParaRPr lang="en-GB" dirty="0">
              <a:solidFill>
                <a:srgbClr val="0072CF"/>
              </a:solidFill>
            </a:endParaRPr>
          </a:p>
          <a:p>
            <a:r>
              <a:rPr lang="en-GB" dirty="0"/>
              <a:t>Describe types of runway layouts found on airfields.</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1992579"/>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717495"/>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In your logbook name three types of runway layout and list an advantage and disadvantage for each one.</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8" y="271586"/>
            <a:ext cx="5074410" cy="645083"/>
          </a:xfrm>
        </p:spPr>
        <p:txBody>
          <a:bodyPr>
            <a:normAutofit/>
          </a:bodyPr>
          <a:lstStyle/>
          <a:p>
            <a:r>
              <a:rPr lang="en-GB" dirty="0"/>
              <a:t>AIRFIELD FEATURES TASK 1</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8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44854122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88039616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Know the features of an airfield.</a:t>
            </a:r>
          </a:p>
          <a:p>
            <a:pPr marL="0" indent="0">
              <a:buNone/>
            </a:pPr>
            <a:endParaRPr lang="en-GB" dirty="0">
              <a:solidFill>
                <a:srgbClr val="0072CF"/>
              </a:solidFill>
            </a:endParaRPr>
          </a:p>
          <a:p>
            <a:r>
              <a:rPr lang="en-GB" dirty="0"/>
              <a:t>Describe the main features of airfields.</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1992579"/>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02055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EAB8-5E7A-42DD-B410-A51D9F584D8B}"/>
              </a:ext>
            </a:extLst>
          </p:cNvPr>
          <p:cNvSpPr>
            <a:spLocks noGrp="1"/>
          </p:cNvSpPr>
          <p:nvPr>
            <p:ph type="title"/>
          </p:nvPr>
        </p:nvSpPr>
        <p:spPr>
          <a:xfrm>
            <a:off x="673248" y="271587"/>
            <a:ext cx="4607412" cy="609473"/>
          </a:xfrm>
        </p:spPr>
        <p:txBody>
          <a:bodyPr/>
          <a:lstStyle/>
          <a:p>
            <a:r>
              <a:rPr lang="en-GB" dirty="0"/>
              <a:t>LAYOUT OF AN AIRFIELD</a:t>
            </a:r>
          </a:p>
        </p:txBody>
      </p:sp>
      <p:graphicFrame>
        <p:nvGraphicFramePr>
          <p:cNvPr id="4" name="Table 3">
            <a:extLst>
              <a:ext uri="{FF2B5EF4-FFF2-40B4-BE49-F238E27FC236}">
                <a16:creationId xmlns:a16="http://schemas.microsoft.com/office/drawing/2014/main" id="{C246ECAC-46D2-4C82-A590-16127AFBD48B}"/>
              </a:ext>
            </a:extLst>
          </p:cNvPr>
          <p:cNvGraphicFramePr>
            <a:graphicFrameLocks noGrp="1"/>
          </p:cNvGraphicFramePr>
          <p:nvPr>
            <p:extLst>
              <p:ext uri="{D42A27DB-BD31-4B8C-83A1-F6EECF244321}">
                <p14:modId xmlns:p14="http://schemas.microsoft.com/office/powerpoint/2010/main" val="126224265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11" name="Content Placeholder 2">
            <a:extLst>
              <a:ext uri="{FF2B5EF4-FFF2-40B4-BE49-F238E27FC236}">
                <a16:creationId xmlns:a16="http://schemas.microsoft.com/office/drawing/2014/main" id="{21624F0E-3415-4E63-B41D-3B259E8E3E15}"/>
              </a:ext>
            </a:extLst>
          </p:cNvPr>
          <p:cNvSpPr>
            <a:spLocks noGrp="1"/>
          </p:cNvSpPr>
          <p:nvPr>
            <p:ph idx="1"/>
          </p:nvPr>
        </p:nvSpPr>
        <p:spPr>
          <a:xfrm>
            <a:off x="8850810" y="3757397"/>
            <a:ext cx="1499661" cy="2242933"/>
          </a:xfrm>
          <a:solidFill>
            <a:srgbClr val="193159"/>
          </a:solidFill>
        </p:spPr>
        <p:txBody>
          <a:bodyPr anchor="ctr">
            <a:normAutofit/>
          </a:bodyPr>
          <a:lstStyle/>
          <a:p>
            <a:pPr marL="0" indent="0" algn="ctr">
              <a:buNone/>
            </a:pPr>
            <a:r>
              <a:rPr lang="en-GB" sz="2000" b="1" dirty="0">
                <a:solidFill>
                  <a:schemeClr val="bg1"/>
                </a:solidFill>
              </a:rPr>
              <a:t>Click on a number for a more detailed description of each feature. </a:t>
            </a:r>
          </a:p>
        </p:txBody>
      </p:sp>
      <p:grpSp>
        <p:nvGrpSpPr>
          <p:cNvPr id="63" name="Group 62">
            <a:extLst>
              <a:ext uri="{FF2B5EF4-FFF2-40B4-BE49-F238E27FC236}">
                <a16:creationId xmlns:a16="http://schemas.microsoft.com/office/drawing/2014/main" id="{8EE9D713-C674-47B3-A20A-F6A8D1D372C1}"/>
              </a:ext>
            </a:extLst>
          </p:cNvPr>
          <p:cNvGrpSpPr/>
          <p:nvPr/>
        </p:nvGrpSpPr>
        <p:grpSpPr>
          <a:xfrm>
            <a:off x="561584" y="1131570"/>
            <a:ext cx="9062543" cy="5454843"/>
            <a:chOff x="561585" y="1249539"/>
            <a:chExt cx="8866552" cy="5336874"/>
          </a:xfrm>
        </p:grpSpPr>
        <p:grpSp>
          <p:nvGrpSpPr>
            <p:cNvPr id="5" name="Group 4">
              <a:extLst>
                <a:ext uri="{FF2B5EF4-FFF2-40B4-BE49-F238E27FC236}">
                  <a16:creationId xmlns:a16="http://schemas.microsoft.com/office/drawing/2014/main" id="{0F62755A-9CBF-4EE0-813B-50CA2B653701}"/>
                </a:ext>
              </a:extLst>
            </p:cNvPr>
            <p:cNvGrpSpPr/>
            <p:nvPr/>
          </p:nvGrpSpPr>
          <p:grpSpPr>
            <a:xfrm>
              <a:off x="673248" y="1249539"/>
              <a:ext cx="7870371" cy="4763466"/>
              <a:chOff x="860494" y="1429012"/>
              <a:chExt cx="7870371" cy="4763466"/>
            </a:xfrm>
          </p:grpSpPr>
          <p:grpSp>
            <p:nvGrpSpPr>
              <p:cNvPr id="6" name="Group 5">
                <a:extLst>
                  <a:ext uri="{FF2B5EF4-FFF2-40B4-BE49-F238E27FC236}">
                    <a16:creationId xmlns:a16="http://schemas.microsoft.com/office/drawing/2014/main" id="{18672EFA-8B47-4D0B-B392-9B84745490CA}"/>
                  </a:ext>
                </a:extLst>
              </p:cNvPr>
              <p:cNvGrpSpPr/>
              <p:nvPr/>
            </p:nvGrpSpPr>
            <p:grpSpPr>
              <a:xfrm>
                <a:off x="860494" y="1429012"/>
                <a:ext cx="7870371" cy="4763466"/>
                <a:chOff x="860494" y="1429012"/>
                <a:chExt cx="7870371" cy="4763466"/>
              </a:xfrm>
            </p:grpSpPr>
            <p:pic>
              <p:nvPicPr>
                <p:cNvPr id="8" name="Picture 7">
                  <a:extLst>
                    <a:ext uri="{FF2B5EF4-FFF2-40B4-BE49-F238E27FC236}">
                      <a16:creationId xmlns:a16="http://schemas.microsoft.com/office/drawing/2014/main" id="{77242CED-6BE2-480F-9680-5C1C30C98B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42" t="22539" r="2856" b="4127"/>
                <a:stretch/>
              </p:blipFill>
              <p:spPr>
                <a:xfrm>
                  <a:off x="860494" y="1429012"/>
                  <a:ext cx="7870371" cy="4763466"/>
                </a:xfrm>
                <a:prstGeom prst="rect">
                  <a:avLst/>
                </a:prstGeom>
              </p:spPr>
            </p:pic>
            <p:cxnSp>
              <p:nvCxnSpPr>
                <p:cNvPr id="9" name="Straight Connector 8">
                  <a:extLst>
                    <a:ext uri="{FF2B5EF4-FFF2-40B4-BE49-F238E27FC236}">
                      <a16:creationId xmlns:a16="http://schemas.microsoft.com/office/drawing/2014/main" id="{C293CB36-57B6-4679-A0F1-25E15027334A}"/>
                    </a:ext>
                  </a:extLst>
                </p:cNvPr>
                <p:cNvCxnSpPr/>
                <p:nvPr/>
              </p:nvCxnSpPr>
              <p:spPr>
                <a:xfrm>
                  <a:off x="3172231" y="4216641"/>
                  <a:ext cx="195694" cy="59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BBA77F-6816-4999-9EB7-BE1FA68934EE}"/>
                    </a:ext>
                  </a:extLst>
                </p:cNvPr>
                <p:cNvCxnSpPr/>
                <p:nvPr/>
              </p:nvCxnSpPr>
              <p:spPr>
                <a:xfrm>
                  <a:off x="6858448" y="3017938"/>
                  <a:ext cx="195694" cy="59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4013C554-CF44-4C5D-A637-B3083D4BCD42}"/>
                  </a:ext>
                </a:extLst>
              </p:cNvPr>
              <p:cNvSpPr txBox="1"/>
              <p:nvPr/>
            </p:nvSpPr>
            <p:spPr>
              <a:xfrm rot="7149339">
                <a:off x="3544004" y="4691632"/>
                <a:ext cx="588696" cy="276999"/>
              </a:xfrm>
              <a:prstGeom prst="rect">
                <a:avLst/>
              </a:prstGeom>
              <a:noFill/>
            </p:spPr>
            <p:txBody>
              <a:bodyPr wrap="square" rtlCol="0">
                <a:spAutoFit/>
              </a:bodyPr>
              <a:lstStyle/>
              <a:p>
                <a:pPr algn="ctr"/>
                <a:r>
                  <a:rPr lang="en-GB" sz="1200" b="1" dirty="0" err="1">
                    <a:solidFill>
                      <a:schemeClr val="bg1"/>
                    </a:solidFill>
                    <a:latin typeface="Arial" panose="020B0604020202020204" pitchFamily="34" charset="0"/>
                    <a:cs typeface="Arial" panose="020B0604020202020204" pitchFamily="34" charset="0"/>
                  </a:rPr>
                  <a:t>ASG</a:t>
                </a:r>
                <a:endParaRPr lang="en-GB" sz="1200" b="1" dirty="0">
                  <a:solidFill>
                    <a:schemeClr val="bg1"/>
                  </a:solidFill>
                  <a:latin typeface="Arial" panose="020B0604020202020204" pitchFamily="34" charset="0"/>
                  <a:cs typeface="Arial" panose="020B0604020202020204" pitchFamily="34" charset="0"/>
                </a:endParaRPr>
              </a:p>
            </p:txBody>
          </p:sp>
        </p:grpSp>
        <p:sp>
          <p:nvSpPr>
            <p:cNvPr id="12" name="Rectangle 11">
              <a:hlinkClick r:id="rId4" action="ppaction://hlinksldjump"/>
              <a:extLst>
                <a:ext uri="{FF2B5EF4-FFF2-40B4-BE49-F238E27FC236}">
                  <a16:creationId xmlns:a16="http://schemas.microsoft.com/office/drawing/2014/main" id="{ADA247B1-4D96-47DC-B0F6-99374928B7E5}"/>
                </a:ext>
              </a:extLst>
            </p:cNvPr>
            <p:cNvSpPr/>
            <p:nvPr/>
          </p:nvSpPr>
          <p:spPr>
            <a:xfrm>
              <a:off x="4014213" y="1314593"/>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a:t>
              </a:r>
            </a:p>
          </p:txBody>
        </p:sp>
        <p:cxnSp>
          <p:nvCxnSpPr>
            <p:cNvPr id="13" name="Straight Arrow Connector 12">
              <a:extLst>
                <a:ext uri="{FF2B5EF4-FFF2-40B4-BE49-F238E27FC236}">
                  <a16:creationId xmlns:a16="http://schemas.microsoft.com/office/drawing/2014/main" id="{EC5480C0-9BC3-4BAA-8262-A6490BF2EA11}"/>
                </a:ext>
              </a:extLst>
            </p:cNvPr>
            <p:cNvCxnSpPr>
              <a:stCxn id="12" idx="1"/>
            </p:cNvCxnSpPr>
            <p:nvPr/>
          </p:nvCxnSpPr>
          <p:spPr>
            <a:xfrm flipH="1">
              <a:off x="2771107" y="1535748"/>
              <a:ext cx="1243106" cy="22115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05D71F-857D-404F-B4CF-A6A199B6632E}"/>
                </a:ext>
              </a:extLst>
            </p:cNvPr>
            <p:cNvCxnSpPr>
              <a:stCxn id="12" idx="3"/>
            </p:cNvCxnSpPr>
            <p:nvPr/>
          </p:nvCxnSpPr>
          <p:spPr>
            <a:xfrm>
              <a:off x="4456472" y="1535748"/>
              <a:ext cx="1090706" cy="29816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hlinkClick r:id="rId5" action="ppaction://hlinksldjump"/>
              <a:extLst>
                <a:ext uri="{FF2B5EF4-FFF2-40B4-BE49-F238E27FC236}">
                  <a16:creationId xmlns:a16="http://schemas.microsoft.com/office/drawing/2014/main" id="{195C3A83-D2D9-4588-94BF-542A7D11C022}"/>
                </a:ext>
              </a:extLst>
            </p:cNvPr>
            <p:cNvSpPr/>
            <p:nvPr/>
          </p:nvSpPr>
          <p:spPr>
            <a:xfrm>
              <a:off x="8259737" y="1767347"/>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2</a:t>
              </a:r>
            </a:p>
          </p:txBody>
        </p:sp>
        <p:cxnSp>
          <p:nvCxnSpPr>
            <p:cNvPr id="16" name="Straight Arrow Connector 15">
              <a:extLst>
                <a:ext uri="{FF2B5EF4-FFF2-40B4-BE49-F238E27FC236}">
                  <a16:creationId xmlns:a16="http://schemas.microsoft.com/office/drawing/2014/main" id="{A595240A-79CA-4D37-9F83-0BB980084443}"/>
                </a:ext>
              </a:extLst>
            </p:cNvPr>
            <p:cNvCxnSpPr>
              <a:stCxn id="15" idx="1"/>
            </p:cNvCxnSpPr>
            <p:nvPr/>
          </p:nvCxnSpPr>
          <p:spPr>
            <a:xfrm flipH="1">
              <a:off x="7821225" y="1988502"/>
              <a:ext cx="438512" cy="46614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a:extLst>
                <a:ext uri="{FF2B5EF4-FFF2-40B4-BE49-F238E27FC236}">
                  <a16:creationId xmlns:a16="http://schemas.microsoft.com/office/drawing/2014/main" id="{CAE6C067-EEFF-4D44-9E46-1DE682434A16}"/>
                </a:ext>
              </a:extLst>
            </p:cNvPr>
            <p:cNvSpPr/>
            <p:nvPr/>
          </p:nvSpPr>
          <p:spPr>
            <a:xfrm>
              <a:off x="8985878" y="2383025"/>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3</a:t>
              </a:r>
            </a:p>
          </p:txBody>
        </p:sp>
        <p:cxnSp>
          <p:nvCxnSpPr>
            <p:cNvPr id="18" name="Straight Arrow Connector 17">
              <a:extLst>
                <a:ext uri="{FF2B5EF4-FFF2-40B4-BE49-F238E27FC236}">
                  <a16:creationId xmlns:a16="http://schemas.microsoft.com/office/drawing/2014/main" id="{D05CA3B7-A455-4F61-850F-2098962CE52B}"/>
                </a:ext>
              </a:extLst>
            </p:cNvPr>
            <p:cNvCxnSpPr>
              <a:stCxn id="17" idx="1"/>
            </p:cNvCxnSpPr>
            <p:nvPr/>
          </p:nvCxnSpPr>
          <p:spPr>
            <a:xfrm flipH="1" flipV="1">
              <a:off x="8236210" y="2604179"/>
              <a:ext cx="749668" cy="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3EEE1AB4-7FAA-4E4F-AE14-0FB32894412B}"/>
                </a:ext>
              </a:extLst>
            </p:cNvPr>
            <p:cNvSpPr/>
            <p:nvPr/>
          </p:nvSpPr>
          <p:spPr>
            <a:xfrm>
              <a:off x="8985878" y="2954835"/>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4</a:t>
              </a:r>
            </a:p>
          </p:txBody>
        </p:sp>
        <p:cxnSp>
          <p:nvCxnSpPr>
            <p:cNvPr id="20" name="Straight Arrow Connector 19">
              <a:extLst>
                <a:ext uri="{FF2B5EF4-FFF2-40B4-BE49-F238E27FC236}">
                  <a16:creationId xmlns:a16="http://schemas.microsoft.com/office/drawing/2014/main" id="{BD16381C-2328-45D6-A694-4C033F65D348}"/>
                </a:ext>
              </a:extLst>
            </p:cNvPr>
            <p:cNvCxnSpPr>
              <a:cxnSpLocks/>
            </p:cNvCxnSpPr>
            <p:nvPr/>
          </p:nvCxnSpPr>
          <p:spPr>
            <a:xfrm flipH="1" flipV="1">
              <a:off x="7486542" y="2954835"/>
              <a:ext cx="1499336" cy="22115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a:extLst>
                <a:ext uri="{FF2B5EF4-FFF2-40B4-BE49-F238E27FC236}">
                  <a16:creationId xmlns:a16="http://schemas.microsoft.com/office/drawing/2014/main" id="{67ECAF64-3639-4C8C-ACFE-2910446D6157}"/>
                </a:ext>
              </a:extLst>
            </p:cNvPr>
            <p:cNvSpPr/>
            <p:nvPr/>
          </p:nvSpPr>
          <p:spPr>
            <a:xfrm>
              <a:off x="7940761" y="522325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5</a:t>
              </a:r>
            </a:p>
          </p:txBody>
        </p:sp>
        <p:sp>
          <p:nvSpPr>
            <p:cNvPr id="22" name="Rectangle 21">
              <a:hlinkClick r:id="rId9" action="ppaction://hlinksldjump"/>
              <a:extLst>
                <a:ext uri="{FF2B5EF4-FFF2-40B4-BE49-F238E27FC236}">
                  <a16:creationId xmlns:a16="http://schemas.microsoft.com/office/drawing/2014/main" id="{4E5AC05F-3902-472A-9BCF-42CAD9A64800}"/>
                </a:ext>
              </a:extLst>
            </p:cNvPr>
            <p:cNvSpPr/>
            <p:nvPr/>
          </p:nvSpPr>
          <p:spPr>
            <a:xfrm>
              <a:off x="7173702" y="522325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6</a:t>
              </a:r>
            </a:p>
          </p:txBody>
        </p:sp>
        <p:sp>
          <p:nvSpPr>
            <p:cNvPr id="23" name="Rectangle 22">
              <a:hlinkClick r:id="rId10" action="ppaction://hlinksldjump"/>
              <a:extLst>
                <a:ext uri="{FF2B5EF4-FFF2-40B4-BE49-F238E27FC236}">
                  <a16:creationId xmlns:a16="http://schemas.microsoft.com/office/drawing/2014/main" id="{B063CF25-4D6D-45BB-9150-6AF9ECA75EC2}"/>
                </a:ext>
              </a:extLst>
            </p:cNvPr>
            <p:cNvSpPr/>
            <p:nvPr/>
          </p:nvSpPr>
          <p:spPr>
            <a:xfrm>
              <a:off x="6529926" y="571039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7</a:t>
              </a:r>
            </a:p>
          </p:txBody>
        </p:sp>
        <p:sp>
          <p:nvSpPr>
            <p:cNvPr id="24" name="Rectangle 23">
              <a:hlinkClick r:id="rId11" action="ppaction://hlinksldjump"/>
              <a:extLst>
                <a:ext uri="{FF2B5EF4-FFF2-40B4-BE49-F238E27FC236}">
                  <a16:creationId xmlns:a16="http://schemas.microsoft.com/office/drawing/2014/main" id="{F9C0F8FB-DA3C-47D9-AE9B-361A8E3D6404}"/>
                </a:ext>
              </a:extLst>
            </p:cNvPr>
            <p:cNvSpPr/>
            <p:nvPr/>
          </p:nvSpPr>
          <p:spPr>
            <a:xfrm>
              <a:off x="5929290" y="571039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8</a:t>
              </a:r>
            </a:p>
          </p:txBody>
        </p:sp>
        <p:cxnSp>
          <p:nvCxnSpPr>
            <p:cNvPr id="25" name="Straight Arrow Connector 24">
              <a:extLst>
                <a:ext uri="{FF2B5EF4-FFF2-40B4-BE49-F238E27FC236}">
                  <a16:creationId xmlns:a16="http://schemas.microsoft.com/office/drawing/2014/main" id="{482375EE-40B2-45D1-87F3-366591953B9C}"/>
                </a:ext>
              </a:extLst>
            </p:cNvPr>
            <p:cNvCxnSpPr>
              <a:stCxn id="21" idx="0"/>
            </p:cNvCxnSpPr>
            <p:nvPr/>
          </p:nvCxnSpPr>
          <p:spPr>
            <a:xfrm flipH="1" flipV="1">
              <a:off x="7972504" y="4672769"/>
              <a:ext cx="189387" cy="55048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D0C0F9A-A860-4E19-856F-49A0FBB18EF0}"/>
                </a:ext>
              </a:extLst>
            </p:cNvPr>
            <p:cNvCxnSpPr>
              <a:cxnSpLocks/>
            </p:cNvCxnSpPr>
            <p:nvPr/>
          </p:nvCxnSpPr>
          <p:spPr>
            <a:xfrm flipH="1" flipV="1">
              <a:off x="7128134" y="4482176"/>
              <a:ext cx="250922" cy="74108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196437E-AD6D-4AF8-811A-29DEA33BA10A}"/>
                </a:ext>
              </a:extLst>
            </p:cNvPr>
            <p:cNvCxnSpPr>
              <a:cxnSpLocks/>
            </p:cNvCxnSpPr>
            <p:nvPr/>
          </p:nvCxnSpPr>
          <p:spPr>
            <a:xfrm flipH="1" flipV="1">
              <a:off x="6577679" y="5121999"/>
              <a:ext cx="187047" cy="58839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DBF3F94-7A6D-4E5E-9A3F-BAC615E1BCD6}"/>
                </a:ext>
              </a:extLst>
            </p:cNvPr>
            <p:cNvCxnSpPr>
              <a:cxnSpLocks/>
            </p:cNvCxnSpPr>
            <p:nvPr/>
          </p:nvCxnSpPr>
          <p:spPr>
            <a:xfrm flipH="1" flipV="1">
              <a:off x="5988204" y="5267013"/>
              <a:ext cx="159996" cy="44338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hlinkClick r:id="rId12" action="ppaction://hlinksldjump"/>
              <a:extLst>
                <a:ext uri="{FF2B5EF4-FFF2-40B4-BE49-F238E27FC236}">
                  <a16:creationId xmlns:a16="http://schemas.microsoft.com/office/drawing/2014/main" id="{34066662-7D92-4907-A47F-6DB2EEEB8715}"/>
                </a:ext>
              </a:extLst>
            </p:cNvPr>
            <p:cNvSpPr/>
            <p:nvPr/>
          </p:nvSpPr>
          <p:spPr>
            <a:xfrm>
              <a:off x="4368437" y="6144104"/>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9</a:t>
              </a:r>
            </a:p>
          </p:txBody>
        </p:sp>
        <p:cxnSp>
          <p:nvCxnSpPr>
            <p:cNvPr id="30" name="Straight Arrow Connector 29">
              <a:extLst>
                <a:ext uri="{FF2B5EF4-FFF2-40B4-BE49-F238E27FC236}">
                  <a16:creationId xmlns:a16="http://schemas.microsoft.com/office/drawing/2014/main" id="{AD47198C-6D18-4DDD-B1CA-26271B4F70DC}"/>
                </a:ext>
              </a:extLst>
            </p:cNvPr>
            <p:cNvCxnSpPr>
              <a:stCxn id="29" idx="0"/>
            </p:cNvCxnSpPr>
            <p:nvPr/>
          </p:nvCxnSpPr>
          <p:spPr>
            <a:xfrm flipH="1" flipV="1">
              <a:off x="3928421" y="5557973"/>
              <a:ext cx="661146" cy="58613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hlinkClick r:id="rId13" action="ppaction://hlinksldjump"/>
              <a:extLst>
                <a:ext uri="{FF2B5EF4-FFF2-40B4-BE49-F238E27FC236}">
                  <a16:creationId xmlns:a16="http://schemas.microsoft.com/office/drawing/2014/main" id="{32FA5322-F0D0-442E-BB81-2FF547F92EFB}"/>
                </a:ext>
              </a:extLst>
            </p:cNvPr>
            <p:cNvSpPr/>
            <p:nvPr/>
          </p:nvSpPr>
          <p:spPr>
            <a:xfrm>
              <a:off x="3180679" y="6144104"/>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10</a:t>
              </a:r>
            </a:p>
          </p:txBody>
        </p:sp>
        <p:cxnSp>
          <p:nvCxnSpPr>
            <p:cNvPr id="32" name="Straight Arrow Connector 31">
              <a:extLst>
                <a:ext uri="{FF2B5EF4-FFF2-40B4-BE49-F238E27FC236}">
                  <a16:creationId xmlns:a16="http://schemas.microsoft.com/office/drawing/2014/main" id="{BC9FEF44-156A-44DC-8189-DC41B8158FC1}"/>
                </a:ext>
              </a:extLst>
            </p:cNvPr>
            <p:cNvCxnSpPr>
              <a:cxnSpLocks/>
            </p:cNvCxnSpPr>
            <p:nvPr/>
          </p:nvCxnSpPr>
          <p:spPr>
            <a:xfrm flipH="1" flipV="1">
              <a:off x="3384107" y="5267013"/>
              <a:ext cx="8553" cy="87709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hlinkClick r:id="rId14" action="ppaction://hlinksldjump"/>
              <a:extLst>
                <a:ext uri="{FF2B5EF4-FFF2-40B4-BE49-F238E27FC236}">
                  <a16:creationId xmlns:a16="http://schemas.microsoft.com/office/drawing/2014/main" id="{58F5609C-E4BC-446B-98C7-631E0578D6E0}"/>
                </a:ext>
              </a:extLst>
            </p:cNvPr>
            <p:cNvSpPr/>
            <p:nvPr/>
          </p:nvSpPr>
          <p:spPr>
            <a:xfrm>
              <a:off x="792770" y="6144104"/>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11</a:t>
              </a:r>
            </a:p>
          </p:txBody>
        </p:sp>
        <p:cxnSp>
          <p:nvCxnSpPr>
            <p:cNvPr id="34" name="Straight Arrow Connector 33">
              <a:extLst>
                <a:ext uri="{FF2B5EF4-FFF2-40B4-BE49-F238E27FC236}">
                  <a16:creationId xmlns:a16="http://schemas.microsoft.com/office/drawing/2014/main" id="{2D19564C-9960-4FF0-9897-052794AAF4AA}"/>
                </a:ext>
              </a:extLst>
            </p:cNvPr>
            <p:cNvCxnSpPr>
              <a:cxnSpLocks/>
            </p:cNvCxnSpPr>
            <p:nvPr/>
          </p:nvCxnSpPr>
          <p:spPr>
            <a:xfrm flipH="1" flipV="1">
              <a:off x="1013899" y="5267013"/>
              <a:ext cx="8553" cy="87709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hlinkClick r:id="rId15" action="ppaction://hlinksldjump"/>
              <a:extLst>
                <a:ext uri="{FF2B5EF4-FFF2-40B4-BE49-F238E27FC236}">
                  <a16:creationId xmlns:a16="http://schemas.microsoft.com/office/drawing/2014/main" id="{A335EC29-6AB1-4D20-A482-2146E7776526}"/>
                </a:ext>
              </a:extLst>
            </p:cNvPr>
            <p:cNvSpPr/>
            <p:nvPr/>
          </p:nvSpPr>
          <p:spPr>
            <a:xfrm>
              <a:off x="2366607" y="3561971"/>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12</a:t>
              </a:r>
            </a:p>
          </p:txBody>
        </p:sp>
        <p:cxnSp>
          <p:nvCxnSpPr>
            <p:cNvPr id="36" name="Straight Arrow Connector 35">
              <a:extLst>
                <a:ext uri="{FF2B5EF4-FFF2-40B4-BE49-F238E27FC236}">
                  <a16:creationId xmlns:a16="http://schemas.microsoft.com/office/drawing/2014/main" id="{C237199E-C0BE-48E2-A4F7-E12E52E197F1}"/>
                </a:ext>
              </a:extLst>
            </p:cNvPr>
            <p:cNvCxnSpPr>
              <a:cxnSpLocks/>
            </p:cNvCxnSpPr>
            <p:nvPr/>
          </p:nvCxnSpPr>
          <p:spPr>
            <a:xfrm>
              <a:off x="2808866" y="3789320"/>
              <a:ext cx="176119" cy="21306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hlinkClick r:id="rId16" action="ppaction://hlinksldjump"/>
              <a:extLst>
                <a:ext uri="{FF2B5EF4-FFF2-40B4-BE49-F238E27FC236}">
                  <a16:creationId xmlns:a16="http://schemas.microsoft.com/office/drawing/2014/main" id="{5B0B7C72-E993-47EE-8110-CDACF4C8D765}"/>
                </a:ext>
              </a:extLst>
            </p:cNvPr>
            <p:cNvSpPr/>
            <p:nvPr/>
          </p:nvSpPr>
          <p:spPr>
            <a:xfrm>
              <a:off x="561585" y="289834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13</a:t>
              </a:r>
            </a:p>
          </p:txBody>
        </p:sp>
        <p:cxnSp>
          <p:nvCxnSpPr>
            <p:cNvPr id="38" name="Straight Arrow Connector 37">
              <a:extLst>
                <a:ext uri="{FF2B5EF4-FFF2-40B4-BE49-F238E27FC236}">
                  <a16:creationId xmlns:a16="http://schemas.microsoft.com/office/drawing/2014/main" id="{AC6B3655-81F7-4D8C-BF69-4B2B9593412E}"/>
                </a:ext>
              </a:extLst>
            </p:cNvPr>
            <p:cNvCxnSpPr>
              <a:cxnSpLocks/>
            </p:cNvCxnSpPr>
            <p:nvPr/>
          </p:nvCxnSpPr>
          <p:spPr>
            <a:xfrm>
              <a:off x="1006147" y="3097258"/>
              <a:ext cx="463319" cy="24339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F08E6D7-A07D-498A-96E8-45DE93EEF02E}"/>
                </a:ext>
              </a:extLst>
            </p:cNvPr>
            <p:cNvCxnSpPr>
              <a:cxnSpLocks/>
            </p:cNvCxnSpPr>
            <p:nvPr/>
          </p:nvCxnSpPr>
          <p:spPr>
            <a:xfrm>
              <a:off x="795925" y="3340655"/>
              <a:ext cx="319582" cy="34982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hlinkClick r:id="rId17" action="ppaction://hlinksldjump"/>
              <a:extLst>
                <a:ext uri="{FF2B5EF4-FFF2-40B4-BE49-F238E27FC236}">
                  <a16:creationId xmlns:a16="http://schemas.microsoft.com/office/drawing/2014/main" id="{1C15DDFA-2BE6-46C2-931C-5FD71442BB08}"/>
                </a:ext>
              </a:extLst>
            </p:cNvPr>
            <p:cNvSpPr/>
            <p:nvPr/>
          </p:nvSpPr>
          <p:spPr>
            <a:xfrm>
              <a:off x="2587736" y="3036335"/>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14</a:t>
              </a:r>
            </a:p>
          </p:txBody>
        </p:sp>
        <p:cxnSp>
          <p:nvCxnSpPr>
            <p:cNvPr id="41" name="Straight Arrow Connector 40">
              <a:extLst>
                <a:ext uri="{FF2B5EF4-FFF2-40B4-BE49-F238E27FC236}">
                  <a16:creationId xmlns:a16="http://schemas.microsoft.com/office/drawing/2014/main" id="{D443B104-81E0-4125-9BD9-9F6D14E85734}"/>
                </a:ext>
              </a:extLst>
            </p:cNvPr>
            <p:cNvCxnSpPr>
              <a:cxnSpLocks/>
            </p:cNvCxnSpPr>
            <p:nvPr/>
          </p:nvCxnSpPr>
          <p:spPr>
            <a:xfrm flipH="1">
              <a:off x="2377935" y="3255886"/>
              <a:ext cx="209801" cy="84769"/>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hlinkClick r:id="rId18" action="ppaction://hlinksldjump"/>
              <a:extLst>
                <a:ext uri="{FF2B5EF4-FFF2-40B4-BE49-F238E27FC236}">
                  <a16:creationId xmlns:a16="http://schemas.microsoft.com/office/drawing/2014/main" id="{2E6A618E-F8BC-43D4-A14B-B04B3E61FA05}"/>
                </a:ext>
              </a:extLst>
            </p:cNvPr>
            <p:cNvSpPr/>
            <p:nvPr/>
          </p:nvSpPr>
          <p:spPr>
            <a:xfrm>
              <a:off x="3617707" y="3756033"/>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15</a:t>
              </a:r>
            </a:p>
          </p:txBody>
        </p:sp>
        <p:cxnSp>
          <p:nvCxnSpPr>
            <p:cNvPr id="43" name="Straight Arrow Connector 42">
              <a:extLst>
                <a:ext uri="{FF2B5EF4-FFF2-40B4-BE49-F238E27FC236}">
                  <a16:creationId xmlns:a16="http://schemas.microsoft.com/office/drawing/2014/main" id="{5196C227-2A99-40F8-9679-8AA03EA09663}"/>
                </a:ext>
              </a:extLst>
            </p:cNvPr>
            <p:cNvCxnSpPr>
              <a:endCxn id="7" idx="1"/>
            </p:cNvCxnSpPr>
            <p:nvPr/>
          </p:nvCxnSpPr>
          <p:spPr>
            <a:xfrm flipH="1">
              <a:off x="3794507" y="4206434"/>
              <a:ext cx="56497" cy="18717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hlinkClick r:id="rId19" action="ppaction://hlinksldjump"/>
              <a:extLst>
                <a:ext uri="{FF2B5EF4-FFF2-40B4-BE49-F238E27FC236}">
                  <a16:creationId xmlns:a16="http://schemas.microsoft.com/office/drawing/2014/main" id="{45DCD6C1-7634-4714-BEE0-261F39327FB8}"/>
                </a:ext>
              </a:extLst>
            </p:cNvPr>
            <p:cNvSpPr/>
            <p:nvPr/>
          </p:nvSpPr>
          <p:spPr>
            <a:xfrm>
              <a:off x="3784160" y="2766758"/>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16</a:t>
              </a:r>
            </a:p>
          </p:txBody>
        </p:sp>
        <p:cxnSp>
          <p:nvCxnSpPr>
            <p:cNvPr id="45" name="Straight Arrow Connector 44">
              <a:extLst>
                <a:ext uri="{FF2B5EF4-FFF2-40B4-BE49-F238E27FC236}">
                  <a16:creationId xmlns:a16="http://schemas.microsoft.com/office/drawing/2014/main" id="{7706AC57-920E-441B-889C-86352B79BBD0}"/>
                </a:ext>
              </a:extLst>
            </p:cNvPr>
            <p:cNvCxnSpPr>
              <a:cxnSpLocks/>
            </p:cNvCxnSpPr>
            <p:nvPr/>
          </p:nvCxnSpPr>
          <p:spPr>
            <a:xfrm flipH="1">
              <a:off x="3448627" y="2980439"/>
              <a:ext cx="335534" cy="8497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hlinkClick r:id="rId20" action="ppaction://hlinksldjump"/>
              <a:extLst>
                <a:ext uri="{FF2B5EF4-FFF2-40B4-BE49-F238E27FC236}">
                  <a16:creationId xmlns:a16="http://schemas.microsoft.com/office/drawing/2014/main" id="{EFBE6341-16FB-428E-9EB8-D47196D77056}"/>
                </a:ext>
              </a:extLst>
            </p:cNvPr>
            <p:cNvSpPr/>
            <p:nvPr/>
          </p:nvSpPr>
          <p:spPr>
            <a:xfrm>
              <a:off x="5951982" y="252780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17</a:t>
              </a:r>
            </a:p>
          </p:txBody>
        </p:sp>
        <p:cxnSp>
          <p:nvCxnSpPr>
            <p:cNvPr id="47" name="Straight Arrow Connector 46">
              <a:extLst>
                <a:ext uri="{FF2B5EF4-FFF2-40B4-BE49-F238E27FC236}">
                  <a16:creationId xmlns:a16="http://schemas.microsoft.com/office/drawing/2014/main" id="{307E5280-024D-4CB0-A8C5-4624E4D00D75}"/>
                </a:ext>
              </a:extLst>
            </p:cNvPr>
            <p:cNvCxnSpPr>
              <a:cxnSpLocks/>
            </p:cNvCxnSpPr>
            <p:nvPr/>
          </p:nvCxnSpPr>
          <p:spPr>
            <a:xfrm>
              <a:off x="6390666" y="2748960"/>
              <a:ext cx="284112" cy="13738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hlinkClick r:id="rId21" action="ppaction://hlinksldjump"/>
              <a:extLst>
                <a:ext uri="{FF2B5EF4-FFF2-40B4-BE49-F238E27FC236}">
                  <a16:creationId xmlns:a16="http://schemas.microsoft.com/office/drawing/2014/main" id="{C405EDD6-137F-4B64-A1B5-709A56573CD5}"/>
                </a:ext>
              </a:extLst>
            </p:cNvPr>
            <p:cNvSpPr/>
            <p:nvPr/>
          </p:nvSpPr>
          <p:spPr>
            <a:xfrm>
              <a:off x="4589566" y="4310816"/>
              <a:ext cx="442259" cy="442309"/>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yriad Pro" panose="020B0503030403020204" pitchFamily="34" charset="0"/>
                </a:rPr>
                <a:t>18</a:t>
              </a:r>
            </a:p>
          </p:txBody>
        </p:sp>
        <p:cxnSp>
          <p:nvCxnSpPr>
            <p:cNvPr id="49" name="Straight Arrow Connector 48">
              <a:extLst>
                <a:ext uri="{FF2B5EF4-FFF2-40B4-BE49-F238E27FC236}">
                  <a16:creationId xmlns:a16="http://schemas.microsoft.com/office/drawing/2014/main" id="{154802BD-E161-465F-AB4D-14124F046F08}"/>
                </a:ext>
              </a:extLst>
            </p:cNvPr>
            <p:cNvCxnSpPr>
              <a:cxnSpLocks/>
            </p:cNvCxnSpPr>
            <p:nvPr/>
          </p:nvCxnSpPr>
          <p:spPr>
            <a:xfrm flipH="1">
              <a:off x="4171835" y="4531970"/>
              <a:ext cx="417731" cy="10324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a:hlinkClick r:id="rId22" action="ppaction://hlinksldjump"/>
            <a:extLst>
              <a:ext uri="{FF2B5EF4-FFF2-40B4-BE49-F238E27FC236}">
                <a16:creationId xmlns:a16="http://schemas.microsoft.com/office/drawing/2014/main" id="{54DB2CAF-F704-4183-9B30-6F2C7339B06B}"/>
              </a:ext>
            </a:extLst>
          </p:cNvPr>
          <p:cNvSpPr txBox="1"/>
          <p:nvPr/>
        </p:nvSpPr>
        <p:spPr>
          <a:xfrm>
            <a:off x="6887869" y="6234381"/>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here to skip this section</a:t>
            </a:r>
          </a:p>
        </p:txBody>
      </p:sp>
    </p:spTree>
    <p:extLst>
      <p:ext uri="{BB962C8B-B14F-4D97-AF65-F5344CB8AC3E}">
        <p14:creationId xmlns:p14="http://schemas.microsoft.com/office/powerpoint/2010/main" val="340141070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5361940" cy="609473"/>
          </a:xfrm>
        </p:spPr>
        <p:txBody>
          <a:bodyPr/>
          <a:lstStyle/>
          <a:p>
            <a:r>
              <a:rPr lang="en-GB" dirty="0"/>
              <a:t>DISPERSAL HARD STANDING</a:t>
            </a:r>
          </a:p>
        </p:txBody>
      </p:sp>
      <p:sp>
        <p:nvSpPr>
          <p:cNvPr id="3" name="Content Placeholder 2">
            <a:extLst>
              <a:ext uri="{FF2B5EF4-FFF2-40B4-BE49-F238E27FC236}">
                <a16:creationId xmlns:a16="http://schemas.microsoft.com/office/drawing/2014/main" id="{0708A4C3-CA72-4750-98C9-911F2D1823F9}"/>
              </a:ext>
            </a:extLst>
          </p:cNvPr>
          <p:cNvSpPr>
            <a:spLocks noGrp="1"/>
          </p:cNvSpPr>
          <p:nvPr>
            <p:ph idx="1"/>
          </p:nvPr>
        </p:nvSpPr>
        <p:spPr>
          <a:xfrm>
            <a:off x="673248" y="1184491"/>
            <a:ext cx="6387191" cy="4847342"/>
          </a:xfrm>
        </p:spPr>
        <p:txBody>
          <a:bodyPr/>
          <a:lstStyle/>
          <a:p>
            <a:r>
              <a:rPr lang="en-GB" dirty="0"/>
              <a:t>Used for parking aircraft. </a:t>
            </a:r>
          </a:p>
          <a:p>
            <a:endParaRPr lang="en-GB" dirty="0"/>
          </a:p>
          <a:p>
            <a:r>
              <a:rPr lang="en-GB" dirty="0"/>
              <a:t>The aim is to spread the aircraft around the airfield, to make it more difficult for enemy aircraft to damage or destroy all the aircraft in one go.</a:t>
            </a:r>
          </a:p>
          <a:p>
            <a:endParaRPr lang="en-GB" dirty="0"/>
          </a:p>
          <a:p>
            <a:r>
              <a:rPr lang="en-GB" dirty="0"/>
              <a:t>Some airfields may have hardened aircraft shelters, which protect the aircrews and ground crews as well as aircraft.</a:t>
            </a:r>
          </a:p>
          <a:p>
            <a:endParaRPr lang="en-GB" dirty="0"/>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ext uri="{D42A27DB-BD31-4B8C-83A1-F6EECF244321}">
                <p14:modId xmlns:p14="http://schemas.microsoft.com/office/powerpoint/2010/main" val="300699678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TextBox 5">
            <a:hlinkClick r:id="rId3" action="ppaction://hlinksldjump"/>
            <a:extLst>
              <a:ext uri="{FF2B5EF4-FFF2-40B4-BE49-F238E27FC236}">
                <a16:creationId xmlns:a16="http://schemas.microsoft.com/office/drawing/2014/main" id="{12C04FF5-4EE5-463A-BCAB-916FECDAE356}"/>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pic>
        <p:nvPicPr>
          <p:cNvPr id="7" name="Picture 2" descr="has111">
            <a:extLst>
              <a:ext uri="{FF2B5EF4-FFF2-40B4-BE49-F238E27FC236}">
                <a16:creationId xmlns:a16="http://schemas.microsoft.com/office/drawing/2014/main" id="{17FBA979-A905-4D8C-BD61-BF5A6296703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2873" t="-824" r="10362" b="25503"/>
          <a:stretch/>
        </p:blipFill>
        <p:spPr bwMode="auto">
          <a:xfrm>
            <a:off x="7018966" y="1456947"/>
            <a:ext cx="2858459" cy="1836484"/>
          </a:xfrm>
          <a:prstGeom prst="rect">
            <a:avLst/>
          </a:prstGeom>
          <a:noFill/>
          <a:ln w="9525">
            <a:noFill/>
            <a:miter lim="800000"/>
            <a:headEnd/>
            <a:tailEnd/>
          </a:ln>
        </p:spPr>
      </p:pic>
      <p:pic>
        <p:nvPicPr>
          <p:cNvPr id="8" name="Picture 2" descr="http://i13.photobucket.com/albums/a299/usmilobserver/Kirkuk%20Vipers/kirkuksat_17.jpg">
            <a:extLst>
              <a:ext uri="{FF2B5EF4-FFF2-40B4-BE49-F238E27FC236}">
                <a16:creationId xmlns:a16="http://schemas.microsoft.com/office/drawing/2014/main" id="{8512C6FE-9E30-4768-B51D-299933FBED6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8420" y="3469635"/>
            <a:ext cx="2839550" cy="231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05351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6953674" cy="609473"/>
          </a:xfrm>
        </p:spPr>
        <p:txBody>
          <a:bodyPr>
            <a:normAutofit/>
          </a:bodyPr>
          <a:lstStyle/>
          <a:p>
            <a:r>
              <a:rPr lang="en-GB" sz="3150" dirty="0"/>
              <a:t>OPERATIONAL READINESS PLATFORM</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2</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ext uri="{D42A27DB-BD31-4B8C-83A1-F6EECF244321}">
                <p14:modId xmlns:p14="http://schemas.microsoft.com/office/powerpoint/2010/main" val="410725947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77587">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7" name="Content Placeholder 2">
            <a:extLst>
              <a:ext uri="{FF2B5EF4-FFF2-40B4-BE49-F238E27FC236}">
                <a16:creationId xmlns:a16="http://schemas.microsoft.com/office/drawing/2014/main" id="{3A65C94B-473F-41E4-B7A3-06F0EF9B4614}"/>
              </a:ext>
            </a:extLst>
          </p:cNvPr>
          <p:cNvSpPr>
            <a:spLocks noGrp="1"/>
          </p:cNvSpPr>
          <p:nvPr>
            <p:ph idx="1"/>
          </p:nvPr>
        </p:nvSpPr>
        <p:spPr>
          <a:xfrm>
            <a:off x="673248" y="1184491"/>
            <a:ext cx="9204177" cy="4847342"/>
          </a:xfrm>
        </p:spPr>
        <p:txBody>
          <a:bodyPr/>
          <a:lstStyle/>
          <a:p>
            <a:r>
              <a:rPr lang="en-GB" dirty="0"/>
              <a:t>Special Areas for fighter of strike aircraft on the end of the runway.</a:t>
            </a:r>
          </a:p>
          <a:p>
            <a:endParaRPr lang="en-GB" dirty="0"/>
          </a:p>
          <a:p>
            <a:r>
              <a:rPr lang="en-GB" dirty="0"/>
              <a:t>Parking for aircraft to take off rapidly with little warning.</a:t>
            </a:r>
          </a:p>
          <a:p>
            <a:endParaRPr lang="en-GB" dirty="0"/>
          </a:p>
          <a:p>
            <a:r>
              <a:rPr lang="en-GB" dirty="0"/>
              <a:t>Often has space for essential ground equipment.</a:t>
            </a:r>
          </a:p>
          <a:p>
            <a:endParaRPr lang="en-GB" dirty="0"/>
          </a:p>
        </p:txBody>
      </p:sp>
      <p:sp>
        <p:nvSpPr>
          <p:cNvPr id="8" name="TextBox 7">
            <a:hlinkClick r:id="rId3" action="ppaction://hlinksldjump"/>
            <a:extLst>
              <a:ext uri="{FF2B5EF4-FFF2-40B4-BE49-F238E27FC236}">
                <a16:creationId xmlns:a16="http://schemas.microsoft.com/office/drawing/2014/main" id="{7F3D2492-E8F6-42B5-A9EE-E12518AE99AB}"/>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pSp>
        <p:nvGrpSpPr>
          <p:cNvPr id="11" name="Group 10">
            <a:extLst>
              <a:ext uri="{FF2B5EF4-FFF2-40B4-BE49-F238E27FC236}">
                <a16:creationId xmlns:a16="http://schemas.microsoft.com/office/drawing/2014/main" id="{D1463D6B-6EA9-47B8-99B7-06C3EA327A71}"/>
              </a:ext>
            </a:extLst>
          </p:cNvPr>
          <p:cNvGrpSpPr/>
          <p:nvPr/>
        </p:nvGrpSpPr>
        <p:grpSpPr>
          <a:xfrm>
            <a:off x="641164" y="3886742"/>
            <a:ext cx="9204177" cy="2699671"/>
            <a:chOff x="673248" y="3886742"/>
            <a:chExt cx="8823925" cy="2505107"/>
          </a:xfrm>
        </p:grpSpPr>
        <p:pic>
          <p:nvPicPr>
            <p:cNvPr id="9" name="Picture 8">
              <a:extLst>
                <a:ext uri="{FF2B5EF4-FFF2-40B4-BE49-F238E27FC236}">
                  <a16:creationId xmlns:a16="http://schemas.microsoft.com/office/drawing/2014/main" id="{2D654035-63FB-4C72-9248-9DDE3C5F83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390" b="15732"/>
            <a:stretch/>
          </p:blipFill>
          <p:spPr>
            <a:xfrm>
              <a:off x="673248" y="3886743"/>
              <a:ext cx="4102629" cy="1939544"/>
            </a:xfrm>
            <a:prstGeom prst="rect">
              <a:avLst/>
            </a:prstGeom>
          </p:spPr>
        </p:pic>
        <p:pic>
          <p:nvPicPr>
            <p:cNvPr id="10" name="Picture 2" descr="http://i4.photobucket.com/albums/y104/costelma/Models/Vbomberdispersal.jpg">
              <a:extLst>
                <a:ext uri="{FF2B5EF4-FFF2-40B4-BE49-F238E27FC236}">
                  <a16:creationId xmlns:a16="http://schemas.microsoft.com/office/drawing/2014/main" id="{A8AEB58F-E2F1-46C6-A173-559C07257B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7763" y="3886742"/>
              <a:ext cx="4559410" cy="25051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8615063"/>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1805940" cy="609473"/>
          </a:xfrm>
        </p:spPr>
        <p:txBody>
          <a:bodyPr/>
          <a:lstStyle/>
          <a:p>
            <a:r>
              <a:rPr lang="en-GB" dirty="0"/>
              <a:t>BARRIER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3</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7" name="Content Placeholder 2">
            <a:extLst>
              <a:ext uri="{FF2B5EF4-FFF2-40B4-BE49-F238E27FC236}">
                <a16:creationId xmlns:a16="http://schemas.microsoft.com/office/drawing/2014/main" id="{150F654E-9373-4150-BFEB-EA3DB7E65C4C}"/>
              </a:ext>
            </a:extLst>
          </p:cNvPr>
          <p:cNvSpPr>
            <a:spLocks noGrp="1"/>
          </p:cNvSpPr>
          <p:nvPr>
            <p:ph idx="1"/>
          </p:nvPr>
        </p:nvSpPr>
        <p:spPr>
          <a:xfrm>
            <a:off x="673248" y="1184491"/>
            <a:ext cx="9204177" cy="4847342"/>
          </a:xfrm>
        </p:spPr>
        <p:txBody>
          <a:bodyPr/>
          <a:lstStyle/>
          <a:p>
            <a:r>
              <a:rPr lang="en-GB" dirty="0"/>
              <a:t>A large net designed to slow down an aircraft in case of brake failure.</a:t>
            </a:r>
          </a:p>
          <a:p>
            <a:pPr marL="0" indent="0">
              <a:buNone/>
            </a:pPr>
            <a:endParaRPr lang="en-GB" dirty="0"/>
          </a:p>
          <a:p>
            <a:r>
              <a:rPr lang="en-GB" dirty="0"/>
              <a:t>They can be raised and lowered by the airfield controller by remote control.</a:t>
            </a:r>
          </a:p>
          <a:p>
            <a:endParaRPr lang="en-GB" dirty="0"/>
          </a:p>
        </p:txBody>
      </p:sp>
      <p:sp>
        <p:nvSpPr>
          <p:cNvPr id="8" name="TextBox 7">
            <a:hlinkClick r:id="rId3" action="ppaction://hlinksldjump"/>
            <a:extLst>
              <a:ext uri="{FF2B5EF4-FFF2-40B4-BE49-F238E27FC236}">
                <a16:creationId xmlns:a16="http://schemas.microsoft.com/office/drawing/2014/main" id="{39A2AE28-55C4-418A-B21D-07081F3FC9D1}"/>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pic>
        <p:nvPicPr>
          <p:cNvPr id="9" name="Picture 8">
            <a:extLst>
              <a:ext uri="{FF2B5EF4-FFF2-40B4-BE49-F238E27FC236}">
                <a16:creationId xmlns:a16="http://schemas.microsoft.com/office/drawing/2014/main" id="{8B89F9B0-75DF-45EA-9299-F3A259761C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026" r="8419"/>
          <a:stretch/>
        </p:blipFill>
        <p:spPr bwMode="auto">
          <a:xfrm>
            <a:off x="4288995" y="3340631"/>
            <a:ext cx="5869354" cy="3245781"/>
          </a:xfrm>
          <a:prstGeom prst="rect">
            <a:avLst/>
          </a:prstGeom>
          <a:noFill/>
          <a:ln w="9525">
            <a:noFill/>
            <a:miter lim="800000"/>
            <a:headEnd/>
            <a:tailEnd/>
          </a:ln>
        </p:spPr>
      </p:pic>
      <p:pic>
        <p:nvPicPr>
          <p:cNvPr id="10" name="Picture 9">
            <a:extLst>
              <a:ext uri="{FF2B5EF4-FFF2-40B4-BE49-F238E27FC236}">
                <a16:creationId xmlns:a16="http://schemas.microsoft.com/office/drawing/2014/main" id="{4B87E3C6-D9D0-47DA-809D-CACBAE956965}"/>
              </a:ext>
            </a:extLst>
          </p:cNvPr>
          <p:cNvPicPr>
            <a:picLocks noChangeAspect="1"/>
          </p:cNvPicPr>
          <p:nvPr/>
        </p:nvPicPr>
        <p:blipFill rotWithShape="1">
          <a:blip r:embed="rId5">
            <a:extLst>
              <a:ext uri="{28A0092B-C50C-407E-A947-70E740481C1C}">
                <a14:useLocalDpi xmlns:a14="http://schemas.microsoft.com/office/drawing/2010/main"/>
              </a:ext>
            </a:extLst>
          </a:blip>
          <a:srcRect r="17483" b="3959"/>
          <a:stretch/>
        </p:blipFill>
        <p:spPr>
          <a:xfrm>
            <a:off x="641164" y="3340633"/>
            <a:ext cx="3444631" cy="2691200"/>
          </a:xfrm>
          <a:prstGeom prst="rect">
            <a:avLst/>
          </a:prstGeom>
        </p:spPr>
      </p:pic>
    </p:spTree>
    <p:extLst>
      <p:ext uri="{BB962C8B-B14F-4D97-AF65-F5344CB8AC3E}">
        <p14:creationId xmlns:p14="http://schemas.microsoft.com/office/powerpoint/2010/main" val="363810810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5395807" cy="609473"/>
          </a:xfrm>
        </p:spPr>
        <p:txBody>
          <a:bodyPr/>
          <a:lstStyle/>
          <a:p>
            <a:r>
              <a:rPr lang="en-GB" dirty="0"/>
              <a:t>MAIN INSTRUMENT RUNWAY</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4</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Content Placeholder 2">
            <a:extLst>
              <a:ext uri="{FF2B5EF4-FFF2-40B4-BE49-F238E27FC236}">
                <a16:creationId xmlns:a16="http://schemas.microsoft.com/office/drawing/2014/main" id="{B4EEB322-C414-4943-A620-022E4FD79BDB}"/>
              </a:ext>
            </a:extLst>
          </p:cNvPr>
          <p:cNvSpPr>
            <a:spLocks noGrp="1"/>
          </p:cNvSpPr>
          <p:nvPr>
            <p:ph idx="1"/>
          </p:nvPr>
        </p:nvSpPr>
        <p:spPr>
          <a:xfrm>
            <a:off x="673249" y="1184491"/>
            <a:ext cx="5182120" cy="4847342"/>
          </a:xfrm>
        </p:spPr>
        <p:txBody>
          <a:bodyPr/>
          <a:lstStyle/>
          <a:p>
            <a:r>
              <a:rPr lang="en-GB" dirty="0"/>
              <a:t>An RAF main instrument runway will normally be 45m wide and 1,800m or more long.</a:t>
            </a:r>
          </a:p>
          <a:p>
            <a:endParaRPr lang="en-GB" dirty="0"/>
          </a:p>
          <a:p>
            <a:r>
              <a:rPr lang="en-GB" dirty="0"/>
              <a:t>Secondary runways are normally the same width, but not necessarily as long. </a:t>
            </a:r>
          </a:p>
          <a:p>
            <a:endParaRPr lang="en-GB" dirty="0"/>
          </a:p>
          <a:p>
            <a:r>
              <a:rPr lang="en-GB" dirty="0"/>
              <a:t>For transport aircraft, the main runway is normally 60m wide and 2,700m or more long.</a:t>
            </a:r>
          </a:p>
          <a:p>
            <a:endParaRPr lang="en-GB" dirty="0"/>
          </a:p>
        </p:txBody>
      </p:sp>
      <p:sp>
        <p:nvSpPr>
          <p:cNvPr id="7" name="TextBox 6">
            <a:hlinkClick r:id="rId3" action="ppaction://hlinksldjump"/>
            <a:extLst>
              <a:ext uri="{FF2B5EF4-FFF2-40B4-BE49-F238E27FC236}">
                <a16:creationId xmlns:a16="http://schemas.microsoft.com/office/drawing/2014/main" id="{CF7F5D04-AE0D-4DD2-9BD1-5336FE359E5B}"/>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pSp>
        <p:nvGrpSpPr>
          <p:cNvPr id="10" name="Group 9">
            <a:extLst>
              <a:ext uri="{FF2B5EF4-FFF2-40B4-BE49-F238E27FC236}">
                <a16:creationId xmlns:a16="http://schemas.microsoft.com/office/drawing/2014/main" id="{6A8E9DCF-09F5-4957-B6EF-AFEB53F9B8D6}"/>
              </a:ext>
            </a:extLst>
          </p:cNvPr>
          <p:cNvGrpSpPr/>
          <p:nvPr/>
        </p:nvGrpSpPr>
        <p:grpSpPr>
          <a:xfrm>
            <a:off x="5855369" y="1092154"/>
            <a:ext cx="4146581" cy="5492898"/>
            <a:chOff x="6272993" y="1092154"/>
            <a:chExt cx="3728957" cy="4939679"/>
          </a:xfrm>
        </p:grpSpPr>
        <p:pic>
          <p:nvPicPr>
            <p:cNvPr id="8" name="Picture 2" descr="http://www.edp24.co.uk/polopoly_fs/1.894940.1305560962!/image/2228718587.jpg_gen/derivatives/landscape_630/2228718587.jpg">
              <a:extLst>
                <a:ext uri="{FF2B5EF4-FFF2-40B4-BE49-F238E27FC236}">
                  <a16:creationId xmlns:a16="http://schemas.microsoft.com/office/drawing/2014/main" id="{DA21F01A-DDD9-45F8-A423-C486FBF261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2993" y="3386050"/>
              <a:ext cx="3728956" cy="2645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thunder-and-lightnings.co.uk/public8/wittering-empty.jpg">
              <a:extLst>
                <a:ext uri="{FF2B5EF4-FFF2-40B4-BE49-F238E27FC236}">
                  <a16:creationId xmlns:a16="http://schemas.microsoft.com/office/drawing/2014/main" id="{13C98519-1244-4CFD-8993-708FEF19195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27377" b="24466"/>
            <a:stretch/>
          </p:blipFill>
          <p:spPr bwMode="auto">
            <a:xfrm>
              <a:off x="7059120" y="1092154"/>
              <a:ext cx="2942830" cy="21257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061476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1772073" cy="609473"/>
          </a:xfrm>
        </p:spPr>
        <p:txBody>
          <a:bodyPr/>
          <a:lstStyle/>
          <a:p>
            <a:r>
              <a:rPr lang="en-GB" dirty="0"/>
              <a:t>HANGER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5</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Content Placeholder 2">
            <a:extLst>
              <a:ext uri="{FF2B5EF4-FFF2-40B4-BE49-F238E27FC236}">
                <a16:creationId xmlns:a16="http://schemas.microsoft.com/office/drawing/2014/main" id="{C0E5B048-69A8-4761-8FE5-7559043E96E8}"/>
              </a:ext>
            </a:extLst>
          </p:cNvPr>
          <p:cNvSpPr>
            <a:spLocks noGrp="1"/>
          </p:cNvSpPr>
          <p:nvPr>
            <p:ph idx="1"/>
          </p:nvPr>
        </p:nvSpPr>
        <p:spPr>
          <a:xfrm>
            <a:off x="673248" y="1184492"/>
            <a:ext cx="9204177" cy="2244382"/>
          </a:xfrm>
        </p:spPr>
        <p:txBody>
          <a:bodyPr>
            <a:normAutofit lnSpcReduction="10000"/>
          </a:bodyPr>
          <a:lstStyle/>
          <a:p>
            <a:r>
              <a:rPr lang="en-GB" dirty="0"/>
              <a:t>Where aircraft and associated equipment is stored.</a:t>
            </a:r>
          </a:p>
          <a:p>
            <a:endParaRPr lang="en-GB" dirty="0"/>
          </a:p>
          <a:p>
            <a:r>
              <a:rPr lang="en-GB" dirty="0"/>
              <a:t>Protect aircraft from the weather and direct sunlight. </a:t>
            </a:r>
          </a:p>
          <a:p>
            <a:endParaRPr lang="en-GB" dirty="0"/>
          </a:p>
          <a:p>
            <a:r>
              <a:rPr lang="en-GB" dirty="0"/>
              <a:t>Used for maintenance and repair of aircraft.</a:t>
            </a:r>
          </a:p>
          <a:p>
            <a:endParaRPr lang="en-GB" dirty="0"/>
          </a:p>
          <a:p>
            <a:endParaRPr lang="en-GB" dirty="0"/>
          </a:p>
        </p:txBody>
      </p:sp>
      <p:sp>
        <p:nvSpPr>
          <p:cNvPr id="7" name="TextBox 6">
            <a:hlinkClick r:id="rId3" action="ppaction://hlinksldjump"/>
            <a:extLst>
              <a:ext uri="{FF2B5EF4-FFF2-40B4-BE49-F238E27FC236}">
                <a16:creationId xmlns:a16="http://schemas.microsoft.com/office/drawing/2014/main" id="{05F046D2-E879-4C39-9447-459DA4BBEE84}"/>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pic>
        <p:nvPicPr>
          <p:cNvPr id="8" name="Picture 7">
            <a:extLst>
              <a:ext uri="{FF2B5EF4-FFF2-40B4-BE49-F238E27FC236}">
                <a16:creationId xmlns:a16="http://schemas.microsoft.com/office/drawing/2014/main" id="{4DCF0D6C-44E3-45DA-A5F8-D0BF6709F9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9535" y="3218991"/>
            <a:ext cx="4687890" cy="3367422"/>
          </a:xfrm>
          <a:prstGeom prst="rect">
            <a:avLst/>
          </a:prstGeom>
        </p:spPr>
      </p:pic>
      <p:pic>
        <p:nvPicPr>
          <p:cNvPr id="9" name="Picture 8">
            <a:extLst>
              <a:ext uri="{FF2B5EF4-FFF2-40B4-BE49-F238E27FC236}">
                <a16:creationId xmlns:a16="http://schemas.microsoft.com/office/drawing/2014/main" id="{6BA41B0A-ED86-4457-9A9C-CA788F1D33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248" y="3429000"/>
            <a:ext cx="3968262" cy="2652130"/>
          </a:xfrm>
          <a:prstGeom prst="rect">
            <a:avLst/>
          </a:prstGeom>
        </p:spPr>
      </p:pic>
    </p:spTree>
    <p:extLst>
      <p:ext uri="{BB962C8B-B14F-4D97-AF65-F5344CB8AC3E}">
        <p14:creationId xmlns:p14="http://schemas.microsoft.com/office/powerpoint/2010/main" val="617224993"/>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6123940" cy="609473"/>
          </a:xfrm>
        </p:spPr>
        <p:txBody>
          <a:bodyPr/>
          <a:lstStyle/>
          <a:p>
            <a:r>
              <a:rPr lang="en-GB" dirty="0"/>
              <a:t>AIRCRAFT SERVICING PLATFORM</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6</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7" name="TextBox 6">
            <a:hlinkClick r:id="rId3" action="ppaction://hlinksldjump"/>
            <a:extLst>
              <a:ext uri="{FF2B5EF4-FFF2-40B4-BE49-F238E27FC236}">
                <a16:creationId xmlns:a16="http://schemas.microsoft.com/office/drawing/2014/main" id="{1D4D6761-E569-4121-B85A-0DC274E4AD3C}"/>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sp>
        <p:nvSpPr>
          <p:cNvPr id="9" name="Content Placeholder 8">
            <a:extLst>
              <a:ext uri="{FF2B5EF4-FFF2-40B4-BE49-F238E27FC236}">
                <a16:creationId xmlns:a16="http://schemas.microsoft.com/office/drawing/2014/main" id="{D7C54299-EED2-443A-BE93-0310D8E51E3E}"/>
              </a:ext>
            </a:extLst>
          </p:cNvPr>
          <p:cNvSpPr>
            <a:spLocks noGrp="1"/>
          </p:cNvSpPr>
          <p:nvPr>
            <p:ph idx="1"/>
          </p:nvPr>
        </p:nvSpPr>
        <p:spPr/>
        <p:txBody>
          <a:bodyPr/>
          <a:lstStyle/>
          <a:p>
            <a:r>
              <a:rPr lang="en-GB" dirty="0"/>
              <a:t>Large paved areas for the servicing and turn-round of aircraft. </a:t>
            </a:r>
          </a:p>
          <a:p>
            <a:endParaRPr lang="en-GB" dirty="0"/>
          </a:p>
          <a:p>
            <a:r>
              <a:rPr lang="en-GB" dirty="0"/>
              <a:t>Help handle passengers and freight quickly.</a:t>
            </a:r>
          </a:p>
          <a:p>
            <a:endParaRPr lang="en-GB" dirty="0"/>
          </a:p>
        </p:txBody>
      </p:sp>
      <p:grpSp>
        <p:nvGrpSpPr>
          <p:cNvPr id="12" name="Group 11">
            <a:extLst>
              <a:ext uri="{FF2B5EF4-FFF2-40B4-BE49-F238E27FC236}">
                <a16:creationId xmlns:a16="http://schemas.microsoft.com/office/drawing/2014/main" id="{244601F4-72C4-4FB5-95E8-DA0FC3F64F1F}"/>
              </a:ext>
            </a:extLst>
          </p:cNvPr>
          <p:cNvGrpSpPr/>
          <p:nvPr/>
        </p:nvGrpSpPr>
        <p:grpSpPr>
          <a:xfrm>
            <a:off x="641164" y="2915207"/>
            <a:ext cx="9236261" cy="3119317"/>
            <a:chOff x="641164" y="3066859"/>
            <a:chExt cx="9103935" cy="3034319"/>
          </a:xfrm>
        </p:grpSpPr>
        <p:pic>
          <p:nvPicPr>
            <p:cNvPr id="10" name="Picture 2" descr="http://www.challoner.com/aviation/pix/2005/09/16/pix/IMG_6035.JPG">
              <a:extLst>
                <a:ext uri="{FF2B5EF4-FFF2-40B4-BE49-F238E27FC236}">
                  <a16:creationId xmlns:a16="http://schemas.microsoft.com/office/drawing/2014/main" id="{7FA7CCD8-FD6A-46F3-B8F3-2F726D8D6AF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1164" y="3066859"/>
              <a:ext cx="4351515" cy="2901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1917135-C3E8-4FF3-9D91-DA824B2604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5005" y="3066859"/>
              <a:ext cx="4620094" cy="3034319"/>
            </a:xfrm>
            <a:prstGeom prst="rect">
              <a:avLst/>
            </a:prstGeom>
          </p:spPr>
        </p:pic>
      </p:grpSp>
    </p:spTree>
    <p:extLst>
      <p:ext uri="{BB962C8B-B14F-4D97-AF65-F5344CB8AC3E}">
        <p14:creationId xmlns:p14="http://schemas.microsoft.com/office/powerpoint/2010/main" val="207695006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Know the features of an airfield.</a:t>
            </a:r>
          </a:p>
          <a:p>
            <a:pPr marL="0" indent="0">
              <a:buNone/>
            </a:pPr>
            <a:endParaRPr lang="en-GB" dirty="0">
              <a:solidFill>
                <a:srgbClr val="0072CF"/>
              </a:solidFill>
            </a:endParaRPr>
          </a:p>
          <a:p>
            <a:r>
              <a:rPr lang="en-GB" dirty="0"/>
              <a:t>Describe types of runway layouts found on airfields.</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1992579"/>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35277"/>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4007273" cy="609473"/>
          </a:xfrm>
        </p:spPr>
        <p:txBody>
          <a:bodyPr/>
          <a:lstStyle/>
          <a:p>
            <a:r>
              <a:rPr lang="en-GB" dirty="0"/>
              <a:t>TERMINAL BUILDING</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7</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Content Placeholder 2">
            <a:extLst>
              <a:ext uri="{FF2B5EF4-FFF2-40B4-BE49-F238E27FC236}">
                <a16:creationId xmlns:a16="http://schemas.microsoft.com/office/drawing/2014/main" id="{9D9E0AB7-687D-4B83-85A9-E8441D812CF2}"/>
              </a:ext>
            </a:extLst>
          </p:cNvPr>
          <p:cNvSpPr>
            <a:spLocks noGrp="1"/>
          </p:cNvSpPr>
          <p:nvPr>
            <p:ph idx="1"/>
          </p:nvPr>
        </p:nvSpPr>
        <p:spPr>
          <a:xfrm>
            <a:off x="673248" y="1184491"/>
            <a:ext cx="5551089" cy="4847342"/>
          </a:xfrm>
        </p:spPr>
        <p:txBody>
          <a:bodyPr/>
          <a:lstStyle/>
          <a:p>
            <a:r>
              <a:rPr lang="en-GB" dirty="0"/>
              <a:t>A building for personnel or passengers allowing them to board or leave an aircraft.</a:t>
            </a:r>
          </a:p>
          <a:p>
            <a:endParaRPr lang="en-GB" dirty="0"/>
          </a:p>
          <a:p>
            <a:r>
              <a:rPr lang="en-GB" dirty="0"/>
              <a:t>Tickets, luggage and security are all dealt with in the terminal building.</a:t>
            </a:r>
          </a:p>
          <a:p>
            <a:pPr marL="0" indent="0">
              <a:buNone/>
            </a:pPr>
            <a:endParaRPr lang="en-GB" dirty="0"/>
          </a:p>
        </p:txBody>
      </p:sp>
      <p:sp>
        <p:nvSpPr>
          <p:cNvPr id="7" name="TextBox 6">
            <a:hlinkClick r:id="rId3" action="ppaction://hlinksldjump"/>
            <a:extLst>
              <a:ext uri="{FF2B5EF4-FFF2-40B4-BE49-F238E27FC236}">
                <a16:creationId xmlns:a16="http://schemas.microsoft.com/office/drawing/2014/main" id="{CCCF8A08-2578-4B0E-AFFA-3F3201094DE3}"/>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pSp>
        <p:nvGrpSpPr>
          <p:cNvPr id="10" name="Group 9">
            <a:extLst>
              <a:ext uri="{FF2B5EF4-FFF2-40B4-BE49-F238E27FC236}">
                <a16:creationId xmlns:a16="http://schemas.microsoft.com/office/drawing/2014/main" id="{B878A150-0FFD-4C37-A897-9DC478F3C16C}"/>
              </a:ext>
            </a:extLst>
          </p:cNvPr>
          <p:cNvGrpSpPr/>
          <p:nvPr/>
        </p:nvGrpSpPr>
        <p:grpSpPr>
          <a:xfrm>
            <a:off x="6096001" y="1184491"/>
            <a:ext cx="3786212" cy="5401922"/>
            <a:chOff x="6224337" y="1184491"/>
            <a:chExt cx="3657875" cy="5264996"/>
          </a:xfrm>
        </p:grpSpPr>
        <p:pic>
          <p:nvPicPr>
            <p:cNvPr id="8" name="Picture 7">
              <a:extLst>
                <a:ext uri="{FF2B5EF4-FFF2-40B4-BE49-F238E27FC236}">
                  <a16:creationId xmlns:a16="http://schemas.microsoft.com/office/drawing/2014/main" id="{018DB13D-4FFC-449E-B003-767E91F8A2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4337" y="1184491"/>
              <a:ext cx="3657875" cy="2743406"/>
            </a:xfrm>
            <a:prstGeom prst="rect">
              <a:avLst/>
            </a:prstGeom>
          </p:spPr>
        </p:pic>
        <p:pic>
          <p:nvPicPr>
            <p:cNvPr id="9" name="Picture 8">
              <a:extLst>
                <a:ext uri="{FF2B5EF4-FFF2-40B4-BE49-F238E27FC236}">
                  <a16:creationId xmlns:a16="http://schemas.microsoft.com/office/drawing/2014/main" id="{B8AC3C86-89E5-4536-BD59-AC0F858D17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24337" y="4104009"/>
              <a:ext cx="3657875" cy="2345478"/>
            </a:xfrm>
            <a:prstGeom prst="rect">
              <a:avLst/>
            </a:prstGeom>
          </p:spPr>
        </p:pic>
      </p:grpSp>
    </p:spTree>
    <p:extLst>
      <p:ext uri="{BB962C8B-B14F-4D97-AF65-F5344CB8AC3E}">
        <p14:creationId xmlns:p14="http://schemas.microsoft.com/office/powerpoint/2010/main" val="2770339433"/>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1755140" cy="609473"/>
          </a:xfrm>
        </p:spPr>
        <p:txBody>
          <a:bodyPr/>
          <a:lstStyle/>
          <a:p>
            <a:r>
              <a:rPr lang="en-GB" dirty="0"/>
              <a:t>HANGER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8</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ext uri="{D42A27DB-BD31-4B8C-83A1-F6EECF244321}">
                <p14:modId xmlns:p14="http://schemas.microsoft.com/office/powerpoint/2010/main" val="279234986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7" name="TextBox 6">
            <a:hlinkClick r:id="rId3" action="ppaction://hlinksldjump"/>
            <a:extLst>
              <a:ext uri="{FF2B5EF4-FFF2-40B4-BE49-F238E27FC236}">
                <a16:creationId xmlns:a16="http://schemas.microsoft.com/office/drawing/2014/main" id="{5277D1D8-F79C-47D1-8649-C67CD3EB2E17}"/>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sp>
        <p:nvSpPr>
          <p:cNvPr id="8" name="Content Placeholder 2">
            <a:extLst>
              <a:ext uri="{FF2B5EF4-FFF2-40B4-BE49-F238E27FC236}">
                <a16:creationId xmlns:a16="http://schemas.microsoft.com/office/drawing/2014/main" id="{B6774265-B44D-44CD-8D52-A1C0F818C387}"/>
              </a:ext>
            </a:extLst>
          </p:cNvPr>
          <p:cNvSpPr>
            <a:spLocks noGrp="1"/>
          </p:cNvSpPr>
          <p:nvPr>
            <p:ph idx="1"/>
          </p:nvPr>
        </p:nvSpPr>
        <p:spPr>
          <a:xfrm>
            <a:off x="673248" y="1184492"/>
            <a:ext cx="9204177" cy="2244382"/>
          </a:xfrm>
        </p:spPr>
        <p:txBody>
          <a:bodyPr>
            <a:normAutofit lnSpcReduction="10000"/>
          </a:bodyPr>
          <a:lstStyle/>
          <a:p>
            <a:r>
              <a:rPr lang="en-GB" dirty="0"/>
              <a:t>Where aircraft and associated equipment is stored.</a:t>
            </a:r>
          </a:p>
          <a:p>
            <a:endParaRPr lang="en-GB" dirty="0"/>
          </a:p>
          <a:p>
            <a:r>
              <a:rPr lang="en-GB" dirty="0"/>
              <a:t>Protect aircraft from the weather and direct sunlight. </a:t>
            </a:r>
          </a:p>
          <a:p>
            <a:endParaRPr lang="en-GB" dirty="0"/>
          </a:p>
          <a:p>
            <a:r>
              <a:rPr lang="en-GB" dirty="0"/>
              <a:t>Used for maintenance and repair of aircraft.</a:t>
            </a:r>
          </a:p>
          <a:p>
            <a:endParaRPr lang="en-GB" dirty="0"/>
          </a:p>
          <a:p>
            <a:endParaRPr lang="en-GB" dirty="0"/>
          </a:p>
        </p:txBody>
      </p:sp>
      <p:pic>
        <p:nvPicPr>
          <p:cNvPr id="9" name="Picture 8">
            <a:extLst>
              <a:ext uri="{FF2B5EF4-FFF2-40B4-BE49-F238E27FC236}">
                <a16:creationId xmlns:a16="http://schemas.microsoft.com/office/drawing/2014/main" id="{B94F7AE0-2102-4460-B8C4-8443DDE6E9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9535" y="3218991"/>
            <a:ext cx="4687890" cy="3367422"/>
          </a:xfrm>
          <a:prstGeom prst="rect">
            <a:avLst/>
          </a:prstGeom>
        </p:spPr>
      </p:pic>
      <p:pic>
        <p:nvPicPr>
          <p:cNvPr id="10" name="Picture 9">
            <a:extLst>
              <a:ext uri="{FF2B5EF4-FFF2-40B4-BE49-F238E27FC236}">
                <a16:creationId xmlns:a16="http://schemas.microsoft.com/office/drawing/2014/main" id="{4D67F022-5467-4569-8F56-434703665C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248" y="3429000"/>
            <a:ext cx="3968262" cy="2652130"/>
          </a:xfrm>
          <a:prstGeom prst="rect">
            <a:avLst/>
          </a:prstGeom>
        </p:spPr>
      </p:pic>
    </p:spTree>
    <p:extLst>
      <p:ext uri="{BB962C8B-B14F-4D97-AF65-F5344CB8AC3E}">
        <p14:creationId xmlns:p14="http://schemas.microsoft.com/office/powerpoint/2010/main" val="89159812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2754207" cy="609473"/>
          </a:xfrm>
        </p:spPr>
        <p:txBody>
          <a:bodyPr/>
          <a:lstStyle/>
          <a:p>
            <a:r>
              <a:rPr lang="en-GB" dirty="0"/>
              <a:t>STERILE AREA</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9</a:t>
            </a:r>
          </a:p>
        </p:txBody>
      </p:sp>
      <p:sp>
        <p:nvSpPr>
          <p:cNvPr id="7" name="TextBox 6">
            <a:hlinkClick r:id="rId3" action="ppaction://hlinksldjump"/>
            <a:extLst>
              <a:ext uri="{FF2B5EF4-FFF2-40B4-BE49-F238E27FC236}">
                <a16:creationId xmlns:a16="http://schemas.microsoft.com/office/drawing/2014/main" id="{6F256EDA-8709-4D68-B421-BBD5371A3BD9}"/>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8EDFF12B-B017-4904-AEFB-A17E14FCB1E0}"/>
              </a:ext>
            </a:extLst>
          </p:cNvPr>
          <p:cNvGraphicFramePr>
            <a:graphicFrameLocks noGrp="1"/>
          </p:cNvGraphicFramePr>
          <p:nvPr>
            <p:extLst>
              <p:ext uri="{D42A27DB-BD31-4B8C-83A1-F6EECF244321}">
                <p14:modId xmlns:p14="http://schemas.microsoft.com/office/powerpoint/2010/main" val="24009451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9" name="Content Placeholder 2">
            <a:extLst>
              <a:ext uri="{FF2B5EF4-FFF2-40B4-BE49-F238E27FC236}">
                <a16:creationId xmlns:a16="http://schemas.microsoft.com/office/drawing/2014/main" id="{AF8CFE65-93BA-4A56-BA0B-50CB6D25C043}"/>
              </a:ext>
            </a:extLst>
          </p:cNvPr>
          <p:cNvSpPr txBox="1">
            <a:spLocks/>
          </p:cNvSpPr>
          <p:nvPr/>
        </p:nvSpPr>
        <p:spPr>
          <a:xfrm>
            <a:off x="673249" y="1184491"/>
            <a:ext cx="4235636" cy="4815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An area on the runway that shouldn’t be used if there is an obstruction before the start of the runway, like a railway line. </a:t>
            </a:r>
          </a:p>
          <a:p>
            <a:endParaRPr lang="en-GB"/>
          </a:p>
          <a:p>
            <a:r>
              <a:rPr lang="en-GB"/>
              <a:t>This prevents accidents by moving the start of the runway further forward.</a:t>
            </a:r>
          </a:p>
          <a:p>
            <a:pPr marL="0" indent="0">
              <a:buFont typeface="Arial" panose="020B0604020202020204" pitchFamily="34" charset="0"/>
              <a:buNone/>
            </a:pPr>
            <a:endParaRPr lang="en-GB" dirty="0"/>
          </a:p>
        </p:txBody>
      </p:sp>
      <p:pic>
        <p:nvPicPr>
          <p:cNvPr id="10" name="Picture 3" descr="Runway">
            <a:extLst>
              <a:ext uri="{FF2B5EF4-FFF2-40B4-BE49-F238E27FC236}">
                <a16:creationId xmlns:a16="http://schemas.microsoft.com/office/drawing/2014/main" id="{F3195306-3FCA-4D51-A433-3115C2BC50F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37514" t="15921" r="28831" b="29616"/>
          <a:stretch>
            <a:fillRect/>
          </a:stretch>
        </p:blipFill>
        <p:spPr bwMode="auto">
          <a:xfrm>
            <a:off x="5165139" y="1184490"/>
            <a:ext cx="4712286" cy="5046653"/>
          </a:xfrm>
          <a:prstGeom prst="rect">
            <a:avLst/>
          </a:prstGeom>
          <a:noFill/>
          <a:ln w="9525">
            <a:noFill/>
            <a:miter lim="800000"/>
            <a:headEnd/>
            <a:tailEnd/>
          </a:ln>
        </p:spPr>
      </p:pic>
    </p:spTree>
    <p:extLst>
      <p:ext uri="{BB962C8B-B14F-4D97-AF65-F5344CB8AC3E}">
        <p14:creationId xmlns:p14="http://schemas.microsoft.com/office/powerpoint/2010/main" val="365963562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3414607" cy="609473"/>
          </a:xfrm>
        </p:spPr>
        <p:txBody>
          <a:bodyPr/>
          <a:lstStyle/>
          <a:p>
            <a:r>
              <a:rPr lang="en-GB" dirty="0"/>
              <a:t>SECOND RUNWAY</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10</a:t>
            </a:r>
          </a:p>
        </p:txBody>
      </p:sp>
      <p:sp>
        <p:nvSpPr>
          <p:cNvPr id="6" name="Content Placeholder 2">
            <a:extLst>
              <a:ext uri="{FF2B5EF4-FFF2-40B4-BE49-F238E27FC236}">
                <a16:creationId xmlns:a16="http://schemas.microsoft.com/office/drawing/2014/main" id="{0A2715C4-BBDF-4D8C-824C-9C74AB87D28C}"/>
              </a:ext>
            </a:extLst>
          </p:cNvPr>
          <p:cNvSpPr>
            <a:spLocks noGrp="1"/>
          </p:cNvSpPr>
          <p:nvPr>
            <p:ph idx="1"/>
          </p:nvPr>
        </p:nvSpPr>
        <p:spPr>
          <a:xfrm>
            <a:off x="673248" y="1184491"/>
            <a:ext cx="9204177" cy="1831425"/>
          </a:xfrm>
        </p:spPr>
        <p:txBody>
          <a:bodyPr/>
          <a:lstStyle/>
          <a:p>
            <a:r>
              <a:rPr lang="en-GB" dirty="0"/>
              <a:t>Usually shorter than the primary runway.</a:t>
            </a:r>
          </a:p>
          <a:p>
            <a:endParaRPr lang="en-GB" dirty="0"/>
          </a:p>
          <a:p>
            <a:r>
              <a:rPr lang="en-GB" dirty="0"/>
              <a:t> Used if the main runway is out of service or because of wind direction.</a:t>
            </a:r>
          </a:p>
          <a:p>
            <a:pPr marL="0" indent="0">
              <a:buNone/>
            </a:pPr>
            <a:endParaRPr lang="en-GB" dirty="0"/>
          </a:p>
        </p:txBody>
      </p:sp>
      <p:sp>
        <p:nvSpPr>
          <p:cNvPr id="7" name="TextBox 6">
            <a:hlinkClick r:id="rId2" action="ppaction://hlinksldjump"/>
            <a:extLst>
              <a:ext uri="{FF2B5EF4-FFF2-40B4-BE49-F238E27FC236}">
                <a16:creationId xmlns:a16="http://schemas.microsoft.com/office/drawing/2014/main" id="{19E3F6E8-B2D7-4BD1-AACC-3C5F7DF1BBA2}"/>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D8CE83DA-7E0D-4908-A0E1-28893BA7422E}"/>
              </a:ext>
            </a:extLst>
          </p:cNvPr>
          <p:cNvGraphicFramePr>
            <a:graphicFrameLocks noGrp="1"/>
          </p:cNvGraphicFramePr>
          <p:nvPr>
            <p:extLst>
              <p:ext uri="{D42A27DB-BD31-4B8C-83A1-F6EECF244321}">
                <p14:modId xmlns:p14="http://schemas.microsoft.com/office/powerpoint/2010/main" val="24009451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FEBE8203-3628-4C77-BD8A-2F3416172633}"/>
              </a:ext>
            </a:extLst>
          </p:cNvPr>
          <p:cNvGrpSpPr/>
          <p:nvPr/>
        </p:nvGrpSpPr>
        <p:grpSpPr>
          <a:xfrm>
            <a:off x="641164" y="3015916"/>
            <a:ext cx="9204177" cy="2775496"/>
            <a:chOff x="673248" y="3047788"/>
            <a:chExt cx="9475909" cy="2757716"/>
          </a:xfrm>
        </p:grpSpPr>
        <p:pic>
          <p:nvPicPr>
            <p:cNvPr id="9" name="Picture 8">
              <a:extLst>
                <a:ext uri="{FF2B5EF4-FFF2-40B4-BE49-F238E27FC236}">
                  <a16:creationId xmlns:a16="http://schemas.microsoft.com/office/drawing/2014/main" id="{5F6D16A4-0F6E-4461-8A13-5FD83FE449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248" y="3047788"/>
              <a:ext cx="4902605" cy="2757716"/>
            </a:xfrm>
            <a:prstGeom prst="rect">
              <a:avLst/>
            </a:prstGeom>
          </p:spPr>
        </p:pic>
        <p:pic>
          <p:nvPicPr>
            <p:cNvPr id="10" name="Picture 9">
              <a:extLst>
                <a:ext uri="{FF2B5EF4-FFF2-40B4-BE49-F238E27FC236}">
                  <a16:creationId xmlns:a16="http://schemas.microsoft.com/office/drawing/2014/main" id="{FC737E7C-CF43-48AB-9AD0-E8C3FB9865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3860" y="3047788"/>
              <a:ext cx="4405297" cy="2757716"/>
            </a:xfrm>
            <a:prstGeom prst="rect">
              <a:avLst/>
            </a:prstGeom>
          </p:spPr>
        </p:pic>
      </p:grpSp>
    </p:spTree>
    <p:extLst>
      <p:ext uri="{BB962C8B-B14F-4D97-AF65-F5344CB8AC3E}">
        <p14:creationId xmlns:p14="http://schemas.microsoft.com/office/powerpoint/2010/main" val="2092412844"/>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1789007" cy="609473"/>
          </a:xfrm>
        </p:spPr>
        <p:txBody>
          <a:bodyPr/>
          <a:lstStyle/>
          <a:p>
            <a:r>
              <a:rPr lang="en-GB" dirty="0"/>
              <a:t>BARRIER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11</a:t>
            </a:r>
          </a:p>
        </p:txBody>
      </p:sp>
      <p:sp>
        <p:nvSpPr>
          <p:cNvPr id="7" name="TextBox 6">
            <a:hlinkClick r:id="rId3" action="ppaction://hlinksldjump"/>
            <a:extLst>
              <a:ext uri="{FF2B5EF4-FFF2-40B4-BE49-F238E27FC236}">
                <a16:creationId xmlns:a16="http://schemas.microsoft.com/office/drawing/2014/main" id="{0EA97E36-3DE0-425E-96B2-4E6F69324FDE}"/>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E7EAB962-E311-4C7A-B784-2257DF78CF81}"/>
              </a:ext>
            </a:extLst>
          </p:cNvPr>
          <p:cNvGraphicFramePr>
            <a:graphicFrameLocks noGrp="1"/>
          </p:cNvGraphicFramePr>
          <p:nvPr>
            <p:extLst>
              <p:ext uri="{D42A27DB-BD31-4B8C-83A1-F6EECF244321}">
                <p14:modId xmlns:p14="http://schemas.microsoft.com/office/powerpoint/2010/main" val="24009451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9" name="Content Placeholder 2">
            <a:extLst>
              <a:ext uri="{FF2B5EF4-FFF2-40B4-BE49-F238E27FC236}">
                <a16:creationId xmlns:a16="http://schemas.microsoft.com/office/drawing/2014/main" id="{FD9856AA-0664-46FC-B876-045AD1831A30}"/>
              </a:ext>
            </a:extLst>
          </p:cNvPr>
          <p:cNvSpPr>
            <a:spLocks noGrp="1"/>
          </p:cNvSpPr>
          <p:nvPr>
            <p:ph idx="1"/>
          </p:nvPr>
        </p:nvSpPr>
        <p:spPr>
          <a:xfrm>
            <a:off x="673248" y="1184491"/>
            <a:ext cx="9204177" cy="4847342"/>
          </a:xfrm>
        </p:spPr>
        <p:txBody>
          <a:bodyPr/>
          <a:lstStyle/>
          <a:p>
            <a:r>
              <a:rPr lang="en-GB" dirty="0"/>
              <a:t>A large net designed to slow down an aircraft in case of brake failure.</a:t>
            </a:r>
          </a:p>
          <a:p>
            <a:pPr marL="0" indent="0">
              <a:buNone/>
            </a:pPr>
            <a:endParaRPr lang="en-GB" dirty="0"/>
          </a:p>
          <a:p>
            <a:r>
              <a:rPr lang="en-GB" dirty="0"/>
              <a:t>They can be raised and lowered by the airfield controller by remote control.</a:t>
            </a:r>
          </a:p>
          <a:p>
            <a:endParaRPr lang="en-GB" dirty="0"/>
          </a:p>
        </p:txBody>
      </p:sp>
      <p:pic>
        <p:nvPicPr>
          <p:cNvPr id="10" name="Picture 9">
            <a:extLst>
              <a:ext uri="{FF2B5EF4-FFF2-40B4-BE49-F238E27FC236}">
                <a16:creationId xmlns:a16="http://schemas.microsoft.com/office/drawing/2014/main" id="{F2E64786-7A80-42F3-9C3B-86793C95A3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026" r="8419"/>
          <a:stretch/>
        </p:blipFill>
        <p:spPr bwMode="auto">
          <a:xfrm>
            <a:off x="4288995" y="3340631"/>
            <a:ext cx="5869354" cy="3245781"/>
          </a:xfrm>
          <a:prstGeom prst="rect">
            <a:avLst/>
          </a:prstGeom>
          <a:noFill/>
          <a:ln w="9525">
            <a:noFill/>
            <a:miter lim="800000"/>
            <a:headEnd/>
            <a:tailEnd/>
          </a:ln>
        </p:spPr>
      </p:pic>
      <p:pic>
        <p:nvPicPr>
          <p:cNvPr id="11" name="Picture 10">
            <a:extLst>
              <a:ext uri="{FF2B5EF4-FFF2-40B4-BE49-F238E27FC236}">
                <a16:creationId xmlns:a16="http://schemas.microsoft.com/office/drawing/2014/main" id="{B064EC4B-2044-41F2-B6D1-0FB8248E3003}"/>
              </a:ext>
            </a:extLst>
          </p:cNvPr>
          <p:cNvPicPr>
            <a:picLocks noChangeAspect="1"/>
          </p:cNvPicPr>
          <p:nvPr/>
        </p:nvPicPr>
        <p:blipFill rotWithShape="1">
          <a:blip r:embed="rId5">
            <a:extLst>
              <a:ext uri="{28A0092B-C50C-407E-A947-70E740481C1C}">
                <a14:useLocalDpi xmlns:a14="http://schemas.microsoft.com/office/drawing/2010/main"/>
              </a:ext>
            </a:extLst>
          </a:blip>
          <a:srcRect r="17483" b="3959"/>
          <a:stretch/>
        </p:blipFill>
        <p:spPr>
          <a:xfrm>
            <a:off x="641164" y="3340633"/>
            <a:ext cx="3444631" cy="2691200"/>
          </a:xfrm>
          <a:prstGeom prst="rect">
            <a:avLst/>
          </a:prstGeom>
        </p:spPr>
      </p:pic>
    </p:spTree>
    <p:extLst>
      <p:ext uri="{BB962C8B-B14F-4D97-AF65-F5344CB8AC3E}">
        <p14:creationId xmlns:p14="http://schemas.microsoft.com/office/powerpoint/2010/main" val="4171787568"/>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3177540" cy="609473"/>
          </a:xfrm>
        </p:spPr>
        <p:txBody>
          <a:bodyPr/>
          <a:lstStyle/>
          <a:p>
            <a:r>
              <a:rPr lang="en-GB" dirty="0"/>
              <a:t>ARRESTER GEAR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12</a:t>
            </a:r>
          </a:p>
        </p:txBody>
      </p:sp>
      <p:sp>
        <p:nvSpPr>
          <p:cNvPr id="6" name="Content Placeholder 2">
            <a:extLst>
              <a:ext uri="{FF2B5EF4-FFF2-40B4-BE49-F238E27FC236}">
                <a16:creationId xmlns:a16="http://schemas.microsoft.com/office/drawing/2014/main" id="{4C5907B5-3581-401B-802E-2CF88EC2EBE4}"/>
              </a:ext>
            </a:extLst>
          </p:cNvPr>
          <p:cNvSpPr>
            <a:spLocks noGrp="1"/>
          </p:cNvSpPr>
          <p:nvPr>
            <p:ph idx="1"/>
          </p:nvPr>
        </p:nvSpPr>
        <p:spPr>
          <a:xfrm>
            <a:off x="673248" y="1184491"/>
            <a:ext cx="9204177" cy="4847342"/>
          </a:xfrm>
        </p:spPr>
        <p:txBody>
          <a:bodyPr/>
          <a:lstStyle/>
          <a:p>
            <a:r>
              <a:rPr lang="en-GB" dirty="0"/>
              <a:t>Military airfields sometimes use this to stop aircraft quickly. </a:t>
            </a:r>
          </a:p>
          <a:p>
            <a:endParaRPr lang="en-GB" dirty="0"/>
          </a:p>
          <a:p>
            <a:r>
              <a:rPr lang="en-GB" dirty="0"/>
              <a:t>Aircraft hook onto a cable suspended across the runway, releasing a cable slowly to stop the aircraft.</a:t>
            </a:r>
          </a:p>
        </p:txBody>
      </p:sp>
      <p:sp>
        <p:nvSpPr>
          <p:cNvPr id="7" name="TextBox 6">
            <a:hlinkClick r:id="rId3" action="ppaction://hlinksldjump"/>
            <a:extLst>
              <a:ext uri="{FF2B5EF4-FFF2-40B4-BE49-F238E27FC236}">
                <a16:creationId xmlns:a16="http://schemas.microsoft.com/office/drawing/2014/main" id="{B7A824BB-9920-4759-AC49-95462C6382D8}"/>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ED3C25C9-32C5-46BF-AC48-181A29958572}"/>
              </a:ext>
            </a:extLst>
          </p:cNvPr>
          <p:cNvGraphicFramePr>
            <a:graphicFrameLocks noGrp="1"/>
          </p:cNvGraphicFramePr>
          <p:nvPr>
            <p:extLst>
              <p:ext uri="{D42A27DB-BD31-4B8C-83A1-F6EECF244321}">
                <p14:modId xmlns:p14="http://schemas.microsoft.com/office/powerpoint/2010/main" val="24009451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0" name="Picture 2" descr="File:US Navy 050419-N-8148A-140 Arresting gear crew members, assigned to V-2 Division, replace a new cross deck pendant wire number 3-A during a flight deck drill aboard the Nimitz-class aircraft carrier USS Ronald Reagan (CVN 76).jpg">
            <a:extLst>
              <a:ext uri="{FF2B5EF4-FFF2-40B4-BE49-F238E27FC236}">
                <a16:creationId xmlns:a16="http://schemas.microsoft.com/office/drawing/2014/main" id="{981B82E1-BE75-410C-A410-01DABB5E4BA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4575"/>
          <a:stretch/>
        </p:blipFill>
        <p:spPr bwMode="auto">
          <a:xfrm>
            <a:off x="673248" y="2992302"/>
            <a:ext cx="3412546" cy="29465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61012-F-EJ240-1012">
            <a:extLst>
              <a:ext uri="{FF2B5EF4-FFF2-40B4-BE49-F238E27FC236}">
                <a16:creationId xmlns:a16="http://schemas.microsoft.com/office/drawing/2014/main" id="{C0CA53DF-F53A-4068-880F-F694DE98B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045" y="3000322"/>
            <a:ext cx="5573380" cy="29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445939680"/>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3397673" cy="609473"/>
          </a:xfrm>
        </p:spPr>
        <p:txBody>
          <a:bodyPr/>
          <a:lstStyle/>
          <a:p>
            <a:r>
              <a:rPr lang="en-GB" dirty="0"/>
              <a:t>HOLDING POINTS</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13</a:t>
            </a:r>
          </a:p>
        </p:txBody>
      </p:sp>
      <p:sp>
        <p:nvSpPr>
          <p:cNvPr id="6" name="Content Placeholder 2">
            <a:extLst>
              <a:ext uri="{FF2B5EF4-FFF2-40B4-BE49-F238E27FC236}">
                <a16:creationId xmlns:a16="http://schemas.microsoft.com/office/drawing/2014/main" id="{50603D79-DDE2-4ECA-94FB-31DAFF63C436}"/>
              </a:ext>
            </a:extLst>
          </p:cNvPr>
          <p:cNvSpPr>
            <a:spLocks noGrp="1"/>
          </p:cNvSpPr>
          <p:nvPr>
            <p:ph idx="1"/>
          </p:nvPr>
        </p:nvSpPr>
        <p:spPr>
          <a:xfrm>
            <a:off x="673248" y="1184491"/>
            <a:ext cx="9204177" cy="4847342"/>
          </a:xfrm>
        </p:spPr>
        <p:txBody>
          <a:bodyPr/>
          <a:lstStyle/>
          <a:p>
            <a:r>
              <a:rPr lang="en-GB" dirty="0"/>
              <a:t>A line on the taxiway either side of the runway. </a:t>
            </a:r>
          </a:p>
          <a:p>
            <a:endParaRPr lang="en-GB" dirty="0"/>
          </a:p>
          <a:p>
            <a:r>
              <a:rPr lang="en-GB" dirty="0"/>
              <a:t>Aircraft cannot pass without permission from Air Traffic Control.</a:t>
            </a:r>
          </a:p>
          <a:p>
            <a:pPr marL="0" indent="0">
              <a:buNone/>
            </a:pPr>
            <a:endParaRPr lang="en-GB" dirty="0"/>
          </a:p>
        </p:txBody>
      </p:sp>
      <p:sp>
        <p:nvSpPr>
          <p:cNvPr id="7" name="TextBox 6">
            <a:hlinkClick r:id="rId3" action="ppaction://hlinksldjump"/>
            <a:extLst>
              <a:ext uri="{FF2B5EF4-FFF2-40B4-BE49-F238E27FC236}">
                <a16:creationId xmlns:a16="http://schemas.microsoft.com/office/drawing/2014/main" id="{6EDF7A63-2B04-4D94-B5CE-7D0954BC31A9}"/>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4265DC24-0554-461F-A33C-7236E1A9F617}"/>
              </a:ext>
            </a:extLst>
          </p:cNvPr>
          <p:cNvGraphicFramePr>
            <a:graphicFrameLocks noGrp="1"/>
          </p:cNvGraphicFramePr>
          <p:nvPr>
            <p:extLst>
              <p:ext uri="{D42A27DB-BD31-4B8C-83A1-F6EECF244321}">
                <p14:modId xmlns:p14="http://schemas.microsoft.com/office/powerpoint/2010/main" val="24009451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7066AD2B-C15F-4CA6-B3B9-D95810956855}"/>
              </a:ext>
            </a:extLst>
          </p:cNvPr>
          <p:cNvGrpSpPr/>
          <p:nvPr/>
        </p:nvGrpSpPr>
        <p:grpSpPr>
          <a:xfrm>
            <a:off x="673248" y="2894490"/>
            <a:ext cx="9204177" cy="2546805"/>
            <a:chOff x="673248" y="3231374"/>
            <a:chExt cx="9535271" cy="2638419"/>
          </a:xfrm>
        </p:grpSpPr>
        <p:pic>
          <p:nvPicPr>
            <p:cNvPr id="9" name="Picture 2" descr="http://4.bp.blogspot.com/-uYcj5ebRoe0/U2YBeA6i9DI/AAAAAAAAwD4/HY0V2K4GMwQ/s1600/Runway_BHX_2014.04.30-7B.jpg">
              <a:extLst>
                <a:ext uri="{FF2B5EF4-FFF2-40B4-BE49-F238E27FC236}">
                  <a16:creationId xmlns:a16="http://schemas.microsoft.com/office/drawing/2014/main" id="{6337EEC8-6325-40F7-8F48-9687902A857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5956" r="6523" b="7246"/>
            <a:stretch/>
          </p:blipFill>
          <p:spPr bwMode="auto">
            <a:xfrm>
              <a:off x="673248" y="3231374"/>
              <a:ext cx="5292257" cy="26384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81E8D94-8F71-4313-9F5C-F2677737B02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9264" y="3231374"/>
              <a:ext cx="3979255" cy="2638419"/>
            </a:xfrm>
            <a:prstGeom prst="rect">
              <a:avLst/>
            </a:prstGeom>
          </p:spPr>
        </p:pic>
      </p:grpSp>
    </p:spTree>
    <p:extLst>
      <p:ext uri="{BB962C8B-B14F-4D97-AF65-F5344CB8AC3E}">
        <p14:creationId xmlns:p14="http://schemas.microsoft.com/office/powerpoint/2010/main" val="16997468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4701540" cy="609473"/>
          </a:xfrm>
        </p:spPr>
        <p:txBody>
          <a:bodyPr>
            <a:normAutofit/>
          </a:bodyPr>
          <a:lstStyle/>
          <a:p>
            <a:r>
              <a:rPr lang="en-GB" dirty="0"/>
              <a:t>AERODROME ID BEACON</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14</a:t>
            </a:r>
          </a:p>
        </p:txBody>
      </p:sp>
      <p:sp>
        <p:nvSpPr>
          <p:cNvPr id="6" name="Content Placeholder 2">
            <a:extLst>
              <a:ext uri="{FF2B5EF4-FFF2-40B4-BE49-F238E27FC236}">
                <a16:creationId xmlns:a16="http://schemas.microsoft.com/office/drawing/2014/main" id="{F92FB6E3-71F8-4DD2-8607-04491C7B2326}"/>
              </a:ext>
            </a:extLst>
          </p:cNvPr>
          <p:cNvSpPr>
            <a:spLocks noGrp="1"/>
          </p:cNvSpPr>
          <p:nvPr>
            <p:ph idx="1"/>
          </p:nvPr>
        </p:nvSpPr>
        <p:spPr>
          <a:xfrm>
            <a:off x="673248" y="1184491"/>
            <a:ext cx="9204177" cy="4847342"/>
          </a:xfrm>
        </p:spPr>
        <p:txBody>
          <a:bodyPr/>
          <a:lstStyle/>
          <a:p>
            <a:r>
              <a:rPr lang="en-GB" dirty="0"/>
              <a:t>Was used at night.</a:t>
            </a:r>
          </a:p>
          <a:p>
            <a:endParaRPr lang="en-GB" dirty="0"/>
          </a:p>
          <a:p>
            <a:r>
              <a:rPr lang="en-GB" dirty="0"/>
              <a:t>Flashed the airfield identification letters in Morse code using a high-intensity red light.</a:t>
            </a:r>
          </a:p>
          <a:p>
            <a:endParaRPr lang="en-GB" dirty="0"/>
          </a:p>
          <a:p>
            <a:r>
              <a:rPr lang="en-GB" dirty="0"/>
              <a:t>Not now normally used, due to improvements in aircraft navigation.</a:t>
            </a:r>
          </a:p>
          <a:p>
            <a:pPr marL="0" indent="0">
              <a:buNone/>
            </a:pPr>
            <a:endParaRPr lang="en-GB" dirty="0"/>
          </a:p>
        </p:txBody>
      </p:sp>
      <p:sp>
        <p:nvSpPr>
          <p:cNvPr id="7" name="TextBox 6">
            <a:hlinkClick r:id="rId3" action="ppaction://hlinksldjump"/>
            <a:extLst>
              <a:ext uri="{FF2B5EF4-FFF2-40B4-BE49-F238E27FC236}">
                <a16:creationId xmlns:a16="http://schemas.microsoft.com/office/drawing/2014/main" id="{CE443839-A1ED-4BE3-9954-5A34FEFD71F7}"/>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195DE3B5-2156-406A-8551-737857C85FFB}"/>
              </a:ext>
            </a:extLst>
          </p:cNvPr>
          <p:cNvGraphicFramePr>
            <a:graphicFrameLocks noGrp="1"/>
          </p:cNvGraphicFramePr>
          <p:nvPr>
            <p:extLst>
              <p:ext uri="{D42A27DB-BD31-4B8C-83A1-F6EECF244321}">
                <p14:modId xmlns:p14="http://schemas.microsoft.com/office/powerpoint/2010/main" val="24009451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870770580"/>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5632873" cy="609473"/>
          </a:xfrm>
        </p:spPr>
        <p:txBody>
          <a:bodyPr/>
          <a:lstStyle/>
          <a:p>
            <a:r>
              <a:rPr lang="en-GB" dirty="0"/>
              <a:t>AERODROME IDENTIFICATION</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15</a:t>
            </a:r>
          </a:p>
        </p:txBody>
      </p:sp>
      <p:graphicFrame>
        <p:nvGraphicFramePr>
          <p:cNvPr id="5" name="Table 4">
            <a:extLst>
              <a:ext uri="{FF2B5EF4-FFF2-40B4-BE49-F238E27FC236}">
                <a16:creationId xmlns:a16="http://schemas.microsoft.com/office/drawing/2014/main" id="{C9D9D78A-0BB3-4BAE-9B58-4B4338132819}"/>
              </a:ext>
            </a:extLst>
          </p:cNvPr>
          <p:cNvGraphicFramePr>
            <a:graphicFrameLocks noGrp="1"/>
          </p:cNvGraphicFramePr>
          <p:nvPr>
            <p:extLst>
              <p:ext uri="{D42A27DB-BD31-4B8C-83A1-F6EECF244321}">
                <p14:modId xmlns:p14="http://schemas.microsoft.com/office/powerpoint/2010/main" val="58614135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Content Placeholder 2">
            <a:extLst>
              <a:ext uri="{FF2B5EF4-FFF2-40B4-BE49-F238E27FC236}">
                <a16:creationId xmlns:a16="http://schemas.microsoft.com/office/drawing/2014/main" id="{EFC0BDBB-C617-4D7D-983C-94E41D8CD242}"/>
              </a:ext>
            </a:extLst>
          </p:cNvPr>
          <p:cNvSpPr>
            <a:spLocks noGrp="1"/>
          </p:cNvSpPr>
          <p:nvPr>
            <p:ph idx="1"/>
          </p:nvPr>
        </p:nvSpPr>
        <p:spPr>
          <a:xfrm>
            <a:off x="673248" y="1184491"/>
            <a:ext cx="9204177" cy="4847342"/>
          </a:xfrm>
        </p:spPr>
        <p:txBody>
          <a:bodyPr/>
          <a:lstStyle/>
          <a:p>
            <a:r>
              <a:rPr lang="en-GB" dirty="0"/>
              <a:t>This is a 2 or 3 letter identifier for the airfield which is marked on the ground in large letters. Each airfield has it’s own identifier.</a:t>
            </a:r>
          </a:p>
          <a:p>
            <a:endParaRPr lang="en-GB" dirty="0"/>
          </a:p>
          <a:p>
            <a:r>
              <a:rPr lang="en-GB" dirty="0"/>
              <a:t>Not now normally used, due to improvements in aircraft navigation.</a:t>
            </a:r>
          </a:p>
        </p:txBody>
      </p:sp>
      <p:sp>
        <p:nvSpPr>
          <p:cNvPr id="7" name="TextBox 6">
            <a:hlinkClick r:id="rId3" action="ppaction://hlinksldjump"/>
            <a:extLst>
              <a:ext uri="{FF2B5EF4-FFF2-40B4-BE49-F238E27FC236}">
                <a16:creationId xmlns:a16="http://schemas.microsoft.com/office/drawing/2014/main" id="{BBDC82F1-2A74-4730-929A-5383F64E1EFE}"/>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spTree>
    <p:extLst>
      <p:ext uri="{BB962C8B-B14F-4D97-AF65-F5344CB8AC3E}">
        <p14:creationId xmlns:p14="http://schemas.microsoft.com/office/powerpoint/2010/main" val="23613303"/>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1" y="271587"/>
            <a:ext cx="2057958" cy="609473"/>
          </a:xfrm>
        </p:spPr>
        <p:txBody>
          <a:bodyPr>
            <a:normAutofit fontScale="90000"/>
          </a:bodyPr>
          <a:lstStyle/>
          <a:p>
            <a:r>
              <a:rPr lang="en-GB" dirty="0"/>
              <a:t>WINDSOCK</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16</a:t>
            </a:r>
          </a:p>
        </p:txBody>
      </p:sp>
      <p:sp>
        <p:nvSpPr>
          <p:cNvPr id="6" name="Content Placeholder 2">
            <a:extLst>
              <a:ext uri="{FF2B5EF4-FFF2-40B4-BE49-F238E27FC236}">
                <a16:creationId xmlns:a16="http://schemas.microsoft.com/office/drawing/2014/main" id="{B93C8045-7925-4CB1-A264-9F51974E8F63}"/>
              </a:ext>
            </a:extLst>
          </p:cNvPr>
          <p:cNvSpPr>
            <a:spLocks noGrp="1"/>
          </p:cNvSpPr>
          <p:nvPr>
            <p:ph idx="1"/>
          </p:nvPr>
        </p:nvSpPr>
        <p:spPr>
          <a:xfrm>
            <a:off x="673248" y="1184491"/>
            <a:ext cx="9204177" cy="4847342"/>
          </a:xfrm>
        </p:spPr>
        <p:txBody>
          <a:bodyPr/>
          <a:lstStyle/>
          <a:p>
            <a:r>
              <a:rPr lang="en-GB" dirty="0"/>
              <a:t>Allows pilots to see what direction and strength of the wind.</a:t>
            </a:r>
          </a:p>
          <a:p>
            <a:endParaRPr lang="en-GB" dirty="0"/>
          </a:p>
          <a:p>
            <a:r>
              <a:rPr lang="en-GB" dirty="0"/>
              <a:t>When horizontal, wind is 25 knots or greater. </a:t>
            </a:r>
          </a:p>
          <a:p>
            <a:endParaRPr lang="en-GB" dirty="0"/>
          </a:p>
        </p:txBody>
      </p:sp>
      <p:sp>
        <p:nvSpPr>
          <p:cNvPr id="7" name="TextBox 6">
            <a:hlinkClick r:id="rId3" action="ppaction://hlinksldjump"/>
            <a:extLst>
              <a:ext uri="{FF2B5EF4-FFF2-40B4-BE49-F238E27FC236}">
                <a16:creationId xmlns:a16="http://schemas.microsoft.com/office/drawing/2014/main" id="{17036172-280D-485B-B3E7-4120F941C76D}"/>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D0BDC9DA-9655-498D-B57B-CC8236330522}"/>
              </a:ext>
            </a:extLst>
          </p:cNvPr>
          <p:cNvGraphicFramePr>
            <a:graphicFrameLocks noGrp="1"/>
          </p:cNvGraphicFramePr>
          <p:nvPr>
            <p:extLst>
              <p:ext uri="{D42A27DB-BD31-4B8C-83A1-F6EECF244321}">
                <p14:modId xmlns:p14="http://schemas.microsoft.com/office/powerpoint/2010/main" val="220559561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CA3FA523-DA8A-47AE-A903-8CD0E198E341}"/>
              </a:ext>
            </a:extLst>
          </p:cNvPr>
          <p:cNvGrpSpPr/>
          <p:nvPr/>
        </p:nvGrpSpPr>
        <p:grpSpPr>
          <a:xfrm>
            <a:off x="673248" y="3085263"/>
            <a:ext cx="9204177" cy="2733592"/>
            <a:chOff x="673248" y="3085262"/>
            <a:chExt cx="9271394" cy="2753555"/>
          </a:xfrm>
        </p:grpSpPr>
        <p:pic>
          <p:nvPicPr>
            <p:cNvPr id="9" name="Picture 8">
              <a:extLst>
                <a:ext uri="{FF2B5EF4-FFF2-40B4-BE49-F238E27FC236}">
                  <a16:creationId xmlns:a16="http://schemas.microsoft.com/office/drawing/2014/main" id="{9E5CD7E9-63D0-42F4-A6E7-6DDC65BCD7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248" y="3085262"/>
              <a:ext cx="4152901" cy="2753555"/>
            </a:xfrm>
            <a:prstGeom prst="rect">
              <a:avLst/>
            </a:prstGeom>
          </p:spPr>
        </p:pic>
        <p:pic>
          <p:nvPicPr>
            <p:cNvPr id="10" name="Picture 9">
              <a:extLst>
                <a:ext uri="{FF2B5EF4-FFF2-40B4-BE49-F238E27FC236}">
                  <a16:creationId xmlns:a16="http://schemas.microsoft.com/office/drawing/2014/main" id="{62F721FE-2F16-4634-B12F-C81B5881E4F6}"/>
                </a:ext>
              </a:extLst>
            </p:cNvPr>
            <p:cNvPicPr>
              <a:picLocks noChangeAspect="1"/>
            </p:cNvPicPr>
            <p:nvPr/>
          </p:nvPicPr>
          <p:blipFill>
            <a:blip r:embed="rId5"/>
            <a:stretch>
              <a:fillRect/>
            </a:stretch>
          </p:blipFill>
          <p:spPr>
            <a:xfrm>
              <a:off x="5032131" y="3085262"/>
              <a:ext cx="4912511" cy="2753555"/>
            </a:xfrm>
            <a:prstGeom prst="rect">
              <a:avLst/>
            </a:prstGeom>
          </p:spPr>
        </p:pic>
      </p:grpSp>
    </p:spTree>
    <p:extLst>
      <p:ext uri="{BB962C8B-B14F-4D97-AF65-F5344CB8AC3E}">
        <p14:creationId xmlns:p14="http://schemas.microsoft.com/office/powerpoint/2010/main" val="309217120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9" y="1184490"/>
            <a:ext cx="5270352" cy="5401923"/>
          </a:xfrm>
        </p:spPr>
        <p:txBody>
          <a:bodyPr/>
          <a:lstStyle/>
          <a:p>
            <a:r>
              <a:rPr lang="en-GB" dirty="0"/>
              <a:t>Normally used for light aircraft like gliders.</a:t>
            </a:r>
          </a:p>
          <a:p>
            <a:pPr marL="0" indent="0">
              <a:buNone/>
            </a:pPr>
            <a:endParaRPr lang="en-GB" dirty="0"/>
          </a:p>
          <a:p>
            <a:r>
              <a:rPr lang="en-GB" dirty="0"/>
              <a:t>What do you think are the pros and cons of an airfield like this?</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966485" cy="609473"/>
          </a:xfrm>
        </p:spPr>
        <p:txBody>
          <a:bodyPr/>
          <a:lstStyle/>
          <a:p>
            <a:r>
              <a:rPr lang="en-GB" dirty="0"/>
              <a:t>THE GRASS AIRFIELD</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241966777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2" name="Group 1">
            <a:extLst>
              <a:ext uri="{FF2B5EF4-FFF2-40B4-BE49-F238E27FC236}">
                <a16:creationId xmlns:a16="http://schemas.microsoft.com/office/drawing/2014/main" id="{451D9CEE-D763-4993-BED1-E6B81364E2FF}"/>
              </a:ext>
            </a:extLst>
          </p:cNvPr>
          <p:cNvGrpSpPr/>
          <p:nvPr/>
        </p:nvGrpSpPr>
        <p:grpSpPr>
          <a:xfrm>
            <a:off x="6096000" y="1184490"/>
            <a:ext cx="3781425" cy="5417032"/>
            <a:chOff x="6433933" y="1184490"/>
            <a:chExt cx="3443492" cy="4932930"/>
          </a:xfrm>
        </p:grpSpPr>
        <p:pic>
          <p:nvPicPr>
            <p:cNvPr id="5" name="Picture 2" descr="airfield gr2">
              <a:extLst>
                <a:ext uri="{FF2B5EF4-FFF2-40B4-BE49-F238E27FC236}">
                  <a16:creationId xmlns:a16="http://schemas.microsoft.com/office/drawing/2014/main" id="{AC248F36-7904-4864-8443-7B33CC4EBE2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6921" r="13844" b="8234"/>
            <a:stretch>
              <a:fillRect/>
            </a:stretch>
          </p:blipFill>
          <p:spPr bwMode="auto">
            <a:xfrm>
              <a:off x="6433933" y="1184490"/>
              <a:ext cx="3443492" cy="2234753"/>
            </a:xfrm>
            <a:prstGeom prst="rect">
              <a:avLst/>
            </a:prstGeom>
            <a:noFill/>
            <a:ln w="9525">
              <a:noFill/>
              <a:miter lim="800000"/>
              <a:headEnd/>
              <a:tailEnd/>
            </a:ln>
          </p:spPr>
        </p:pic>
        <p:pic>
          <p:nvPicPr>
            <p:cNvPr id="7" name="Picture 2" descr="https://upload.wikimedia.org/wikipedia/en/5/5c/White_Waltham_Airfield.jpg">
              <a:extLst>
                <a:ext uri="{FF2B5EF4-FFF2-40B4-BE49-F238E27FC236}">
                  <a16:creationId xmlns:a16="http://schemas.microsoft.com/office/drawing/2014/main" id="{B5EC113A-6914-4FC1-8990-606AEEE411C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33933" y="3551198"/>
              <a:ext cx="3421629" cy="256622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Table 7">
            <a:extLst>
              <a:ext uri="{FF2B5EF4-FFF2-40B4-BE49-F238E27FC236}">
                <a16:creationId xmlns:a16="http://schemas.microsoft.com/office/drawing/2014/main" id="{13952D8E-C4FD-43E6-8C68-AF08AB98F930}"/>
              </a:ext>
            </a:extLst>
          </p:cNvPr>
          <p:cNvGraphicFramePr>
            <a:graphicFrameLocks noGrp="1"/>
          </p:cNvGraphicFramePr>
          <p:nvPr>
            <p:extLst>
              <p:ext uri="{D42A27DB-BD31-4B8C-83A1-F6EECF244321}">
                <p14:modId xmlns:p14="http://schemas.microsoft.com/office/powerpoint/2010/main" val="3415863523"/>
              </p:ext>
            </p:extLst>
          </p:nvPr>
        </p:nvGraphicFramePr>
        <p:xfrm>
          <a:off x="673247" y="3394614"/>
          <a:ext cx="5270352" cy="3206908"/>
        </p:xfrm>
        <a:graphic>
          <a:graphicData uri="http://schemas.openxmlformats.org/drawingml/2006/table">
            <a:tbl>
              <a:tblPr/>
              <a:tblGrid>
                <a:gridCol w="2635176">
                  <a:extLst>
                    <a:ext uri="{9D8B030D-6E8A-4147-A177-3AD203B41FA5}">
                      <a16:colId xmlns:a16="http://schemas.microsoft.com/office/drawing/2014/main" val="3663422775"/>
                    </a:ext>
                  </a:extLst>
                </a:gridCol>
                <a:gridCol w="2635176">
                  <a:extLst>
                    <a:ext uri="{9D8B030D-6E8A-4147-A177-3AD203B41FA5}">
                      <a16:colId xmlns:a16="http://schemas.microsoft.com/office/drawing/2014/main" val="2724522706"/>
                    </a:ext>
                  </a:extLst>
                </a:gridCol>
              </a:tblGrid>
              <a:tr h="491088">
                <a:tc>
                  <a:txBody>
                    <a:bodyPr/>
                    <a:lstStyle/>
                    <a:p>
                      <a:pPr marR="0" indent="0" algn="ctr" rtl="0">
                        <a:lnSpc>
                          <a:spcPct val="119000"/>
                        </a:lnSpc>
                        <a:spcBef>
                          <a:spcPts val="0"/>
                        </a:spcBef>
                        <a:spcAft>
                          <a:spcPts val="600"/>
                        </a:spcAft>
                      </a:pPr>
                      <a:r>
                        <a:rPr lang="en-GB" sz="2100" b="1" kern="1400" dirty="0">
                          <a:ln>
                            <a:noFill/>
                          </a:ln>
                          <a:solidFill>
                            <a:srgbClr val="FFFFFF"/>
                          </a:solidFill>
                          <a:effectLst/>
                          <a:latin typeface="Myriad Pro" panose="020B0503030403020204" pitchFamily="34" charset="0"/>
                        </a:rPr>
                        <a:t>Pros</a:t>
                      </a:r>
                      <a:endParaRPr lang="en-GB" sz="1500" kern="1400" dirty="0">
                        <a:ln>
                          <a:noFill/>
                        </a:ln>
                        <a:solidFill>
                          <a:srgbClr val="DFD4D7"/>
                        </a:solidFill>
                        <a:effectLst/>
                        <a:latin typeface="Calibri" panose="020F0502020204030204" pitchFamily="34" charset="0"/>
                      </a:endParaRPr>
                    </a:p>
                  </a:txBody>
                  <a:tcPr marL="54667" marR="54667" marT="54667" marB="54667" anchor="ctr">
                    <a:lnL w="12700" cap="flat" cmpd="sng" algn="ctr">
                      <a:solidFill>
                        <a:srgbClr val="879637"/>
                      </a:solidFill>
                      <a:prstDash val="solid"/>
                      <a:round/>
                      <a:headEnd type="none" w="med" len="med"/>
                      <a:tailEnd type="none" w="med" len="med"/>
                    </a:lnL>
                    <a:lnR w="12700" cap="flat" cmpd="sng" algn="ctr">
                      <a:solidFill>
                        <a:srgbClr val="879637"/>
                      </a:solidFill>
                      <a:prstDash val="solid"/>
                      <a:round/>
                      <a:headEnd type="none" w="med" len="med"/>
                      <a:tailEnd type="none" w="med" len="med"/>
                    </a:lnR>
                    <a:lnT w="12700" cap="flat" cmpd="sng" algn="ctr">
                      <a:solidFill>
                        <a:srgbClr val="879637"/>
                      </a:solidFill>
                      <a:prstDash val="solid"/>
                      <a:round/>
                      <a:headEnd type="none" w="med" len="med"/>
                      <a:tailEnd type="none" w="med" len="med"/>
                    </a:lnT>
                    <a:lnB w="12700" cap="flat" cmpd="sng" algn="ctr">
                      <a:solidFill>
                        <a:srgbClr val="879637"/>
                      </a:solidFill>
                      <a:prstDash val="solid"/>
                      <a:round/>
                      <a:headEnd type="none" w="med" len="med"/>
                      <a:tailEnd type="none" w="med" len="med"/>
                    </a:lnB>
                    <a:solidFill>
                      <a:srgbClr val="879637"/>
                    </a:solidFill>
                  </a:tcPr>
                </a:tc>
                <a:tc>
                  <a:txBody>
                    <a:bodyPr/>
                    <a:lstStyle/>
                    <a:p>
                      <a:pPr marR="0" indent="0" algn="ctr" rtl="0">
                        <a:lnSpc>
                          <a:spcPct val="119000"/>
                        </a:lnSpc>
                        <a:spcBef>
                          <a:spcPts val="0"/>
                        </a:spcBef>
                        <a:spcAft>
                          <a:spcPts val="600"/>
                        </a:spcAft>
                      </a:pPr>
                      <a:r>
                        <a:rPr lang="en-GB" sz="2100" b="1" kern="1400" dirty="0">
                          <a:ln>
                            <a:noFill/>
                          </a:ln>
                          <a:solidFill>
                            <a:srgbClr val="FFFFFF"/>
                          </a:solidFill>
                          <a:effectLst/>
                          <a:latin typeface="Myriad Pro" panose="020B0503030403020204" pitchFamily="34" charset="0"/>
                        </a:rPr>
                        <a:t>Cons</a:t>
                      </a:r>
                      <a:endParaRPr lang="en-GB" sz="1500" kern="1400" dirty="0">
                        <a:ln>
                          <a:noFill/>
                        </a:ln>
                        <a:solidFill>
                          <a:srgbClr val="DFD4D7"/>
                        </a:solidFill>
                        <a:effectLst/>
                        <a:latin typeface="Calibri" panose="020F0502020204030204" pitchFamily="34" charset="0"/>
                      </a:endParaRPr>
                    </a:p>
                  </a:txBody>
                  <a:tcPr marL="54667" marR="54667" marT="54667" marB="54667" anchor="ctr">
                    <a:lnL w="12700" cap="flat" cmpd="sng" algn="ctr">
                      <a:solidFill>
                        <a:srgbClr val="879637"/>
                      </a:solidFill>
                      <a:prstDash val="solid"/>
                      <a:round/>
                      <a:headEnd type="none" w="med" len="med"/>
                      <a:tailEnd type="none" w="med" len="med"/>
                    </a:lnL>
                    <a:lnR w="12700" cap="flat" cmpd="sng" algn="ctr">
                      <a:solidFill>
                        <a:srgbClr val="CE1126"/>
                      </a:solidFill>
                      <a:prstDash val="solid"/>
                      <a:round/>
                      <a:headEnd type="none" w="med" len="med"/>
                      <a:tailEnd type="none" w="med" len="med"/>
                    </a:lnR>
                    <a:lnT w="12700" cap="flat" cmpd="sng" algn="ctr">
                      <a:solidFill>
                        <a:srgbClr val="CE1126"/>
                      </a:solidFill>
                      <a:prstDash val="solid"/>
                      <a:round/>
                      <a:headEnd type="none" w="med" len="med"/>
                      <a:tailEnd type="none" w="med" len="med"/>
                    </a:lnT>
                    <a:lnB w="12700" cap="flat" cmpd="sng" algn="ctr">
                      <a:solidFill>
                        <a:srgbClr val="CE1126"/>
                      </a:solidFill>
                      <a:prstDash val="solid"/>
                      <a:round/>
                      <a:headEnd type="none" w="med" len="med"/>
                      <a:tailEnd type="none" w="med" len="med"/>
                    </a:lnB>
                    <a:solidFill>
                      <a:srgbClr val="CE1126"/>
                    </a:solidFill>
                  </a:tcPr>
                </a:tc>
                <a:extLst>
                  <a:ext uri="{0D108BD9-81ED-4DB2-BD59-A6C34878D82A}">
                    <a16:rowId xmlns:a16="http://schemas.microsoft.com/office/drawing/2014/main" val="3713910188"/>
                  </a:ext>
                </a:extLst>
              </a:tr>
              <a:tr h="2715820">
                <a:tc>
                  <a:txBody>
                    <a:bodyPr/>
                    <a:lstStyle/>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Cheap to build.</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No designated runway.</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Aircraft can take of in any direction.</a:t>
                      </a:r>
                      <a:endParaRPr lang="en-GB" sz="2000" kern="1400" dirty="0">
                        <a:ln>
                          <a:noFill/>
                        </a:ln>
                        <a:solidFill>
                          <a:srgbClr val="DFD4D7"/>
                        </a:solidFill>
                        <a:effectLst/>
                        <a:latin typeface="Myriad Pro" panose="020B0503030403020204" pitchFamily="34" charset="0"/>
                      </a:endParaRPr>
                    </a:p>
                  </a:txBody>
                  <a:tcPr marL="54667" marR="54667" marT="54667" marB="54667">
                    <a:lnL w="12700" cap="flat" cmpd="sng" algn="ctr">
                      <a:solidFill>
                        <a:srgbClr val="879637"/>
                      </a:solidFill>
                      <a:prstDash val="solid"/>
                      <a:round/>
                      <a:headEnd type="none" w="med" len="med"/>
                      <a:tailEnd type="none" w="med" len="med"/>
                    </a:lnL>
                    <a:lnR w="12700" cap="flat" cmpd="sng" algn="ctr">
                      <a:solidFill>
                        <a:srgbClr val="879637"/>
                      </a:solidFill>
                      <a:prstDash val="solid"/>
                      <a:round/>
                      <a:headEnd type="none" w="med" len="med"/>
                      <a:tailEnd type="none" w="med" len="med"/>
                    </a:lnR>
                    <a:lnT w="12700" cap="flat" cmpd="sng" algn="ctr">
                      <a:solidFill>
                        <a:srgbClr val="879637"/>
                      </a:solidFill>
                      <a:prstDash val="solid"/>
                      <a:round/>
                      <a:headEnd type="none" w="med" len="med"/>
                      <a:tailEnd type="none" w="med" len="med"/>
                    </a:lnT>
                    <a:lnB w="12700" cap="flat" cmpd="sng" algn="ctr">
                      <a:solidFill>
                        <a:srgbClr val="879637"/>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Susceptible to wet weather.</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Rough terrain = bumpy</a:t>
                      </a:r>
                      <a:r>
                        <a:rPr lang="en-GB" sz="2000" kern="1400" baseline="0" dirty="0">
                          <a:ln>
                            <a:noFill/>
                          </a:ln>
                          <a:solidFill>
                            <a:srgbClr val="000000"/>
                          </a:solidFill>
                          <a:effectLst/>
                          <a:latin typeface="Myriad Pro" panose="020B0503030403020204" pitchFamily="34" charset="0"/>
                        </a:rPr>
                        <a:t> landings!</a:t>
                      </a:r>
                    </a:p>
                    <a:p>
                      <a:pPr marR="0" indent="0" algn="ctr" rtl="0">
                        <a:lnSpc>
                          <a:spcPct val="119000"/>
                        </a:lnSpc>
                        <a:spcBef>
                          <a:spcPts val="0"/>
                        </a:spcBef>
                        <a:spcAft>
                          <a:spcPts val="600"/>
                        </a:spcAft>
                      </a:pPr>
                      <a:r>
                        <a:rPr lang="en-GB" sz="2000" kern="1400" baseline="0" dirty="0">
                          <a:ln>
                            <a:noFill/>
                          </a:ln>
                          <a:solidFill>
                            <a:srgbClr val="000000"/>
                          </a:solidFill>
                          <a:effectLst/>
                          <a:latin typeface="Myriad Pro" panose="020B0503030403020204" pitchFamily="34" charset="0"/>
                        </a:rPr>
                        <a:t>Would not normally support large aircraft.</a:t>
                      </a:r>
                      <a:endParaRPr lang="en-GB" sz="2000" kern="1400" dirty="0">
                        <a:ln>
                          <a:noFill/>
                        </a:ln>
                        <a:solidFill>
                          <a:srgbClr val="DFD4D7"/>
                        </a:solidFill>
                        <a:effectLst/>
                        <a:latin typeface="Myriad Pro" panose="020B0503030403020204" pitchFamily="34" charset="0"/>
                      </a:endParaRPr>
                    </a:p>
                  </a:txBody>
                  <a:tcPr marL="54667" marR="54667" marT="54667" marB="54667">
                    <a:lnL w="12700" cap="flat" cmpd="sng" algn="ctr">
                      <a:solidFill>
                        <a:srgbClr val="879637"/>
                      </a:solidFill>
                      <a:prstDash val="solid"/>
                      <a:round/>
                      <a:headEnd type="none" w="med" len="med"/>
                      <a:tailEnd type="none" w="med" len="med"/>
                    </a:lnL>
                    <a:lnR w="12700" cap="flat" cmpd="sng" algn="ctr">
                      <a:solidFill>
                        <a:srgbClr val="CE1126"/>
                      </a:solidFill>
                      <a:prstDash val="solid"/>
                      <a:round/>
                      <a:headEnd type="none" w="med" len="med"/>
                      <a:tailEnd type="none" w="med" len="med"/>
                    </a:lnR>
                    <a:lnT w="12700" cap="flat" cmpd="sng" algn="ctr">
                      <a:solidFill>
                        <a:srgbClr val="CE1126"/>
                      </a:solidFill>
                      <a:prstDash val="solid"/>
                      <a:round/>
                      <a:headEnd type="none" w="med" len="med"/>
                      <a:tailEnd type="none" w="med" len="med"/>
                    </a:lnT>
                    <a:lnB w="12700" cap="flat" cmpd="sng" algn="ctr">
                      <a:solidFill>
                        <a:srgbClr val="CE1126"/>
                      </a:solidFill>
                      <a:prstDash val="solid"/>
                      <a:round/>
                      <a:headEnd type="none" w="med" len="med"/>
                      <a:tailEnd type="none" w="med" len="med"/>
                    </a:lnB>
                    <a:solidFill>
                      <a:schemeClr val="bg1"/>
                    </a:solidFill>
                  </a:tcPr>
                </a:tc>
                <a:extLst>
                  <a:ext uri="{0D108BD9-81ED-4DB2-BD59-A6C34878D82A}">
                    <a16:rowId xmlns:a16="http://schemas.microsoft.com/office/drawing/2014/main" val="184877065"/>
                  </a:ext>
                </a:extLst>
              </a:tr>
            </a:tbl>
          </a:graphicData>
        </a:graphic>
      </p:graphicFrame>
    </p:spTree>
    <p:extLst>
      <p:ext uri="{BB962C8B-B14F-4D97-AF65-F5344CB8AC3E}">
        <p14:creationId xmlns:p14="http://schemas.microsoft.com/office/powerpoint/2010/main" val="41902966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3161498" cy="609473"/>
          </a:xfrm>
        </p:spPr>
        <p:txBody>
          <a:bodyPr/>
          <a:lstStyle/>
          <a:p>
            <a:r>
              <a:rPr lang="en-GB" dirty="0"/>
              <a:t>ARRESTER GEAR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17</a:t>
            </a:r>
          </a:p>
        </p:txBody>
      </p:sp>
      <p:sp>
        <p:nvSpPr>
          <p:cNvPr id="8" name="TextBox 7">
            <a:hlinkClick r:id="rId3" action="ppaction://hlinksldjump"/>
            <a:extLst>
              <a:ext uri="{FF2B5EF4-FFF2-40B4-BE49-F238E27FC236}">
                <a16:creationId xmlns:a16="http://schemas.microsoft.com/office/drawing/2014/main" id="{155609F6-BC94-4EA2-9060-7FA4955CC640}"/>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9" name="Table 8">
            <a:extLst>
              <a:ext uri="{FF2B5EF4-FFF2-40B4-BE49-F238E27FC236}">
                <a16:creationId xmlns:a16="http://schemas.microsoft.com/office/drawing/2014/main" id="{15C38191-7193-4712-9F47-654E8BAA8182}"/>
              </a:ext>
            </a:extLst>
          </p:cNvPr>
          <p:cNvGraphicFramePr>
            <a:graphicFrameLocks noGrp="1"/>
          </p:cNvGraphicFramePr>
          <p:nvPr>
            <p:extLst>
              <p:ext uri="{D42A27DB-BD31-4B8C-83A1-F6EECF244321}">
                <p14:modId xmlns:p14="http://schemas.microsoft.com/office/powerpoint/2010/main" val="220559561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10" name="Content Placeholder 2">
            <a:extLst>
              <a:ext uri="{FF2B5EF4-FFF2-40B4-BE49-F238E27FC236}">
                <a16:creationId xmlns:a16="http://schemas.microsoft.com/office/drawing/2014/main" id="{24E100BF-9806-4AF7-8048-40E1B5A0B0B0}"/>
              </a:ext>
            </a:extLst>
          </p:cNvPr>
          <p:cNvSpPr txBox="1">
            <a:spLocks/>
          </p:cNvSpPr>
          <p:nvPr/>
        </p:nvSpPr>
        <p:spPr>
          <a:xfrm>
            <a:off x="673248" y="1184491"/>
            <a:ext cx="9204177" cy="4847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Military airfields sometimes use this to stop aircraft quickly. </a:t>
            </a:r>
          </a:p>
          <a:p>
            <a:endParaRPr lang="en-GB"/>
          </a:p>
          <a:p>
            <a:r>
              <a:rPr lang="en-GB"/>
              <a:t>Aircraft hook onto a cable suspended across the runway, releasing a cable slowly to stop the aircraft.</a:t>
            </a:r>
            <a:endParaRPr lang="en-GB" dirty="0"/>
          </a:p>
        </p:txBody>
      </p:sp>
      <p:pic>
        <p:nvPicPr>
          <p:cNvPr id="11" name="Picture 2" descr="File:US Navy 050419-N-8148A-140 Arresting gear crew members, assigned to V-2 Division, replace a new cross deck pendant wire number 3-A during a flight deck drill aboard the Nimitz-class aircraft carrier USS Ronald Reagan (CVN 76).jpg">
            <a:extLst>
              <a:ext uri="{FF2B5EF4-FFF2-40B4-BE49-F238E27FC236}">
                <a16:creationId xmlns:a16="http://schemas.microsoft.com/office/drawing/2014/main" id="{5BCAF462-5834-49B2-A1CF-8A9C63D4F86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4575"/>
          <a:stretch/>
        </p:blipFill>
        <p:spPr bwMode="auto">
          <a:xfrm>
            <a:off x="673248" y="2992302"/>
            <a:ext cx="3412546" cy="2946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61012-F-EJ240-1012">
            <a:extLst>
              <a:ext uri="{FF2B5EF4-FFF2-40B4-BE49-F238E27FC236}">
                <a16:creationId xmlns:a16="http://schemas.microsoft.com/office/drawing/2014/main" id="{9FC4508F-AB18-497F-904B-D10557367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045" y="3000322"/>
            <a:ext cx="5573380" cy="29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4038822131"/>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80A4-29FC-40DE-994F-5931ADD714AB}"/>
              </a:ext>
            </a:extLst>
          </p:cNvPr>
          <p:cNvSpPr>
            <a:spLocks noGrp="1"/>
          </p:cNvSpPr>
          <p:nvPr>
            <p:ph type="title"/>
          </p:nvPr>
        </p:nvSpPr>
        <p:spPr>
          <a:xfrm>
            <a:off x="1394460" y="271587"/>
            <a:ext cx="3386087" cy="609473"/>
          </a:xfrm>
        </p:spPr>
        <p:txBody>
          <a:bodyPr/>
          <a:lstStyle/>
          <a:p>
            <a:r>
              <a:rPr lang="en-GB" dirty="0"/>
              <a:t>CONTROL TOWER</a:t>
            </a:r>
          </a:p>
        </p:txBody>
      </p:sp>
      <p:sp>
        <p:nvSpPr>
          <p:cNvPr id="4" name="Title 1">
            <a:extLst>
              <a:ext uri="{FF2B5EF4-FFF2-40B4-BE49-F238E27FC236}">
                <a16:creationId xmlns:a16="http://schemas.microsoft.com/office/drawing/2014/main" id="{450F634C-F381-4B01-8355-C4DC3BBB15E1}"/>
              </a:ext>
            </a:extLst>
          </p:cNvPr>
          <p:cNvSpPr txBox="1">
            <a:spLocks/>
          </p:cNvSpPr>
          <p:nvPr/>
        </p:nvSpPr>
        <p:spPr>
          <a:xfrm>
            <a:off x="673248" y="271460"/>
            <a:ext cx="606912" cy="609473"/>
          </a:xfrm>
          <a:prstGeom prst="rect">
            <a:avLst/>
          </a:prstGeom>
          <a:solidFill>
            <a:srgbClr val="0072C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pPr algn="ctr"/>
            <a:r>
              <a:rPr lang="en-GB" dirty="0"/>
              <a:t>18</a:t>
            </a:r>
          </a:p>
        </p:txBody>
      </p:sp>
      <p:sp>
        <p:nvSpPr>
          <p:cNvPr id="6" name="Content Placeholder 2">
            <a:extLst>
              <a:ext uri="{FF2B5EF4-FFF2-40B4-BE49-F238E27FC236}">
                <a16:creationId xmlns:a16="http://schemas.microsoft.com/office/drawing/2014/main" id="{21A4B9C9-14B2-48E4-A982-3A33F2C18D2E}"/>
              </a:ext>
            </a:extLst>
          </p:cNvPr>
          <p:cNvSpPr>
            <a:spLocks noGrp="1"/>
          </p:cNvSpPr>
          <p:nvPr>
            <p:ph idx="1"/>
          </p:nvPr>
        </p:nvSpPr>
        <p:spPr>
          <a:xfrm>
            <a:off x="673249" y="1184491"/>
            <a:ext cx="5198162" cy="4847342"/>
          </a:xfrm>
        </p:spPr>
        <p:txBody>
          <a:bodyPr/>
          <a:lstStyle/>
          <a:p>
            <a:r>
              <a:rPr lang="en-GB" dirty="0"/>
              <a:t>This building is centrally located on the airfield with good visibility of the whole airfield and the airspace around.</a:t>
            </a:r>
          </a:p>
          <a:p>
            <a:r>
              <a:rPr lang="en-GB" dirty="0"/>
              <a:t> </a:t>
            </a:r>
          </a:p>
          <a:p>
            <a:r>
              <a:rPr lang="en-GB" dirty="0"/>
              <a:t>The Control Tower houses various controllers who control all aircraft, vehicular and pedestrian traffic.</a:t>
            </a:r>
          </a:p>
          <a:p>
            <a:endParaRPr lang="en-GB" dirty="0"/>
          </a:p>
          <a:p>
            <a:r>
              <a:rPr lang="en-GB" dirty="0"/>
              <a:t>It also houses the communications and radar equipment used by the airfield.</a:t>
            </a:r>
          </a:p>
          <a:p>
            <a:endParaRPr lang="en-GB" dirty="0"/>
          </a:p>
          <a:p>
            <a:endParaRPr lang="en-GB" dirty="0"/>
          </a:p>
        </p:txBody>
      </p:sp>
      <p:sp>
        <p:nvSpPr>
          <p:cNvPr id="7" name="TextBox 6">
            <a:hlinkClick r:id="rId3" action="ppaction://hlinksldjump"/>
            <a:extLst>
              <a:ext uri="{FF2B5EF4-FFF2-40B4-BE49-F238E27FC236}">
                <a16:creationId xmlns:a16="http://schemas.microsoft.com/office/drawing/2014/main" id="{9D319376-8E49-42F9-BD46-931853346CDF}"/>
              </a:ext>
            </a:extLst>
          </p:cNvPr>
          <p:cNvSpPr txBox="1"/>
          <p:nvPr/>
        </p:nvSpPr>
        <p:spPr>
          <a:xfrm>
            <a:off x="641164" y="6186303"/>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graphicFrame>
        <p:nvGraphicFramePr>
          <p:cNvPr id="8" name="Table 7">
            <a:extLst>
              <a:ext uri="{FF2B5EF4-FFF2-40B4-BE49-F238E27FC236}">
                <a16:creationId xmlns:a16="http://schemas.microsoft.com/office/drawing/2014/main" id="{48B779C2-A5DD-4AD0-8A36-C47AE7FEB536}"/>
              </a:ext>
            </a:extLst>
          </p:cNvPr>
          <p:cNvGraphicFramePr>
            <a:graphicFrameLocks noGrp="1"/>
          </p:cNvGraphicFramePr>
          <p:nvPr>
            <p:extLst>
              <p:ext uri="{D42A27DB-BD31-4B8C-83A1-F6EECF244321}">
                <p14:modId xmlns:p14="http://schemas.microsoft.com/office/powerpoint/2010/main" val="220559561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E3C9FA1F-8A7E-456B-B0A1-5F57869401CC}"/>
              </a:ext>
            </a:extLst>
          </p:cNvPr>
          <p:cNvGrpSpPr/>
          <p:nvPr/>
        </p:nvGrpSpPr>
        <p:grpSpPr>
          <a:xfrm>
            <a:off x="6096000" y="1203927"/>
            <a:ext cx="3781425" cy="5382486"/>
            <a:chOff x="6425523" y="1203927"/>
            <a:chExt cx="3451902" cy="4982376"/>
          </a:xfrm>
        </p:grpSpPr>
        <p:pic>
          <p:nvPicPr>
            <p:cNvPr id="9" name="Picture 8" descr="atc_1">
              <a:extLst>
                <a:ext uri="{FF2B5EF4-FFF2-40B4-BE49-F238E27FC236}">
                  <a16:creationId xmlns:a16="http://schemas.microsoft.com/office/drawing/2014/main" id="{D4A42E61-0BC3-47CB-9BD3-FC26233AA4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25523" y="3720658"/>
              <a:ext cx="3451902" cy="2465645"/>
            </a:xfrm>
            <a:prstGeom prst="rect">
              <a:avLst/>
            </a:prstGeom>
            <a:noFill/>
            <a:ln w="9525">
              <a:noFill/>
              <a:miter lim="800000"/>
              <a:headEnd/>
              <a:tailEnd/>
            </a:ln>
          </p:spPr>
        </p:pic>
        <p:pic>
          <p:nvPicPr>
            <p:cNvPr id="10" name="Picture 2" descr="http://www.knaufinsulation.co.uk/sites/knaufuk/files/featuredimage/knauf_insulation_birmingham_control_tower_one.jpg">
              <a:extLst>
                <a:ext uri="{FF2B5EF4-FFF2-40B4-BE49-F238E27FC236}">
                  <a16:creationId xmlns:a16="http://schemas.microsoft.com/office/drawing/2014/main" id="{85020545-0CF6-42E9-AA13-8D9C73FF953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25523" y="1203927"/>
              <a:ext cx="3451902" cy="23040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2632438"/>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a:xfrm>
            <a:off x="673248" y="1184490"/>
            <a:ext cx="9204177" cy="5402050"/>
          </a:xfrm>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
        <p:nvSpPr>
          <p:cNvPr id="5" name="TextBox 4">
            <a:hlinkClick r:id="rId3" action="ppaction://hlinksldjump"/>
            <a:extLst>
              <a:ext uri="{FF2B5EF4-FFF2-40B4-BE49-F238E27FC236}">
                <a16:creationId xmlns:a16="http://schemas.microsoft.com/office/drawing/2014/main" id="{A96C6753-B54D-49AD-A4B0-EEC17D1673EB}"/>
              </a:ext>
            </a:extLst>
          </p:cNvPr>
          <p:cNvSpPr txBox="1"/>
          <p:nvPr/>
        </p:nvSpPr>
        <p:spPr>
          <a:xfrm>
            <a:off x="784778" y="6080847"/>
            <a:ext cx="3444630" cy="400110"/>
          </a:xfrm>
          <a:prstGeom prst="rect">
            <a:avLst/>
          </a:prstGeom>
          <a:solidFill>
            <a:srgbClr val="193159"/>
          </a:solidFill>
        </p:spPr>
        <p:txBody>
          <a:bodyPr wrap="square" rtlCol="0">
            <a:spAutoFit/>
          </a:bodyPr>
          <a:lstStyle/>
          <a:p>
            <a:pPr algn="ctr"/>
            <a:r>
              <a:rPr lang="en-GB" sz="2000" b="1" dirty="0">
                <a:solidFill>
                  <a:schemeClr val="bg1"/>
                </a:solidFill>
                <a:latin typeface="Myriad Pro" panose="020B0503030403020204" pitchFamily="34" charset="0"/>
              </a:rPr>
              <a:t>Click to return to the airfield</a:t>
            </a:r>
          </a:p>
        </p:txBody>
      </p:sp>
    </p:spTree>
    <p:extLst>
      <p:ext uri="{BB962C8B-B14F-4D97-AF65-F5344CB8AC3E}">
        <p14:creationId xmlns:p14="http://schemas.microsoft.com/office/powerpoint/2010/main" val="1301577203"/>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Know the features of an airfield.</a:t>
            </a:r>
          </a:p>
          <a:p>
            <a:pPr marL="0" indent="0">
              <a:buNone/>
            </a:pPr>
            <a:endParaRPr lang="en-GB" dirty="0">
              <a:solidFill>
                <a:srgbClr val="0072CF"/>
              </a:solidFill>
            </a:endParaRPr>
          </a:p>
          <a:p>
            <a:r>
              <a:rPr lang="en-GB" dirty="0"/>
              <a:t>Describe the main features of airfields.</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1992579"/>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143785"/>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List the features of a typical military airfield.</a:t>
            </a:r>
          </a:p>
          <a:p>
            <a:pPr marL="0" indent="0" algn="ctr">
              <a:buNone/>
            </a:pPr>
            <a:endParaRPr lang="en-GB" sz="3600" b="1" dirty="0"/>
          </a:p>
          <a:p>
            <a:pPr marL="0" indent="0" algn="ctr">
              <a:buNone/>
            </a:pPr>
            <a:r>
              <a:rPr lang="en-GB" sz="3600" b="1" dirty="0"/>
              <a:t>Use your First Class Resource Book to help you.</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8" y="271586"/>
            <a:ext cx="5074410" cy="645083"/>
          </a:xfrm>
        </p:spPr>
        <p:txBody>
          <a:bodyPr>
            <a:normAutofit/>
          </a:bodyPr>
          <a:lstStyle/>
          <a:p>
            <a:r>
              <a:rPr lang="en-GB" dirty="0"/>
              <a:t>AIRFIELD FEATURES TASK 2</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9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16518067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9</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69593137"/>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Ultilearn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966485" cy="609473"/>
          </a:xfrm>
        </p:spPr>
        <p:txBody>
          <a:bodyPr/>
          <a:lstStyle/>
          <a:p>
            <a:r>
              <a:rPr lang="en-GB" dirty="0"/>
              <a:t>THE GRASS AIRFIELD</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271097483"/>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5" descr="https://upload.wikimedia.org/wikipedia/commons/thumb/e/e3/Barton_overhead.jpg/1280px-Barton_overhead.jpg">
            <a:extLst>
              <a:ext uri="{FF2B5EF4-FFF2-40B4-BE49-F238E27FC236}">
                <a16:creationId xmlns:a16="http://schemas.microsoft.com/office/drawing/2014/main" id="{2739D83B-5F13-4839-AC11-40660EB0A45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20981"/>
          <a:stretch/>
        </p:blipFill>
        <p:spPr bwMode="auto">
          <a:xfrm>
            <a:off x="673248" y="1162945"/>
            <a:ext cx="9204177" cy="5454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a:extLst>
              <a:ext uri="{FF2B5EF4-FFF2-40B4-BE49-F238E27FC236}">
                <a16:creationId xmlns:a16="http://schemas.microsoft.com/office/drawing/2014/main" id="{8C3B1784-2A62-48F2-9FA9-07FEDA3CBA17}"/>
              </a:ext>
            </a:extLst>
          </p:cNvPr>
          <p:cNvSpPr txBox="1">
            <a:spLocks noChangeArrowheads="1"/>
          </p:cNvSpPr>
          <p:nvPr/>
        </p:nvSpPr>
        <p:spPr bwMode="auto">
          <a:xfrm>
            <a:off x="5275336" y="6091055"/>
            <a:ext cx="4405938" cy="526653"/>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ts val="400"/>
              </a:spcAft>
              <a:buClrTx/>
              <a:buSzTx/>
              <a:buFontTx/>
              <a:buNone/>
              <a:tabLst/>
            </a:pPr>
            <a:r>
              <a:rPr kumimoji="0" lang="en-GB" altLang="en-US" sz="2000" b="0" i="1" u="none" strike="noStrike" cap="none" normalizeH="0" baseline="0" dirty="0">
                <a:ln>
                  <a:noFill/>
                </a:ln>
                <a:solidFill>
                  <a:srgbClr val="FFFFFF"/>
                </a:solidFill>
                <a:effectLst/>
                <a:latin typeface="Myriad Pro" panose="020B0503030403020204" pitchFamily="34" charset="0"/>
              </a:rPr>
              <a:t>Barton Aerodrome, Greater Manchester.</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604140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6828219" cy="609473"/>
          </a:xfrm>
        </p:spPr>
        <p:txBody>
          <a:bodyPr/>
          <a:lstStyle/>
          <a:p>
            <a:r>
              <a:rPr lang="en-GB" dirty="0"/>
              <a:t>THE TRIANGULAR PATTERN RUNWAY</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297359940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7" name="Content Placeholder 2">
            <a:extLst>
              <a:ext uri="{FF2B5EF4-FFF2-40B4-BE49-F238E27FC236}">
                <a16:creationId xmlns:a16="http://schemas.microsoft.com/office/drawing/2014/main" id="{3006EC44-E47B-404D-9C92-41DF1767B878}"/>
              </a:ext>
            </a:extLst>
          </p:cNvPr>
          <p:cNvSpPr>
            <a:spLocks noGrp="1"/>
          </p:cNvSpPr>
          <p:nvPr>
            <p:ph idx="1"/>
          </p:nvPr>
        </p:nvSpPr>
        <p:spPr>
          <a:xfrm>
            <a:off x="673248" y="1042720"/>
            <a:ext cx="5270352" cy="5401923"/>
          </a:xfrm>
        </p:spPr>
        <p:txBody>
          <a:bodyPr/>
          <a:lstStyle/>
          <a:p>
            <a:r>
              <a:rPr lang="en-GB" dirty="0"/>
              <a:t>These are for heavier and faster aircraft that need hard runways. </a:t>
            </a:r>
          </a:p>
          <a:p>
            <a:pPr marL="0" indent="0">
              <a:buNone/>
            </a:pPr>
            <a:endParaRPr lang="en-GB" dirty="0"/>
          </a:p>
          <a:p>
            <a:r>
              <a:rPr lang="en-GB" dirty="0"/>
              <a:t>What do you think are the pros and cons of a runway like this?</a:t>
            </a:r>
          </a:p>
          <a:p>
            <a:endParaRPr lang="en-GB" dirty="0"/>
          </a:p>
        </p:txBody>
      </p:sp>
      <p:grpSp>
        <p:nvGrpSpPr>
          <p:cNvPr id="10" name="Group 9">
            <a:extLst>
              <a:ext uri="{FF2B5EF4-FFF2-40B4-BE49-F238E27FC236}">
                <a16:creationId xmlns:a16="http://schemas.microsoft.com/office/drawing/2014/main" id="{15C68078-3425-474D-B88F-7B5C568797D1}"/>
              </a:ext>
            </a:extLst>
          </p:cNvPr>
          <p:cNvGrpSpPr/>
          <p:nvPr/>
        </p:nvGrpSpPr>
        <p:grpSpPr>
          <a:xfrm>
            <a:off x="6248401" y="1184490"/>
            <a:ext cx="3629024" cy="5401922"/>
            <a:chOff x="6417733" y="1184490"/>
            <a:chExt cx="3459692" cy="5226456"/>
          </a:xfrm>
        </p:grpSpPr>
        <p:pic>
          <p:nvPicPr>
            <p:cNvPr id="8" name="Picture 7" descr="airfield2">
              <a:extLst>
                <a:ext uri="{FF2B5EF4-FFF2-40B4-BE49-F238E27FC236}">
                  <a16:creationId xmlns:a16="http://schemas.microsoft.com/office/drawing/2014/main" id="{AE5B67D8-C952-471F-B127-811F2963FF6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35"/>
            <a:stretch/>
          </p:blipFill>
          <p:spPr bwMode="auto">
            <a:xfrm>
              <a:off x="6417733" y="1184490"/>
              <a:ext cx="3459692" cy="2600846"/>
            </a:xfrm>
            <a:prstGeom prst="rect">
              <a:avLst/>
            </a:prstGeom>
            <a:noFill/>
            <a:ln w="9525">
              <a:noFill/>
              <a:miter lim="800000"/>
              <a:headEnd/>
              <a:tailEnd/>
            </a:ln>
          </p:spPr>
        </p:pic>
        <p:pic>
          <p:nvPicPr>
            <p:cNvPr id="9" name="Picture 6" descr="3AEF - Colerne.jpg">
              <a:extLst>
                <a:ext uri="{FF2B5EF4-FFF2-40B4-BE49-F238E27FC236}">
                  <a16:creationId xmlns:a16="http://schemas.microsoft.com/office/drawing/2014/main" id="{BA66FADE-84F7-4011-9408-3FA405B5C3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5917"/>
            <a:stretch/>
          </p:blipFill>
          <p:spPr bwMode="auto">
            <a:xfrm>
              <a:off x="6417733" y="3941274"/>
              <a:ext cx="3459692" cy="2469672"/>
            </a:xfrm>
            <a:prstGeom prst="rect">
              <a:avLst/>
            </a:prstGeom>
            <a:noFill/>
            <a:ln w="9525">
              <a:noFill/>
              <a:miter lim="800000"/>
              <a:headEnd/>
              <a:tailEnd/>
            </a:ln>
          </p:spPr>
        </p:pic>
      </p:grpSp>
      <p:graphicFrame>
        <p:nvGraphicFramePr>
          <p:cNvPr id="11" name="Table 10">
            <a:extLst>
              <a:ext uri="{FF2B5EF4-FFF2-40B4-BE49-F238E27FC236}">
                <a16:creationId xmlns:a16="http://schemas.microsoft.com/office/drawing/2014/main" id="{CB938352-6365-48E5-8F79-94A208817CDA}"/>
              </a:ext>
            </a:extLst>
          </p:cNvPr>
          <p:cNvGraphicFramePr>
            <a:graphicFrameLocks noGrp="1"/>
          </p:cNvGraphicFramePr>
          <p:nvPr>
            <p:extLst>
              <p:ext uri="{D42A27DB-BD31-4B8C-83A1-F6EECF244321}">
                <p14:modId xmlns:p14="http://schemas.microsoft.com/office/powerpoint/2010/main" val="3078004525"/>
              </p:ext>
            </p:extLst>
          </p:nvPr>
        </p:nvGraphicFramePr>
        <p:xfrm>
          <a:off x="673248" y="3148141"/>
          <a:ext cx="5422752" cy="3432811"/>
        </p:xfrm>
        <a:graphic>
          <a:graphicData uri="http://schemas.openxmlformats.org/drawingml/2006/table">
            <a:tbl>
              <a:tblPr/>
              <a:tblGrid>
                <a:gridCol w="2709253">
                  <a:extLst>
                    <a:ext uri="{9D8B030D-6E8A-4147-A177-3AD203B41FA5}">
                      <a16:colId xmlns:a16="http://schemas.microsoft.com/office/drawing/2014/main" val="1059456766"/>
                    </a:ext>
                  </a:extLst>
                </a:gridCol>
                <a:gridCol w="2713499">
                  <a:extLst>
                    <a:ext uri="{9D8B030D-6E8A-4147-A177-3AD203B41FA5}">
                      <a16:colId xmlns:a16="http://schemas.microsoft.com/office/drawing/2014/main" val="3881018473"/>
                    </a:ext>
                  </a:extLst>
                </a:gridCol>
              </a:tblGrid>
              <a:tr h="496682">
                <a:tc>
                  <a:txBody>
                    <a:bodyPr/>
                    <a:lstStyle/>
                    <a:p>
                      <a:pPr marR="0" indent="0" algn="ctr" rtl="0">
                        <a:lnSpc>
                          <a:spcPct val="119000"/>
                        </a:lnSpc>
                        <a:spcBef>
                          <a:spcPts val="0"/>
                        </a:spcBef>
                        <a:spcAft>
                          <a:spcPts val="600"/>
                        </a:spcAft>
                      </a:pPr>
                      <a:r>
                        <a:rPr lang="en-GB" sz="2100" b="1" kern="1400" dirty="0">
                          <a:ln>
                            <a:noFill/>
                          </a:ln>
                          <a:solidFill>
                            <a:srgbClr val="FFFFFF"/>
                          </a:solidFill>
                          <a:effectLst/>
                          <a:latin typeface="Myriad Pro" panose="020B0503030403020204" pitchFamily="34" charset="0"/>
                        </a:rPr>
                        <a:t>Pros</a:t>
                      </a:r>
                      <a:endParaRPr lang="en-GB" sz="1500" kern="1400" dirty="0">
                        <a:ln>
                          <a:noFill/>
                        </a:ln>
                        <a:solidFill>
                          <a:srgbClr val="DFD4D7"/>
                        </a:solidFill>
                        <a:effectLst/>
                        <a:latin typeface="Calibri" panose="020F0502020204030204" pitchFamily="34" charset="0"/>
                      </a:endParaRPr>
                    </a:p>
                  </a:txBody>
                  <a:tcPr marL="55093" marR="55093" marT="55093" marB="55093" anchor="ctr">
                    <a:lnL w="12700" cap="flat" cmpd="sng" algn="ctr">
                      <a:solidFill>
                        <a:srgbClr val="879637"/>
                      </a:solidFill>
                      <a:prstDash val="solid"/>
                      <a:round/>
                      <a:headEnd type="none" w="med" len="med"/>
                      <a:tailEnd type="none" w="med" len="med"/>
                    </a:lnL>
                    <a:lnR w="12700" cap="flat" cmpd="sng" algn="ctr">
                      <a:solidFill>
                        <a:srgbClr val="879637"/>
                      </a:solidFill>
                      <a:prstDash val="solid"/>
                      <a:round/>
                      <a:headEnd type="none" w="med" len="med"/>
                      <a:tailEnd type="none" w="med" len="med"/>
                    </a:lnR>
                    <a:lnT w="12700" cap="flat" cmpd="sng" algn="ctr">
                      <a:solidFill>
                        <a:srgbClr val="879637"/>
                      </a:solidFill>
                      <a:prstDash val="solid"/>
                      <a:round/>
                      <a:headEnd type="none" w="med" len="med"/>
                      <a:tailEnd type="none" w="med" len="med"/>
                    </a:lnT>
                    <a:lnB w="12700" cap="flat" cmpd="sng" algn="ctr">
                      <a:solidFill>
                        <a:srgbClr val="879637"/>
                      </a:solidFill>
                      <a:prstDash val="solid"/>
                      <a:round/>
                      <a:headEnd type="none" w="med" len="med"/>
                      <a:tailEnd type="none" w="med" len="med"/>
                    </a:lnB>
                    <a:solidFill>
                      <a:srgbClr val="879637"/>
                    </a:solidFill>
                  </a:tcPr>
                </a:tc>
                <a:tc>
                  <a:txBody>
                    <a:bodyPr/>
                    <a:lstStyle/>
                    <a:p>
                      <a:pPr marR="0" indent="0" algn="ctr" rtl="0">
                        <a:lnSpc>
                          <a:spcPct val="119000"/>
                        </a:lnSpc>
                        <a:spcBef>
                          <a:spcPts val="0"/>
                        </a:spcBef>
                        <a:spcAft>
                          <a:spcPts val="600"/>
                        </a:spcAft>
                      </a:pPr>
                      <a:r>
                        <a:rPr lang="en-GB" sz="2100" b="1" kern="1400" dirty="0">
                          <a:ln>
                            <a:noFill/>
                          </a:ln>
                          <a:solidFill>
                            <a:srgbClr val="FFFFFF"/>
                          </a:solidFill>
                          <a:effectLst/>
                          <a:latin typeface="Myriad Pro" panose="020B0503030403020204" pitchFamily="34" charset="0"/>
                        </a:rPr>
                        <a:t>Cons</a:t>
                      </a:r>
                      <a:endParaRPr lang="en-GB" sz="1500" kern="1400" dirty="0">
                        <a:ln>
                          <a:noFill/>
                        </a:ln>
                        <a:solidFill>
                          <a:srgbClr val="DFD4D7"/>
                        </a:solidFill>
                        <a:effectLst/>
                        <a:latin typeface="Calibri" panose="020F0502020204030204" pitchFamily="34" charset="0"/>
                      </a:endParaRPr>
                    </a:p>
                  </a:txBody>
                  <a:tcPr marL="55093" marR="55093" marT="55093" marB="55093" anchor="ctr">
                    <a:lnL w="12700" cap="flat" cmpd="sng" algn="ctr">
                      <a:solidFill>
                        <a:srgbClr val="879637"/>
                      </a:solidFill>
                      <a:prstDash val="solid"/>
                      <a:round/>
                      <a:headEnd type="none" w="med" len="med"/>
                      <a:tailEnd type="none" w="med" len="med"/>
                    </a:lnL>
                    <a:lnR w="12700" cap="flat" cmpd="sng" algn="ctr">
                      <a:solidFill>
                        <a:srgbClr val="CE1126"/>
                      </a:solidFill>
                      <a:prstDash val="solid"/>
                      <a:round/>
                      <a:headEnd type="none" w="med" len="med"/>
                      <a:tailEnd type="none" w="med" len="med"/>
                    </a:lnR>
                    <a:lnT w="12700" cap="flat" cmpd="sng" algn="ctr">
                      <a:solidFill>
                        <a:srgbClr val="CE1126"/>
                      </a:solidFill>
                      <a:prstDash val="solid"/>
                      <a:round/>
                      <a:headEnd type="none" w="med" len="med"/>
                      <a:tailEnd type="none" w="med" len="med"/>
                    </a:lnT>
                    <a:lnB w="12700" cap="flat" cmpd="sng" algn="ctr">
                      <a:solidFill>
                        <a:srgbClr val="CE1126"/>
                      </a:solidFill>
                      <a:prstDash val="solid"/>
                      <a:round/>
                      <a:headEnd type="none" w="med" len="med"/>
                      <a:tailEnd type="none" w="med" len="med"/>
                    </a:lnB>
                    <a:solidFill>
                      <a:srgbClr val="CE1126"/>
                    </a:solidFill>
                  </a:tcPr>
                </a:tc>
                <a:extLst>
                  <a:ext uri="{0D108BD9-81ED-4DB2-BD59-A6C34878D82A}">
                    <a16:rowId xmlns:a16="http://schemas.microsoft.com/office/drawing/2014/main" val="1021767614"/>
                  </a:ext>
                </a:extLst>
              </a:tr>
              <a:tr h="2936129">
                <a:tc>
                  <a:txBody>
                    <a:bodyPr/>
                    <a:lstStyle/>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Longer runway – for heavy or large aircraft. </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Three runway directions.</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Aircraft easier to control on the ground – designated taxiways.</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More difficult to attack.</a:t>
                      </a:r>
                      <a:endParaRPr lang="en-GB" sz="2000" kern="1400" dirty="0">
                        <a:ln>
                          <a:noFill/>
                        </a:ln>
                        <a:solidFill>
                          <a:srgbClr val="DFD4D7"/>
                        </a:solidFill>
                        <a:effectLst/>
                        <a:latin typeface="Myriad Pro" panose="020B0503030403020204" pitchFamily="34" charset="0"/>
                      </a:endParaRPr>
                    </a:p>
                  </a:txBody>
                  <a:tcPr marL="55093" marR="55093" marT="55093" marB="55093">
                    <a:lnL w="12700" cap="flat" cmpd="sng" algn="ctr">
                      <a:solidFill>
                        <a:srgbClr val="879637"/>
                      </a:solidFill>
                      <a:prstDash val="solid"/>
                      <a:round/>
                      <a:headEnd type="none" w="med" len="med"/>
                      <a:tailEnd type="none" w="med" len="med"/>
                    </a:lnL>
                    <a:lnR w="12700" cap="flat" cmpd="sng" algn="ctr">
                      <a:solidFill>
                        <a:srgbClr val="879637"/>
                      </a:solidFill>
                      <a:prstDash val="solid"/>
                      <a:round/>
                      <a:headEnd type="none" w="med" len="med"/>
                      <a:tailEnd type="none" w="med" len="med"/>
                    </a:lnR>
                    <a:lnT w="12700" cap="flat" cmpd="sng" algn="ctr">
                      <a:solidFill>
                        <a:srgbClr val="879637"/>
                      </a:solidFill>
                      <a:prstDash val="solid"/>
                      <a:round/>
                      <a:headEnd type="none" w="med" len="med"/>
                      <a:tailEnd type="none" w="med" len="med"/>
                    </a:lnT>
                    <a:lnB w="12700" cap="flat" cmpd="sng" algn="ctr">
                      <a:solidFill>
                        <a:srgbClr val="879637"/>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More costly to build.</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Harder to repair if attacked.</a:t>
                      </a:r>
                      <a:endParaRPr lang="en-GB" sz="2000" kern="1400" dirty="0">
                        <a:ln>
                          <a:noFill/>
                        </a:ln>
                        <a:solidFill>
                          <a:srgbClr val="DFD4D7"/>
                        </a:solidFill>
                        <a:effectLst/>
                        <a:latin typeface="Myriad Pro" panose="020B0503030403020204" pitchFamily="34" charset="0"/>
                      </a:endParaRPr>
                    </a:p>
                  </a:txBody>
                  <a:tcPr marL="55093" marR="55093" marT="55093" marB="55093">
                    <a:lnL w="12700" cap="flat" cmpd="sng" algn="ctr">
                      <a:solidFill>
                        <a:srgbClr val="879637"/>
                      </a:solidFill>
                      <a:prstDash val="solid"/>
                      <a:round/>
                      <a:headEnd type="none" w="med" len="med"/>
                      <a:tailEnd type="none" w="med" len="med"/>
                    </a:lnL>
                    <a:lnR w="12700" cap="flat" cmpd="sng" algn="ctr">
                      <a:solidFill>
                        <a:srgbClr val="CE1126"/>
                      </a:solidFill>
                      <a:prstDash val="solid"/>
                      <a:round/>
                      <a:headEnd type="none" w="med" len="med"/>
                      <a:tailEnd type="none" w="med" len="med"/>
                    </a:lnR>
                    <a:lnT w="12700" cap="flat" cmpd="sng" algn="ctr">
                      <a:solidFill>
                        <a:srgbClr val="CE1126"/>
                      </a:solidFill>
                      <a:prstDash val="solid"/>
                      <a:round/>
                      <a:headEnd type="none" w="med" len="med"/>
                      <a:tailEnd type="none" w="med" len="med"/>
                    </a:lnT>
                    <a:lnB w="12700" cap="flat" cmpd="sng" algn="ctr">
                      <a:solidFill>
                        <a:srgbClr val="CE1126"/>
                      </a:solidFill>
                      <a:prstDash val="solid"/>
                      <a:round/>
                      <a:headEnd type="none" w="med" len="med"/>
                      <a:tailEnd type="none" w="med" len="med"/>
                    </a:lnB>
                    <a:solidFill>
                      <a:schemeClr val="bg1"/>
                    </a:solidFill>
                  </a:tcPr>
                </a:tc>
                <a:extLst>
                  <a:ext uri="{0D108BD9-81ED-4DB2-BD59-A6C34878D82A}">
                    <a16:rowId xmlns:a16="http://schemas.microsoft.com/office/drawing/2014/main" val="242808492"/>
                  </a:ext>
                </a:extLst>
              </a:tr>
            </a:tbl>
          </a:graphicData>
        </a:graphic>
      </p:graphicFrame>
    </p:spTree>
    <p:extLst>
      <p:ext uri="{BB962C8B-B14F-4D97-AF65-F5344CB8AC3E}">
        <p14:creationId xmlns:p14="http://schemas.microsoft.com/office/powerpoint/2010/main" val="12302538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6828219" cy="609473"/>
          </a:xfrm>
        </p:spPr>
        <p:txBody>
          <a:bodyPr/>
          <a:lstStyle/>
          <a:p>
            <a:r>
              <a:rPr lang="en-GB" dirty="0"/>
              <a:t>THE TRIANGULAR PATTERN RUNWAY</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3367031360"/>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2" descr="https://upload.wikimedia.org/wikipedia/en/thumb/4/46/Little_Riss%27ton_May.Jun_06d_037.jpg/1280px-Little_Riss%27ton_May.Jun_06d_037.jpg">
            <a:extLst>
              <a:ext uri="{FF2B5EF4-FFF2-40B4-BE49-F238E27FC236}">
                <a16:creationId xmlns:a16="http://schemas.microsoft.com/office/drawing/2014/main" id="{04011D49-C890-4341-9DEE-574C301E31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16"/>
          <a:stretch/>
        </p:blipFill>
        <p:spPr bwMode="auto">
          <a:xfrm>
            <a:off x="673248" y="1182338"/>
            <a:ext cx="9204177" cy="5404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400BE051-981A-461F-B776-635334D195AD}"/>
              </a:ext>
            </a:extLst>
          </p:cNvPr>
          <p:cNvSpPr txBox="1">
            <a:spLocks noChangeArrowheads="1"/>
          </p:cNvSpPr>
          <p:nvPr/>
        </p:nvSpPr>
        <p:spPr bwMode="auto">
          <a:xfrm>
            <a:off x="5275336" y="6063239"/>
            <a:ext cx="4376830" cy="52317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lvl="0" algn="r" eaLnBrk="0" fontAlgn="base" hangingPunct="0">
              <a:spcBef>
                <a:spcPct val="0"/>
              </a:spcBef>
              <a:spcAft>
                <a:spcPts val="400"/>
              </a:spcAft>
            </a:pPr>
            <a:r>
              <a:rPr lang="en-GB" altLang="en-US" sz="2000" i="1" dirty="0">
                <a:solidFill>
                  <a:srgbClr val="FFFFFF"/>
                </a:solidFill>
                <a:latin typeface="Myriad Pro" panose="020B0503030403020204" pitchFamily="34" charset="0"/>
              </a:rPr>
              <a:t>RAF Little Rissington, Gloucestershire </a:t>
            </a:r>
          </a:p>
          <a:p>
            <a:pPr marL="0" marR="0" lvl="0" indent="0" algn="r" defTabSz="914400" rtl="0" eaLnBrk="0" fontAlgn="base" latinLnBrk="0" hangingPunct="0">
              <a:lnSpc>
                <a:spcPct val="100000"/>
              </a:lnSpc>
              <a:spcBef>
                <a:spcPct val="0"/>
              </a:spcBef>
              <a:spcAft>
                <a:spcPts val="400"/>
              </a:spcAft>
              <a:buClrTx/>
              <a:buSzTx/>
              <a:buFontTx/>
              <a:buNone/>
              <a:tabLst/>
            </a:pPr>
            <a:r>
              <a:rPr kumimoji="0" lang="en-GB" altLang="en-US" sz="2000" b="0" i="1" u="none" strike="noStrike" cap="none" normalizeH="0" baseline="0" dirty="0">
                <a:ln>
                  <a:noFill/>
                </a:ln>
                <a:solidFill>
                  <a:srgbClr val="FFFFFF"/>
                </a:solidFill>
                <a:effectLst/>
                <a:latin typeface="Myriad Pro" panose="020B0503030403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52207742"/>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6218619" cy="609473"/>
          </a:xfrm>
        </p:spPr>
        <p:txBody>
          <a:bodyPr/>
          <a:lstStyle/>
          <a:p>
            <a:r>
              <a:rPr lang="en-GB" dirty="0"/>
              <a:t>THE MAIN INSTRUMENT RUNWAY</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160801493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5" name="Content Placeholder 2">
            <a:extLst>
              <a:ext uri="{FF2B5EF4-FFF2-40B4-BE49-F238E27FC236}">
                <a16:creationId xmlns:a16="http://schemas.microsoft.com/office/drawing/2014/main" id="{12185DF8-0A35-47B0-A485-CA1E8D5FF11B}"/>
              </a:ext>
            </a:extLst>
          </p:cNvPr>
          <p:cNvSpPr txBox="1">
            <a:spLocks/>
          </p:cNvSpPr>
          <p:nvPr/>
        </p:nvSpPr>
        <p:spPr>
          <a:xfrm>
            <a:off x="673248" y="1184553"/>
            <a:ext cx="5270352" cy="5401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These are for very heavy aircraft that require fast take off speeds. </a:t>
            </a:r>
          </a:p>
          <a:p>
            <a:pPr marL="0" indent="0">
              <a:buNone/>
            </a:pPr>
            <a:endParaRPr lang="en-GB" dirty="0"/>
          </a:p>
          <a:p>
            <a:r>
              <a:rPr lang="en-GB" dirty="0"/>
              <a:t>What do you think are the pros and cons of a runway like this?</a:t>
            </a:r>
          </a:p>
          <a:p>
            <a:endParaRPr lang="en-GB" dirty="0"/>
          </a:p>
        </p:txBody>
      </p:sp>
      <p:grpSp>
        <p:nvGrpSpPr>
          <p:cNvPr id="2" name="Group 1">
            <a:extLst>
              <a:ext uri="{FF2B5EF4-FFF2-40B4-BE49-F238E27FC236}">
                <a16:creationId xmlns:a16="http://schemas.microsoft.com/office/drawing/2014/main" id="{DCF8E93B-856B-474D-8F98-705CDF963F95}"/>
              </a:ext>
            </a:extLst>
          </p:cNvPr>
          <p:cNvGrpSpPr/>
          <p:nvPr/>
        </p:nvGrpSpPr>
        <p:grpSpPr>
          <a:xfrm>
            <a:off x="6096000" y="1046878"/>
            <a:ext cx="3781425" cy="5539535"/>
            <a:chOff x="6421955" y="1046878"/>
            <a:chExt cx="3455470" cy="5219775"/>
          </a:xfrm>
        </p:grpSpPr>
        <p:pic>
          <p:nvPicPr>
            <p:cNvPr id="7" name="Picture 6">
              <a:extLst>
                <a:ext uri="{FF2B5EF4-FFF2-40B4-BE49-F238E27FC236}">
                  <a16:creationId xmlns:a16="http://schemas.microsoft.com/office/drawing/2014/main" id="{64EC36D1-6609-48AB-9B38-B76C10A47F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605"/>
            <a:stretch/>
          </p:blipFill>
          <p:spPr>
            <a:xfrm>
              <a:off x="6421955" y="3730313"/>
              <a:ext cx="3447478" cy="2536340"/>
            </a:xfrm>
            <a:prstGeom prst="rect">
              <a:avLst/>
            </a:prstGeom>
          </p:spPr>
        </p:pic>
        <p:pic>
          <p:nvPicPr>
            <p:cNvPr id="8" name="Picture 1">
              <a:extLst>
                <a:ext uri="{FF2B5EF4-FFF2-40B4-BE49-F238E27FC236}">
                  <a16:creationId xmlns:a16="http://schemas.microsoft.com/office/drawing/2014/main" id="{F679604A-AB78-44E1-A67C-DAC2909CC1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8484" t="20519"/>
            <a:stretch/>
          </p:blipFill>
          <p:spPr bwMode="auto">
            <a:xfrm>
              <a:off x="6429947" y="1046878"/>
              <a:ext cx="3447478" cy="2514199"/>
            </a:xfrm>
            <a:prstGeom prst="rect">
              <a:avLst/>
            </a:prstGeom>
            <a:noFill/>
            <a:ln w="9525">
              <a:noFill/>
              <a:miter lim="800000"/>
              <a:headEnd/>
              <a:tailEnd/>
            </a:ln>
          </p:spPr>
        </p:pic>
      </p:grpSp>
      <p:graphicFrame>
        <p:nvGraphicFramePr>
          <p:cNvPr id="9" name="Table 8">
            <a:extLst>
              <a:ext uri="{FF2B5EF4-FFF2-40B4-BE49-F238E27FC236}">
                <a16:creationId xmlns:a16="http://schemas.microsoft.com/office/drawing/2014/main" id="{CBF317AF-B8D4-4C23-9530-5BE55625E8B5}"/>
              </a:ext>
            </a:extLst>
          </p:cNvPr>
          <p:cNvGraphicFramePr>
            <a:graphicFrameLocks noGrp="1"/>
          </p:cNvGraphicFramePr>
          <p:nvPr>
            <p:extLst>
              <p:ext uri="{D42A27DB-BD31-4B8C-83A1-F6EECF244321}">
                <p14:modId xmlns:p14="http://schemas.microsoft.com/office/powerpoint/2010/main" val="586079407"/>
              </p:ext>
            </p:extLst>
          </p:nvPr>
        </p:nvGraphicFramePr>
        <p:xfrm>
          <a:off x="673248" y="3275393"/>
          <a:ext cx="5270352" cy="3311020"/>
        </p:xfrm>
        <a:graphic>
          <a:graphicData uri="http://schemas.openxmlformats.org/drawingml/2006/table">
            <a:tbl>
              <a:tblPr/>
              <a:tblGrid>
                <a:gridCol w="2635176">
                  <a:extLst>
                    <a:ext uri="{9D8B030D-6E8A-4147-A177-3AD203B41FA5}">
                      <a16:colId xmlns:a16="http://schemas.microsoft.com/office/drawing/2014/main" val="172723576"/>
                    </a:ext>
                  </a:extLst>
                </a:gridCol>
                <a:gridCol w="2635176">
                  <a:extLst>
                    <a:ext uri="{9D8B030D-6E8A-4147-A177-3AD203B41FA5}">
                      <a16:colId xmlns:a16="http://schemas.microsoft.com/office/drawing/2014/main" val="2681612119"/>
                    </a:ext>
                  </a:extLst>
                </a:gridCol>
              </a:tblGrid>
              <a:tr h="535583">
                <a:tc>
                  <a:txBody>
                    <a:bodyPr/>
                    <a:lstStyle/>
                    <a:p>
                      <a:pPr marR="0" indent="0" algn="ctr" rtl="0">
                        <a:lnSpc>
                          <a:spcPct val="119000"/>
                        </a:lnSpc>
                        <a:spcBef>
                          <a:spcPts val="0"/>
                        </a:spcBef>
                        <a:spcAft>
                          <a:spcPts val="600"/>
                        </a:spcAft>
                      </a:pPr>
                      <a:r>
                        <a:rPr lang="en-GB" sz="2100" b="1" kern="1400" dirty="0">
                          <a:ln>
                            <a:noFill/>
                          </a:ln>
                          <a:solidFill>
                            <a:srgbClr val="FFFFFF"/>
                          </a:solidFill>
                          <a:effectLst/>
                          <a:latin typeface="Myriad Pro" panose="020B0503030403020204" pitchFamily="34" charset="0"/>
                        </a:rPr>
                        <a:t>Pros</a:t>
                      </a:r>
                      <a:endParaRPr lang="en-GB" sz="1500" kern="1400" dirty="0">
                        <a:ln>
                          <a:noFill/>
                        </a:ln>
                        <a:solidFill>
                          <a:srgbClr val="DFD4D7"/>
                        </a:solidFill>
                        <a:effectLst/>
                        <a:latin typeface="Calibri" panose="020F0502020204030204" pitchFamily="34" charset="0"/>
                      </a:endParaRPr>
                    </a:p>
                  </a:txBody>
                  <a:tcPr marL="55679" marR="55679" marT="55679" marB="55679" anchor="ctr">
                    <a:lnL w="12700" cap="flat" cmpd="sng" algn="ctr">
                      <a:solidFill>
                        <a:srgbClr val="879637"/>
                      </a:solidFill>
                      <a:prstDash val="solid"/>
                      <a:round/>
                      <a:headEnd type="none" w="med" len="med"/>
                      <a:tailEnd type="none" w="med" len="med"/>
                    </a:lnL>
                    <a:lnR w="12700" cap="flat" cmpd="sng" algn="ctr">
                      <a:solidFill>
                        <a:srgbClr val="879637"/>
                      </a:solidFill>
                      <a:prstDash val="solid"/>
                      <a:round/>
                      <a:headEnd type="none" w="med" len="med"/>
                      <a:tailEnd type="none" w="med" len="med"/>
                    </a:lnR>
                    <a:lnT w="12700" cap="flat" cmpd="sng" algn="ctr">
                      <a:solidFill>
                        <a:srgbClr val="879637"/>
                      </a:solidFill>
                      <a:prstDash val="solid"/>
                      <a:round/>
                      <a:headEnd type="none" w="med" len="med"/>
                      <a:tailEnd type="none" w="med" len="med"/>
                    </a:lnT>
                    <a:lnB w="12700" cap="flat" cmpd="sng" algn="ctr">
                      <a:solidFill>
                        <a:srgbClr val="879637"/>
                      </a:solidFill>
                      <a:prstDash val="solid"/>
                      <a:round/>
                      <a:headEnd type="none" w="med" len="med"/>
                      <a:tailEnd type="none" w="med" len="med"/>
                    </a:lnB>
                    <a:solidFill>
                      <a:srgbClr val="879637"/>
                    </a:solidFill>
                  </a:tcPr>
                </a:tc>
                <a:tc>
                  <a:txBody>
                    <a:bodyPr/>
                    <a:lstStyle/>
                    <a:p>
                      <a:pPr marR="0" indent="0" algn="ctr" rtl="0">
                        <a:lnSpc>
                          <a:spcPct val="119000"/>
                        </a:lnSpc>
                        <a:spcBef>
                          <a:spcPts val="0"/>
                        </a:spcBef>
                        <a:spcAft>
                          <a:spcPts val="600"/>
                        </a:spcAft>
                      </a:pPr>
                      <a:r>
                        <a:rPr lang="en-GB" sz="2100" b="1" kern="1400" dirty="0">
                          <a:ln>
                            <a:noFill/>
                          </a:ln>
                          <a:solidFill>
                            <a:srgbClr val="FFFFFF"/>
                          </a:solidFill>
                          <a:effectLst/>
                          <a:latin typeface="Myriad Pro" panose="020B0503030403020204" pitchFamily="34" charset="0"/>
                        </a:rPr>
                        <a:t>Cons</a:t>
                      </a:r>
                      <a:endParaRPr lang="en-GB" sz="1500" kern="1400" dirty="0">
                        <a:ln>
                          <a:noFill/>
                        </a:ln>
                        <a:solidFill>
                          <a:srgbClr val="DFD4D7"/>
                        </a:solidFill>
                        <a:effectLst/>
                        <a:latin typeface="Calibri" panose="020F0502020204030204" pitchFamily="34" charset="0"/>
                      </a:endParaRPr>
                    </a:p>
                  </a:txBody>
                  <a:tcPr marL="55679" marR="55679" marT="55679" marB="55679" anchor="ctr">
                    <a:lnL w="12700" cap="flat" cmpd="sng" algn="ctr">
                      <a:solidFill>
                        <a:srgbClr val="879637"/>
                      </a:solidFill>
                      <a:prstDash val="solid"/>
                      <a:round/>
                      <a:headEnd type="none" w="med" len="med"/>
                      <a:tailEnd type="none" w="med" len="med"/>
                    </a:lnL>
                    <a:lnR w="12700" cap="flat" cmpd="sng" algn="ctr">
                      <a:solidFill>
                        <a:srgbClr val="CE1126"/>
                      </a:solidFill>
                      <a:prstDash val="solid"/>
                      <a:round/>
                      <a:headEnd type="none" w="med" len="med"/>
                      <a:tailEnd type="none" w="med" len="med"/>
                    </a:lnR>
                    <a:lnT w="12700" cap="flat" cmpd="sng" algn="ctr">
                      <a:solidFill>
                        <a:srgbClr val="CE1126"/>
                      </a:solidFill>
                      <a:prstDash val="solid"/>
                      <a:round/>
                      <a:headEnd type="none" w="med" len="med"/>
                      <a:tailEnd type="none" w="med" len="med"/>
                    </a:lnT>
                    <a:lnB w="12700" cap="flat" cmpd="sng" algn="ctr">
                      <a:solidFill>
                        <a:srgbClr val="CE1126"/>
                      </a:solidFill>
                      <a:prstDash val="solid"/>
                      <a:round/>
                      <a:headEnd type="none" w="med" len="med"/>
                      <a:tailEnd type="none" w="med" len="med"/>
                    </a:lnB>
                    <a:solidFill>
                      <a:srgbClr val="CE1126"/>
                    </a:solidFill>
                  </a:tcPr>
                </a:tc>
                <a:extLst>
                  <a:ext uri="{0D108BD9-81ED-4DB2-BD59-A6C34878D82A}">
                    <a16:rowId xmlns:a16="http://schemas.microsoft.com/office/drawing/2014/main" val="3279703541"/>
                  </a:ext>
                </a:extLst>
              </a:tr>
              <a:tr h="2753082">
                <a:tc>
                  <a:txBody>
                    <a:bodyPr/>
                    <a:lstStyle/>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Length suitable for modern high performance aircraft.</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Has many landing aids. </a:t>
                      </a:r>
                      <a:endParaRPr lang="en-GB" sz="2000" kern="1400" dirty="0">
                        <a:ln>
                          <a:noFill/>
                        </a:ln>
                        <a:solidFill>
                          <a:srgbClr val="DFD4D7"/>
                        </a:solidFill>
                        <a:effectLst/>
                        <a:latin typeface="Myriad Pro" panose="020B0503030403020204" pitchFamily="34" charset="0"/>
                      </a:endParaRPr>
                    </a:p>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Faster approach speeds mean that cross wind has less effect.</a:t>
                      </a:r>
                      <a:endParaRPr lang="en-GB" sz="2000" kern="1400" dirty="0">
                        <a:ln>
                          <a:noFill/>
                        </a:ln>
                        <a:solidFill>
                          <a:srgbClr val="DFD4D7"/>
                        </a:solidFill>
                        <a:effectLst/>
                        <a:latin typeface="Myriad Pro" panose="020B0503030403020204" pitchFamily="34" charset="0"/>
                      </a:endParaRPr>
                    </a:p>
                  </a:txBody>
                  <a:tcPr marL="55679" marR="55679" marT="55679" marB="55679">
                    <a:lnL w="12700" cap="flat" cmpd="sng" algn="ctr">
                      <a:solidFill>
                        <a:srgbClr val="879637"/>
                      </a:solidFill>
                      <a:prstDash val="solid"/>
                      <a:round/>
                      <a:headEnd type="none" w="med" len="med"/>
                      <a:tailEnd type="none" w="med" len="med"/>
                    </a:lnL>
                    <a:lnR w="12700" cap="flat" cmpd="sng" algn="ctr">
                      <a:solidFill>
                        <a:srgbClr val="879637"/>
                      </a:solidFill>
                      <a:prstDash val="solid"/>
                      <a:round/>
                      <a:headEnd type="none" w="med" len="med"/>
                      <a:tailEnd type="none" w="med" len="med"/>
                    </a:lnR>
                    <a:lnT w="12700" cap="flat" cmpd="sng" algn="ctr">
                      <a:solidFill>
                        <a:srgbClr val="879637"/>
                      </a:solidFill>
                      <a:prstDash val="solid"/>
                      <a:round/>
                      <a:headEnd type="none" w="med" len="med"/>
                      <a:tailEnd type="none" w="med" len="med"/>
                    </a:lnT>
                    <a:lnB w="12700" cap="flat" cmpd="sng" algn="ctr">
                      <a:solidFill>
                        <a:srgbClr val="879637"/>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2000" kern="1400" dirty="0">
                          <a:ln>
                            <a:noFill/>
                          </a:ln>
                          <a:solidFill>
                            <a:srgbClr val="000000"/>
                          </a:solidFill>
                          <a:effectLst/>
                          <a:latin typeface="Myriad Pro" panose="020B0503030403020204" pitchFamily="34" charset="0"/>
                        </a:rPr>
                        <a:t>Only for large or high performance aircraft and instrument landing. </a:t>
                      </a:r>
                      <a:endParaRPr lang="en-GB" sz="2000" kern="1400" dirty="0">
                        <a:ln>
                          <a:noFill/>
                        </a:ln>
                        <a:solidFill>
                          <a:srgbClr val="DFD4D7"/>
                        </a:solidFill>
                        <a:effectLst/>
                        <a:latin typeface="Myriad Pro" panose="020B0503030403020204" pitchFamily="34" charset="0"/>
                      </a:endParaRPr>
                    </a:p>
                  </a:txBody>
                  <a:tcPr marL="55679" marR="55679" marT="55679" marB="55679">
                    <a:lnL w="12700" cap="flat" cmpd="sng" algn="ctr">
                      <a:solidFill>
                        <a:srgbClr val="879637"/>
                      </a:solidFill>
                      <a:prstDash val="solid"/>
                      <a:round/>
                      <a:headEnd type="none" w="med" len="med"/>
                      <a:tailEnd type="none" w="med" len="med"/>
                    </a:lnL>
                    <a:lnR w="12700" cap="flat" cmpd="sng" algn="ctr">
                      <a:solidFill>
                        <a:srgbClr val="CE1126"/>
                      </a:solidFill>
                      <a:prstDash val="solid"/>
                      <a:round/>
                      <a:headEnd type="none" w="med" len="med"/>
                      <a:tailEnd type="none" w="med" len="med"/>
                    </a:lnR>
                    <a:lnT w="12700" cap="flat" cmpd="sng" algn="ctr">
                      <a:solidFill>
                        <a:srgbClr val="CE1126"/>
                      </a:solidFill>
                      <a:prstDash val="solid"/>
                      <a:round/>
                      <a:headEnd type="none" w="med" len="med"/>
                      <a:tailEnd type="none" w="med" len="med"/>
                    </a:lnT>
                    <a:lnB w="12700" cap="flat" cmpd="sng" algn="ctr">
                      <a:solidFill>
                        <a:srgbClr val="CE1126"/>
                      </a:solidFill>
                      <a:prstDash val="solid"/>
                      <a:round/>
                      <a:headEnd type="none" w="med" len="med"/>
                      <a:tailEnd type="none" w="med" len="med"/>
                    </a:lnB>
                    <a:solidFill>
                      <a:schemeClr val="bg1"/>
                    </a:solidFill>
                  </a:tcPr>
                </a:tc>
                <a:extLst>
                  <a:ext uri="{0D108BD9-81ED-4DB2-BD59-A6C34878D82A}">
                    <a16:rowId xmlns:a16="http://schemas.microsoft.com/office/drawing/2014/main" val="155053202"/>
                  </a:ext>
                </a:extLst>
              </a:tr>
            </a:tbl>
          </a:graphicData>
        </a:graphic>
      </p:graphicFrame>
    </p:spTree>
    <p:extLst>
      <p:ext uri="{BB962C8B-B14F-4D97-AF65-F5344CB8AC3E}">
        <p14:creationId xmlns:p14="http://schemas.microsoft.com/office/powerpoint/2010/main" val="34637914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6218619" cy="609473"/>
          </a:xfrm>
        </p:spPr>
        <p:txBody>
          <a:bodyPr/>
          <a:lstStyle/>
          <a:p>
            <a:r>
              <a:rPr lang="en-GB" dirty="0"/>
              <a:t>THE MAIN INSTRUMENT RUNWAY</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424529037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9" name="Picture 5" descr="https://upload.wikimedia.org/wikipedia/commons/7/7f/Bristol_airport_overview.jpg">
            <a:extLst>
              <a:ext uri="{FF2B5EF4-FFF2-40B4-BE49-F238E27FC236}">
                <a16:creationId xmlns:a16="http://schemas.microsoft.com/office/drawing/2014/main" id="{6CC72007-C61A-481A-BC32-EB91819715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462"/>
          <a:stretch/>
        </p:blipFill>
        <p:spPr bwMode="auto">
          <a:xfrm>
            <a:off x="673248" y="1203925"/>
            <a:ext cx="9211546" cy="53824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a:extLst>
              <a:ext uri="{FF2B5EF4-FFF2-40B4-BE49-F238E27FC236}">
                <a16:creationId xmlns:a16="http://schemas.microsoft.com/office/drawing/2014/main" id="{443FDD3C-2990-49A7-947B-C4D9A80F1A45}"/>
              </a:ext>
            </a:extLst>
          </p:cNvPr>
          <p:cNvSpPr txBox="1">
            <a:spLocks noChangeArrowheads="1"/>
          </p:cNvSpPr>
          <p:nvPr/>
        </p:nvSpPr>
        <p:spPr bwMode="auto">
          <a:xfrm>
            <a:off x="5031572" y="5923685"/>
            <a:ext cx="4722028" cy="239742"/>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ts val="400"/>
              </a:spcAft>
              <a:buClrTx/>
              <a:buSzTx/>
              <a:buFontTx/>
              <a:buNone/>
              <a:tabLst/>
            </a:pPr>
            <a:r>
              <a:rPr kumimoji="0" lang="en-GB" altLang="en-US" sz="2000" b="0" i="1" u="none" strike="noStrike" cap="none" normalizeH="0" baseline="0" dirty="0">
                <a:ln>
                  <a:noFill/>
                </a:ln>
                <a:solidFill>
                  <a:srgbClr val="FFFFFF"/>
                </a:solidFill>
                <a:effectLst/>
                <a:latin typeface="Myriad Pro" panose="020B0503030403020204" pitchFamily="34" charset="0"/>
              </a:rPr>
              <a:t>Bristol Airport</a:t>
            </a:r>
          </a:p>
          <a:p>
            <a:pPr marL="0" marR="0" lvl="0" indent="0" algn="r" defTabSz="914400" rtl="0" eaLnBrk="0" fontAlgn="base" latinLnBrk="0" hangingPunct="0">
              <a:lnSpc>
                <a:spcPct val="100000"/>
              </a:lnSpc>
              <a:spcBef>
                <a:spcPct val="0"/>
              </a:spcBef>
              <a:spcAft>
                <a:spcPts val="400"/>
              </a:spcAft>
              <a:buClrTx/>
              <a:buSzTx/>
              <a:buFontTx/>
              <a:buNone/>
              <a:tabLst/>
            </a:pPr>
            <a:r>
              <a:rPr kumimoji="0" lang="en-GB" altLang="en-US" sz="1000" b="0" i="0" u="none" strike="noStrike" cap="none" normalizeH="0" baseline="0" dirty="0">
                <a:ln>
                  <a:noFill/>
                </a:ln>
                <a:solidFill>
                  <a:srgbClr val="FFFFFF"/>
                </a:solidFill>
                <a:effectLst/>
                <a:latin typeface="Arial" panose="020B0604020202020204" pitchFamily="34" charset="0"/>
              </a:rPr>
              <a:t>Attribution: </a:t>
            </a:r>
            <a:r>
              <a:rPr kumimoji="0" lang="en-GB" altLang="en-US" sz="1000" b="0" i="0" u="none" strike="noStrike" cap="none" normalizeH="0" baseline="0" dirty="0" err="1">
                <a:ln>
                  <a:noFill/>
                </a:ln>
                <a:solidFill>
                  <a:srgbClr val="FFFFFF"/>
                </a:solidFill>
                <a:effectLst/>
                <a:latin typeface="Arial" panose="020B0604020202020204" pitchFamily="34" charset="0"/>
              </a:rPr>
              <a:t>Tomcoll</a:t>
            </a:r>
            <a:r>
              <a:rPr kumimoji="0" lang="en-GB" altLang="en-US" sz="1000" b="0" i="0" u="none" strike="noStrike" cap="none" normalizeH="0" baseline="0" dirty="0">
                <a:ln>
                  <a:noFill/>
                </a:ln>
                <a:solidFill>
                  <a:srgbClr val="FFFFFF"/>
                </a:solidFill>
                <a:effectLst/>
                <a:latin typeface="Arial" panose="020B0604020202020204" pitchFamily="34" charset="0"/>
              </a:rPr>
              <a:t> at the English language Wikipedia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5604458"/>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112069002"/>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manship Part 1" id="{12256386-A7C9-4918-B8DB-1F6677810507}" vid="{DE933071-D6AB-41E9-853E-45B431EFDD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Airmanship</Template>
  <TotalTime>276</TotalTime>
  <Words>3276</Words>
  <Application>Microsoft Office PowerPoint</Application>
  <PresentationFormat>Widescreen</PresentationFormat>
  <Paragraphs>379</Paragraphs>
  <Slides>35</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 Light</vt:lpstr>
      <vt:lpstr>Myriad Pro</vt:lpstr>
      <vt:lpstr>Myanmar Text</vt:lpstr>
      <vt:lpstr>Calibri</vt:lpstr>
      <vt:lpstr>Office Theme</vt:lpstr>
      <vt:lpstr>PowerPoint Presentation</vt:lpstr>
      <vt:lpstr>LEARNING OUTCOMES</vt:lpstr>
      <vt:lpstr>THE GRASS AIRFIELD</vt:lpstr>
      <vt:lpstr>THE GRASS AIRFIELD</vt:lpstr>
      <vt:lpstr>THE TRIANGULAR PATTERN RUNWAY</vt:lpstr>
      <vt:lpstr>THE TRIANGULAR PATTERN RUNWAY</vt:lpstr>
      <vt:lpstr>THE MAIN INSTRUMENT RUNWAY</vt:lpstr>
      <vt:lpstr>THE MAIN INSTRUMENT RUNWAY</vt:lpstr>
      <vt:lpstr>ANY QUESTIONS?</vt:lpstr>
      <vt:lpstr>LEARNING OUTCOMES</vt:lpstr>
      <vt:lpstr>AIRFIELD FEATURES TASK 1</vt:lpstr>
      <vt:lpstr>LEARNING OUTCOMES</vt:lpstr>
      <vt:lpstr>LAYOUT OF AN AIRFIELD</vt:lpstr>
      <vt:lpstr>DISPERSAL HARD STANDING</vt:lpstr>
      <vt:lpstr>OPERATIONAL READINESS PLATFORM</vt:lpstr>
      <vt:lpstr>BARRIER</vt:lpstr>
      <vt:lpstr>MAIN INSTRUMENT RUNWAY</vt:lpstr>
      <vt:lpstr>HANGER</vt:lpstr>
      <vt:lpstr>AIRCRAFT SERVICING PLATFORM</vt:lpstr>
      <vt:lpstr>TERMINAL BUILDING</vt:lpstr>
      <vt:lpstr>HANGER</vt:lpstr>
      <vt:lpstr>STERILE AREA</vt:lpstr>
      <vt:lpstr>SECOND RUNWAY</vt:lpstr>
      <vt:lpstr>BARRIER</vt:lpstr>
      <vt:lpstr>ARRESTER GEAR</vt:lpstr>
      <vt:lpstr>HOLDING POINTS</vt:lpstr>
      <vt:lpstr>AERODROME ID BEACON</vt:lpstr>
      <vt:lpstr>AERODROME IDENTIFICATION</vt:lpstr>
      <vt:lpstr>WINDSOCK</vt:lpstr>
      <vt:lpstr>ARRESTER GEAR</vt:lpstr>
      <vt:lpstr>CONTROL TOWER</vt:lpstr>
      <vt:lpstr>ANY QUESTIONS?</vt:lpstr>
      <vt:lpstr>LEARNING OUTCOMES</vt:lpstr>
      <vt:lpstr>AIRFIELD FEATURES TASK 2</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1871 (Rugeley) Sqn ATC Officer Commanding (Grocott, Tom Flt Lt)</dc:creator>
  <cp:lastModifiedBy>m419055</cp:lastModifiedBy>
  <cp:revision>16</cp:revision>
  <dcterms:created xsi:type="dcterms:W3CDTF">2019-04-19T20:17:03Z</dcterms:created>
  <dcterms:modified xsi:type="dcterms:W3CDTF">2019-04-26T16:04:38Z</dcterms:modified>
</cp:coreProperties>
</file>