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2" r:id="rId3"/>
    <p:sldId id="258" r:id="rId4"/>
    <p:sldId id="313" r:id="rId5"/>
    <p:sldId id="314" r:id="rId6"/>
    <p:sldId id="315" r:id="rId7"/>
    <p:sldId id="316" r:id="rId8"/>
    <p:sldId id="311" r:id="rId9"/>
    <p:sldId id="317" r:id="rId10"/>
    <p:sldId id="329" r:id="rId11"/>
    <p:sldId id="330" r:id="rId12"/>
    <p:sldId id="318" r:id="rId13"/>
    <p:sldId id="319" r:id="rId14"/>
    <p:sldId id="320" r:id="rId15"/>
    <p:sldId id="321" r:id="rId16"/>
    <p:sldId id="322" r:id="rId17"/>
    <p:sldId id="323" r:id="rId18"/>
    <p:sldId id="331" r:id="rId19"/>
    <p:sldId id="307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Myanmar Text" panose="020B0502040204020203" pitchFamily="34" charset="0"/>
      <p:regular r:id="rId29"/>
      <p:bold r:id="rId30"/>
    </p:embeddedFont>
    <p:embeddedFont>
      <p:font typeface="Myriad Pro" panose="020B0503030403020204" pitchFamily="34" charset="0"/>
      <p:regular r:id="rId31"/>
      <p:bold r:id="rId32"/>
    </p:embeddedFont>
    <p:embeddedFont>
      <p:font typeface="Myriad Pro Light" panose="020B0403030403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CF"/>
    <a:srgbClr val="193159"/>
    <a:srgbClr val="5E9CAE"/>
    <a:srgbClr val="729ABD"/>
    <a:srgbClr val="002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76788" autoAdjust="0"/>
  </p:normalViewPr>
  <p:slideViewPr>
    <p:cSldViewPr snapToGrid="0">
      <p:cViewPr varScale="1">
        <p:scale>
          <a:sx n="84" d="100"/>
          <a:sy n="84" d="100"/>
        </p:scale>
        <p:origin x="12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2" d="100"/>
          <a:sy n="82" d="100"/>
        </p:scale>
        <p:origin x="3876" y="1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2CFB40-8AC3-409D-8385-BFC98C4594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860E-1C6F-4B33-8891-A1623A13F6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EF131-B304-4D89-829E-C990EDF5860E}" type="datetimeFigureOut">
              <a:rPr lang="en-GB" smtClean="0"/>
              <a:t>01/05/2019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0E970-23A9-4508-A675-A657AE5B3B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3954D-6FB1-4DE3-A24A-B47474A53B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5AFB6-4D8E-4894-8B0A-6096D108AA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596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3" y="969794"/>
            <a:ext cx="6115050" cy="3439716"/>
          </a:xfrm>
          <a:prstGeom prst="rect">
            <a:avLst/>
          </a:prstGeom>
          <a:noFill/>
          <a:ln w="12700">
            <a:solidFill>
              <a:srgbClr val="729ABD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1474" y="4719698"/>
            <a:ext cx="6115050" cy="3454508"/>
          </a:xfrm>
          <a:prstGeom prst="rect">
            <a:avLst/>
          </a:prstGeom>
          <a:ln>
            <a:solidFill>
              <a:srgbClr val="729ABD"/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09B5A-10A3-464B-8855-E20B9B3C9242}"/>
              </a:ext>
            </a:extLst>
          </p:cNvPr>
          <p:cNvSpPr txBox="1"/>
          <p:nvPr/>
        </p:nvSpPr>
        <p:spPr>
          <a:xfrm>
            <a:off x="371473" y="351830"/>
            <a:ext cx="1973141" cy="307777"/>
          </a:xfrm>
          <a:prstGeom prst="rect">
            <a:avLst/>
          </a:prstGeom>
          <a:solidFill>
            <a:srgbClr val="0072CF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PRESENTATION NOTES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0822C-9B37-415A-9256-DC84547B662A}"/>
              </a:ext>
            </a:extLst>
          </p:cNvPr>
          <p:cNvSpPr txBox="1"/>
          <p:nvPr/>
        </p:nvSpPr>
        <p:spPr>
          <a:xfrm>
            <a:off x="2344614" y="351830"/>
            <a:ext cx="4141909" cy="307777"/>
          </a:xfrm>
          <a:prstGeom prst="rect">
            <a:avLst/>
          </a:prstGeom>
          <a:solidFill>
            <a:srgbClr val="0072C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THE ROYAL AIR FORCE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A52ED-5813-45A7-9711-399706552E8C}"/>
              </a:ext>
            </a:extLst>
          </p:cNvPr>
          <p:cNvSpPr txBox="1"/>
          <p:nvPr/>
        </p:nvSpPr>
        <p:spPr>
          <a:xfrm>
            <a:off x="5615353" y="8469601"/>
            <a:ext cx="871171" cy="307777"/>
          </a:xfrm>
          <a:prstGeom prst="rect">
            <a:avLst/>
          </a:prstGeom>
          <a:solidFill>
            <a:srgbClr val="0072CF"/>
          </a:solidFill>
        </p:spPr>
        <p:txBody>
          <a:bodyPr wrap="square" rtlCol="0">
            <a:spAutoFit/>
          </a:bodyPr>
          <a:lstStyle/>
          <a:p>
            <a:pPr algn="r"/>
            <a:fld id="{BED1C4E3-AC42-4897-85E2-1C0F49AF255C}" type="slidenum">
              <a:rPr lang="en-GB" sz="1400" b="1" smtClean="0">
                <a:solidFill>
                  <a:schemeClr val="bg1"/>
                </a:solidFill>
                <a:latin typeface="Myriad Pro" panose="020B0503030403020204" pitchFamily="34" charset="0"/>
              </a:rPr>
              <a:t>‹#›</a:t>
            </a:fld>
            <a:endParaRPr lang="en-GB" sz="1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0BEC2-198E-4D86-BF84-55FBDD105ADB}"/>
              </a:ext>
            </a:extLst>
          </p:cNvPr>
          <p:cNvSpPr txBox="1"/>
          <p:nvPr/>
        </p:nvSpPr>
        <p:spPr>
          <a:xfrm>
            <a:off x="371473" y="8469600"/>
            <a:ext cx="5243880" cy="307777"/>
          </a:xfrm>
          <a:prstGeom prst="rect">
            <a:avLst/>
          </a:prstGeom>
          <a:solidFill>
            <a:srgbClr val="0072CF"/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FIRST CLASS CADET</a:t>
            </a:r>
          </a:p>
        </p:txBody>
      </p:sp>
    </p:spTree>
    <p:extLst>
      <p:ext uri="{BB962C8B-B14F-4D97-AF65-F5344CB8AC3E}">
        <p14:creationId xmlns:p14="http://schemas.microsoft.com/office/powerpoint/2010/main" val="255108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 3 of 4. This presentation covers the information required to complete PASS criteria of the </a:t>
            </a:r>
            <a:r>
              <a:rPr lang="en-GB" i="1" dirty="0"/>
              <a:t>LO3 Principles of Airmanship</a:t>
            </a:r>
            <a:r>
              <a:rPr lang="en-GB" dirty="0"/>
              <a:t> topic.</a:t>
            </a:r>
          </a:p>
          <a:p>
            <a:endParaRPr lang="en-GB" dirty="0"/>
          </a:p>
          <a:p>
            <a:r>
              <a:rPr lang="en-GB" dirty="0"/>
              <a:t>For best results, these instructor notes should be read in conjunction with this presentation and the session plan.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69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task covers the mandatory requirement for objectives P6 for LO3.</a:t>
            </a:r>
          </a:p>
          <a:p>
            <a:endParaRPr lang="en-GB" dirty="0"/>
          </a:p>
          <a:p>
            <a:r>
              <a:rPr lang="en-GB" dirty="0"/>
              <a:t>Cadets must label the Tutor and Viking aircraft, identify their use and describe their key features.</a:t>
            </a:r>
          </a:p>
          <a:p>
            <a:endParaRPr lang="en-GB" dirty="0"/>
          </a:p>
          <a:p>
            <a:r>
              <a:rPr lang="en-GB" b="1" dirty="0"/>
              <a:t>Once satisfied that all cadets have an understanding of the topic, instructors must check and sign: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Page 14 of the cadet’s first class log book.</a:t>
            </a:r>
          </a:p>
        </p:txBody>
      </p:sp>
    </p:spTree>
    <p:extLst>
      <p:ext uri="{BB962C8B-B14F-4D97-AF65-F5344CB8AC3E}">
        <p14:creationId xmlns:p14="http://schemas.microsoft.com/office/powerpoint/2010/main" val="304171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task covers the mandatory requirement for objectives P6 for LO3.</a:t>
            </a:r>
          </a:p>
          <a:p>
            <a:endParaRPr lang="en-GB" dirty="0"/>
          </a:p>
          <a:p>
            <a:r>
              <a:rPr lang="en-GB" dirty="0"/>
              <a:t>Instructors should ask questions about each aircraft type in a group type discussion, based on the information provided in the slides and the First Class Resource book.</a:t>
            </a:r>
          </a:p>
          <a:p>
            <a:endParaRPr lang="en-GB" dirty="0"/>
          </a:p>
          <a:p>
            <a:r>
              <a:rPr lang="en-GB" b="1" dirty="0"/>
              <a:t>Once satisfied that all cadets have an understanding of the topic, instructors must fill 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Page 14 of the cadet’s first class log book.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/>
              <a:t>Task P6 Activity 2 Airmanship log sheet. This can be found on Ultilearn.</a:t>
            </a:r>
          </a:p>
        </p:txBody>
      </p:sp>
    </p:spTree>
    <p:extLst>
      <p:ext uri="{BB962C8B-B14F-4D97-AF65-F5344CB8AC3E}">
        <p14:creationId xmlns:p14="http://schemas.microsoft.com/office/powerpoint/2010/main" val="1478509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LO3: Know the features and types of aircraft used for Air Cadet flying and gliding</a:t>
            </a:r>
          </a:p>
          <a:p>
            <a:endParaRPr lang="en-GB" dirty="0"/>
          </a:p>
          <a:p>
            <a:r>
              <a:rPr lang="en-GB" dirty="0"/>
              <a:t>P7: Identify important aircraft control surfaces used in flight.</a:t>
            </a:r>
          </a:p>
        </p:txBody>
      </p:sp>
    </p:spTree>
    <p:extLst>
      <p:ext uri="{BB962C8B-B14F-4D97-AF65-F5344CB8AC3E}">
        <p14:creationId xmlns:p14="http://schemas.microsoft.com/office/powerpoint/2010/main" val="157458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Approximate movements of an aircraft. Demonstrate with a model aircraft if possible.</a:t>
            </a:r>
          </a:p>
          <a:p>
            <a:endParaRPr lang="en-GB" dirty="0"/>
          </a:p>
          <a:p>
            <a:r>
              <a:rPr lang="en-GB" dirty="0"/>
              <a:t>PITCH is the movement of the aircraft relative to the horizon and can be seen as simply the aircraft gaining or losing height. It’s nose pitches up or down.</a:t>
            </a:r>
          </a:p>
          <a:p>
            <a:endParaRPr lang="en-GB" dirty="0"/>
          </a:p>
          <a:p>
            <a:r>
              <a:rPr lang="en-GB" dirty="0"/>
              <a:t>ROLL is where the aircraft banks to the left or right. To roll the aircraft, one wing will be higher than the other as one wing produces more lift.</a:t>
            </a:r>
          </a:p>
          <a:p>
            <a:endParaRPr lang="en-GB" dirty="0"/>
          </a:p>
          <a:p>
            <a:r>
              <a:rPr lang="en-GB" dirty="0"/>
              <a:t>YAW moves the nose of the aircraft from side to side. </a:t>
            </a:r>
          </a:p>
        </p:txBody>
      </p:sp>
    </p:spTree>
    <p:extLst>
      <p:ext uri="{BB962C8B-B14F-4D97-AF65-F5344CB8AC3E}">
        <p14:creationId xmlns:p14="http://schemas.microsoft.com/office/powerpoint/2010/main" val="4123895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Aileron</a:t>
            </a:r>
          </a:p>
          <a:p>
            <a:r>
              <a:rPr lang="en-GB" dirty="0"/>
              <a:t>Controls Roll. Roll is used to turn the aircraft using the control column by moving it left or right.</a:t>
            </a:r>
          </a:p>
          <a:p>
            <a:endParaRPr lang="en-GB" dirty="0"/>
          </a:p>
          <a:p>
            <a:r>
              <a:rPr lang="en-GB" b="1" dirty="0"/>
              <a:t>Elevator</a:t>
            </a:r>
          </a:p>
          <a:p>
            <a:r>
              <a:rPr lang="en-GB" dirty="0"/>
              <a:t>Controls Pitch. Changes the vertical direction the aircraft is pointing using the control column forward or back.</a:t>
            </a:r>
          </a:p>
          <a:p>
            <a:endParaRPr lang="en-GB" dirty="0"/>
          </a:p>
          <a:p>
            <a:r>
              <a:rPr lang="en-GB" b="1" dirty="0"/>
              <a:t>Rudder</a:t>
            </a:r>
          </a:p>
          <a:p>
            <a:r>
              <a:rPr lang="en-GB" dirty="0"/>
              <a:t>Controls Yaw. Moves the nose and tail left or right. This is controlled by pushing the rudder pedals forward and back.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97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EFFECTS OF AIRCRAFT CONTROLS</a:t>
            </a:r>
          </a:p>
          <a:p>
            <a:r>
              <a:rPr lang="en-GB" dirty="0"/>
              <a:t>An optional video illustrating the effects of the aircraft controls on a real aircraft. This video will also help answer the DISTINCTION level question D2 Activity 1.</a:t>
            </a:r>
          </a:p>
          <a:p>
            <a:endParaRPr lang="en-GB" dirty="0"/>
          </a:p>
          <a:p>
            <a:r>
              <a:rPr lang="en-GB" dirty="0"/>
              <a:t>The video is 3 minutes long. Please allow for this when planning session lengths.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06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chance to ask or answer any final questions.</a:t>
            </a:r>
          </a:p>
        </p:txBody>
      </p:sp>
    </p:spTree>
    <p:extLst>
      <p:ext uri="{BB962C8B-B14F-4D97-AF65-F5344CB8AC3E}">
        <p14:creationId xmlns:p14="http://schemas.microsoft.com/office/powerpoint/2010/main" val="1083531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LO3: Know the features and types of aircraft used for Air Cadet flying and gliding</a:t>
            </a:r>
          </a:p>
          <a:p>
            <a:endParaRPr lang="en-GB" dirty="0"/>
          </a:p>
          <a:p>
            <a:r>
              <a:rPr lang="en-GB" dirty="0"/>
              <a:t>P7: Identify important aircraft control surfaces used in flight.</a:t>
            </a:r>
          </a:p>
        </p:txBody>
      </p:sp>
    </p:spTree>
    <p:extLst>
      <p:ext uri="{BB962C8B-B14F-4D97-AF65-F5344CB8AC3E}">
        <p14:creationId xmlns:p14="http://schemas.microsoft.com/office/powerpoint/2010/main" val="2347033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task covers the mandatory requirement for objectives P7 for LO3.</a:t>
            </a:r>
          </a:p>
          <a:p>
            <a:endParaRPr lang="en-GB" dirty="0"/>
          </a:p>
          <a:p>
            <a:r>
              <a:rPr lang="en-GB" dirty="0"/>
              <a:t>Cadets must label three aircraft control surfaces.</a:t>
            </a:r>
          </a:p>
          <a:p>
            <a:endParaRPr lang="en-GB" dirty="0"/>
          </a:p>
          <a:p>
            <a:r>
              <a:rPr lang="en-GB" b="1" dirty="0"/>
              <a:t>Once satisfied that all cadets have an understanding of the topic, instructors must check and sign: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Page 16 of the cadet’s first class log book.</a:t>
            </a:r>
          </a:p>
        </p:txBody>
      </p:sp>
    </p:spTree>
    <p:extLst>
      <p:ext uri="{BB962C8B-B14F-4D97-AF65-F5344CB8AC3E}">
        <p14:creationId xmlns:p14="http://schemas.microsoft.com/office/powerpoint/2010/main" val="1172880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17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LO3: Know the features and types of aircraft used for Air Cadet flying and gliding</a:t>
            </a:r>
          </a:p>
          <a:p>
            <a:endParaRPr lang="en-GB" dirty="0"/>
          </a:p>
          <a:p>
            <a:r>
              <a:rPr lang="en-GB" dirty="0"/>
              <a:t>P6: Describe key features of Tutor, Vigilant and Viking aircraft.</a:t>
            </a:r>
          </a:p>
        </p:txBody>
      </p:sp>
    </p:spTree>
    <p:extLst>
      <p:ext uri="{BB962C8B-B14F-4D97-AF65-F5344CB8AC3E}">
        <p14:creationId xmlns:p14="http://schemas.microsoft.com/office/powerpoint/2010/main" val="57109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Grob</a:t>
            </a:r>
            <a:r>
              <a:rPr lang="en-GB" dirty="0"/>
              <a:t> 115e is a light aircraft and was given the name ‘Tutor’ by the RAF.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 dirty="0" err="1"/>
              <a:t>Grob</a:t>
            </a:r>
            <a:r>
              <a:rPr lang="en-GB" dirty="0"/>
              <a:t> G103A Twin II </a:t>
            </a:r>
            <a:r>
              <a:rPr lang="en-GB" dirty="0" err="1"/>
              <a:t>Acro</a:t>
            </a:r>
            <a:r>
              <a:rPr lang="en-GB" dirty="0"/>
              <a:t> is a winch launched glider and was given the name ‘Viking’ by the RAF.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77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Grob</a:t>
            </a:r>
            <a:r>
              <a:rPr lang="en-GB" dirty="0"/>
              <a:t> Tutor is used for Air Experience Flying with the Air Cadets at various locations all over the country. These locations are called Air Experience Flights (AEF). </a:t>
            </a:r>
          </a:p>
          <a:p>
            <a:endParaRPr lang="en-GB" dirty="0"/>
          </a:p>
          <a:p>
            <a:r>
              <a:rPr lang="en-GB" dirty="0"/>
              <a:t>It is also used for basic flying training at University Air Squadron’s (UAS) . Sometimes UAS’ share Aircraft with AEF’s</a:t>
            </a:r>
          </a:p>
          <a:p>
            <a:endParaRPr lang="en-GB" dirty="0"/>
          </a:p>
          <a:p>
            <a:r>
              <a:rPr lang="en-GB" dirty="0"/>
              <a:t>The RAF use Tutors for their elementary flying training for new pilots, but the aircraft is being phased out for this type of training.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14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Tutor cockpit has very good all-round visibility. </a:t>
            </a:r>
          </a:p>
          <a:p>
            <a:endParaRPr lang="en-GB" dirty="0"/>
          </a:p>
          <a:p>
            <a:r>
              <a:rPr lang="en-GB" dirty="0"/>
              <a:t>It has dual controls so both pilot and passenger can have a go at flying the aircraft and pilot and passenger sit side by side. The pilot sits on the right of the aircraft.</a:t>
            </a:r>
          </a:p>
          <a:p>
            <a:endParaRPr lang="en-GB" dirty="0"/>
          </a:p>
          <a:p>
            <a:r>
              <a:rPr lang="en-GB" dirty="0"/>
              <a:t>It has a three bladed propeller that can be pitch controlled and it has a fixed undercarriage which cannot be retracted.</a:t>
            </a:r>
          </a:p>
        </p:txBody>
      </p:sp>
    </p:spTree>
    <p:extLst>
      <p:ext uri="{BB962C8B-B14F-4D97-AF65-F5344CB8AC3E}">
        <p14:creationId xmlns:p14="http://schemas.microsoft.com/office/powerpoint/2010/main" val="2693447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Grob</a:t>
            </a:r>
            <a:r>
              <a:rPr lang="en-GB" dirty="0"/>
              <a:t> Viking is used for basic flying training with the Air Cadets. They are based throughout the county at Volunteer Gliding Squadrons (</a:t>
            </a:r>
            <a:r>
              <a:rPr lang="en-GB" dirty="0" err="1"/>
              <a:t>VGS</a:t>
            </a:r>
            <a:r>
              <a:rPr lang="en-GB" dirty="0"/>
              <a:t>). You will also find them at Central Gliding School at RAF </a:t>
            </a:r>
            <a:r>
              <a:rPr lang="en-GB" dirty="0" err="1"/>
              <a:t>Syerston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Syerston</a:t>
            </a:r>
            <a:r>
              <a:rPr lang="en-GB" dirty="0"/>
              <a:t> is the only location where the Viking is ‘Aero Towed’ by an aircraft into the air. Vikings at </a:t>
            </a:r>
            <a:r>
              <a:rPr lang="en-GB" dirty="0" err="1"/>
              <a:t>VGS’s</a:t>
            </a:r>
            <a:r>
              <a:rPr lang="en-GB" dirty="0"/>
              <a:t> are winch launched by a specially designed winch vehicle. </a:t>
            </a:r>
          </a:p>
        </p:txBody>
      </p:sp>
    </p:spTree>
    <p:extLst>
      <p:ext uri="{BB962C8B-B14F-4D97-AF65-F5344CB8AC3E}">
        <p14:creationId xmlns:p14="http://schemas.microsoft.com/office/powerpoint/2010/main" val="117302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Viking has dual controls so both pilot and passenger can have a go at flying the aircraft. The pilot sits behind the passenger in this aircraft. </a:t>
            </a:r>
          </a:p>
          <a:p>
            <a:endParaRPr lang="en-GB" dirty="0"/>
          </a:p>
          <a:p>
            <a:r>
              <a:rPr lang="en-GB" dirty="0"/>
              <a:t>It’s not powered, so has to be launched by a winch. At RAF </a:t>
            </a:r>
            <a:r>
              <a:rPr lang="en-GB" dirty="0" err="1"/>
              <a:t>Syerston</a:t>
            </a:r>
            <a:r>
              <a:rPr lang="en-GB" dirty="0"/>
              <a:t>, it is towed into the air by another aircraft.</a:t>
            </a:r>
          </a:p>
        </p:txBody>
      </p:sp>
    </p:spTree>
    <p:extLst>
      <p:ext uri="{BB962C8B-B14F-4D97-AF65-F5344CB8AC3E}">
        <p14:creationId xmlns:p14="http://schemas.microsoft.com/office/powerpoint/2010/main" val="3671765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chance to ask or answer any final questions.</a:t>
            </a:r>
          </a:p>
        </p:txBody>
      </p:sp>
    </p:spTree>
    <p:extLst>
      <p:ext uri="{BB962C8B-B14F-4D97-AF65-F5344CB8AC3E}">
        <p14:creationId xmlns:p14="http://schemas.microsoft.com/office/powerpoint/2010/main" val="139063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" y="969963"/>
            <a:ext cx="6115050" cy="3440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LO3: Know the features and types of aircraft used for Air Cadet flying and gliding</a:t>
            </a:r>
          </a:p>
          <a:p>
            <a:endParaRPr lang="en-GB" dirty="0"/>
          </a:p>
          <a:p>
            <a:r>
              <a:rPr lang="en-GB" dirty="0"/>
              <a:t>P6: Describe key features of Tutor, Vigilant and Viking aircraft.</a:t>
            </a:r>
          </a:p>
        </p:txBody>
      </p:sp>
    </p:spTree>
    <p:extLst>
      <p:ext uri="{BB962C8B-B14F-4D97-AF65-F5344CB8AC3E}">
        <p14:creationId xmlns:p14="http://schemas.microsoft.com/office/powerpoint/2010/main" val="97558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6A59C-F33A-424F-B96E-25C8A098B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0F5B46-BF4A-4C42-ABB9-7ECBB61B98C3}"/>
              </a:ext>
            </a:extLst>
          </p:cNvPr>
          <p:cNvSpPr txBox="1"/>
          <p:nvPr userDrawn="1"/>
        </p:nvSpPr>
        <p:spPr>
          <a:xfrm>
            <a:off x="649482" y="4084890"/>
            <a:ext cx="224754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100" b="1" dirty="0">
                <a:solidFill>
                  <a:srgbClr val="0072CF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268944492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8A12-1936-4FF9-8E82-D962CB56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7666884" cy="609473"/>
          </a:xfrm>
          <a:solidFill>
            <a:srgbClr val="0072CF"/>
          </a:solidFill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5304-E3EE-4091-9C23-CDB8995F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5402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3D9D74-62DF-47F7-8627-3EDF485EBFEC}"/>
              </a:ext>
            </a:extLst>
          </p:cNvPr>
          <p:cNvSpPr/>
          <p:nvPr userDrawn="1"/>
        </p:nvSpPr>
        <p:spPr>
          <a:xfrm>
            <a:off x="-1981" y="0"/>
            <a:ext cx="361951" cy="6858000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1C954-0C32-409A-9676-DED35082369E}"/>
              </a:ext>
            </a:extLst>
          </p:cNvPr>
          <p:cNvSpPr txBox="1"/>
          <p:nvPr userDrawn="1"/>
        </p:nvSpPr>
        <p:spPr>
          <a:xfrm>
            <a:off x="-64940" y="6468548"/>
            <a:ext cx="48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85E88-C7C0-48ED-9634-37C8476C6438}" type="slidenum">
              <a:rPr lang="en-GB" b="0" smtClean="0">
                <a:solidFill>
                  <a:schemeClr val="bg1"/>
                </a:solidFill>
                <a:latin typeface="Myriad Pro" panose="020B0503030403020204" pitchFamily="34" charset="0"/>
              </a:rPr>
              <a:pPr algn="ctr"/>
              <a:t>‹#›</a:t>
            </a:fld>
            <a:endParaRPr lang="en-GB" b="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773850-69D5-4C8D-BE2B-4EDE23336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586114" y="2250570"/>
            <a:ext cx="6857999" cy="2353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1900B3-B49C-4C97-98D3-7E4EEC595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42" y="126222"/>
            <a:ext cx="1323717" cy="935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9C338D-2F13-4717-A4D7-97C012E508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10" y="5918775"/>
            <a:ext cx="813003" cy="8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2150"/>
      </p:ext>
    </p:extLst>
  </p:cSld>
  <p:clrMapOvr>
    <a:masterClrMapping/>
  </p:clrMapOvr>
  <p:transition spd="slow">
    <p:cover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0A53BE-1675-439D-99AF-3E782B998DF2}"/>
              </a:ext>
            </a:extLst>
          </p:cNvPr>
          <p:cNvSpPr/>
          <p:nvPr userDrawn="1"/>
        </p:nvSpPr>
        <p:spPr>
          <a:xfrm>
            <a:off x="-1981" y="0"/>
            <a:ext cx="361951" cy="6858000"/>
          </a:xfrm>
          <a:prstGeom prst="rect">
            <a:avLst/>
          </a:prstGeom>
          <a:solidFill>
            <a:srgbClr val="007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5304-E3EE-4091-9C23-CDB8995F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5402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1C954-0C32-409A-9676-DED35082369E}"/>
              </a:ext>
            </a:extLst>
          </p:cNvPr>
          <p:cNvSpPr txBox="1"/>
          <p:nvPr userDrawn="1"/>
        </p:nvSpPr>
        <p:spPr>
          <a:xfrm>
            <a:off x="-64940" y="6468548"/>
            <a:ext cx="48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85E88-C7C0-48ED-9634-37C8476C6438}" type="slidenum">
              <a:rPr lang="en-GB" b="0" smtClean="0">
                <a:solidFill>
                  <a:schemeClr val="bg1"/>
                </a:solidFill>
                <a:latin typeface="Myriad Pro" panose="020B0503030403020204" pitchFamily="34" charset="0"/>
              </a:rPr>
              <a:pPr algn="ctr"/>
              <a:t>‹#›</a:t>
            </a:fld>
            <a:endParaRPr lang="en-GB" b="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9EBC1-2B6C-4A93-A85F-E09F25FD8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588189" y="2252644"/>
            <a:ext cx="6854910" cy="2352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440B0F-5B6F-4659-8196-A45C255C9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42" y="126222"/>
            <a:ext cx="1323717" cy="935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C5D2B2-820F-40CA-B47A-6A7E62F9AD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10" y="5918775"/>
            <a:ext cx="813003" cy="81300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6D94CF9-033A-4930-B65D-412F2888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9204176" cy="609473"/>
          </a:xfrm>
          <a:solidFill>
            <a:srgbClr val="0072CF"/>
          </a:solidFill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92087"/>
      </p:ext>
    </p:extLst>
  </p:cSld>
  <p:clrMapOvr>
    <a:masterClrMapping/>
  </p:clrMapOvr>
  <p:transition spd="slow">
    <p:cover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844646-51DE-4695-AA98-5C31E1907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B532D1-4E9D-4768-BB7B-5EE41C33536F}"/>
              </a:ext>
            </a:extLst>
          </p:cNvPr>
          <p:cNvSpPr/>
          <p:nvPr userDrawn="1"/>
        </p:nvSpPr>
        <p:spPr>
          <a:xfrm>
            <a:off x="-1981" y="0"/>
            <a:ext cx="361951" cy="6858000"/>
          </a:xfrm>
          <a:prstGeom prst="rect">
            <a:avLst/>
          </a:prstGeom>
          <a:solidFill>
            <a:srgbClr val="0072C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5304-E3EE-4091-9C23-CDB8995F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5402050"/>
          </a:xfrm>
          <a:solidFill>
            <a:schemeClr val="bg1">
              <a:alpha val="90000"/>
            </a:schemeClr>
          </a:solidFill>
        </p:spPr>
        <p:txBody>
          <a:bodyPr lIns="180000" tIns="180000" rIns="180000" bIns="180000">
            <a:normAutofit/>
          </a:bodyPr>
          <a:lstStyle>
            <a:lvl1pPr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1C954-0C32-409A-9676-DED35082369E}"/>
              </a:ext>
            </a:extLst>
          </p:cNvPr>
          <p:cNvSpPr txBox="1"/>
          <p:nvPr userDrawn="1"/>
        </p:nvSpPr>
        <p:spPr>
          <a:xfrm>
            <a:off x="-64940" y="6468548"/>
            <a:ext cx="48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85E88-C7C0-48ED-9634-37C8476C6438}" type="slidenum">
              <a:rPr lang="en-GB" b="0" smtClean="0">
                <a:solidFill>
                  <a:schemeClr val="bg1"/>
                </a:solidFill>
                <a:latin typeface="Myriad Pro" panose="020B0503030403020204" pitchFamily="34" charset="0"/>
              </a:rPr>
              <a:pPr algn="ctr"/>
              <a:t>‹#›</a:t>
            </a:fld>
            <a:endParaRPr lang="en-GB" b="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8F222D-94B9-439D-9146-8D045A2E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7" y="271586"/>
            <a:ext cx="9204177" cy="645083"/>
          </a:xfrm>
          <a:solidFill>
            <a:srgbClr val="0072CF"/>
          </a:solidFill>
        </p:spPr>
        <p:txBody>
          <a:bodyPr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5F25D-2B80-4954-8F22-1CAAFF2AF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588189" y="2252644"/>
            <a:ext cx="6854910" cy="2352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3E8FA3-A810-45CA-BB16-0AC1D5A45E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42" y="126222"/>
            <a:ext cx="1323717" cy="935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F37E55-88C3-4BD8-A04F-751CE94409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10" y="5918775"/>
            <a:ext cx="813003" cy="8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27670"/>
      </p:ext>
    </p:extLst>
  </p:cSld>
  <p:clrMapOvr>
    <a:masterClrMapping/>
  </p:clrMapOvr>
  <p:transition spd="slow">
    <p:cover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CCE044-6719-4EEF-A6E7-2D9657DA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010FB-387B-4001-8995-3919F01C8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0972A-F89A-4CE9-9C93-C483D4329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4E38-C322-4E3F-859D-6383D4F03D6E}" type="datetimeFigureOut">
              <a:rPr lang="en-GB" smtClean="0"/>
              <a:t>01/05/2019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C8FD-2944-421A-9919-9E1B77EAE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8D94-24F4-4E4D-A098-7B0F9587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EB75E-B922-4533-A540-3426F7C5E7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31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detdirect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574935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B1908F-F147-4F04-915F-B1FF48440804}"/>
              </a:ext>
            </a:extLst>
          </p:cNvPr>
          <p:cNvSpPr txBox="1">
            <a:spLocks/>
          </p:cNvSpPr>
          <p:nvPr/>
        </p:nvSpPr>
        <p:spPr>
          <a:xfrm>
            <a:off x="666595" y="1184364"/>
            <a:ext cx="9204177" cy="54020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180000" tIns="180000" rIns="180000" bIns="18000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4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E688DA-DA4E-4A06-8CC3-A436DEA6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4486410"/>
          </a:xfrm>
          <a:noFill/>
        </p:spPr>
        <p:txBody>
          <a:bodyPr numCol="1" anchor="ctr">
            <a:normAutofit/>
          </a:bodyPr>
          <a:lstStyle/>
          <a:p>
            <a:pPr marL="0" indent="0" algn="ctr">
              <a:buNone/>
            </a:pPr>
            <a:r>
              <a:rPr lang="en-GB" sz="3600" b="1" dirty="0"/>
              <a:t>Name the two aircraft the Air Cadets use.</a:t>
            </a:r>
          </a:p>
          <a:p>
            <a:pPr marL="0" indent="0" algn="ctr">
              <a:buNone/>
            </a:pPr>
            <a:endParaRPr lang="en-GB" sz="3600" b="1" dirty="0"/>
          </a:p>
          <a:p>
            <a:pPr marL="0" indent="0" algn="ctr">
              <a:buNone/>
            </a:pPr>
            <a:r>
              <a:rPr lang="en-GB" sz="3600" b="1" dirty="0"/>
              <a:t>Describe what each aircraft is used for and identify some of their features.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79E0B-C91E-45B5-8203-5C92E9D5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6"/>
            <a:ext cx="5019981" cy="645083"/>
          </a:xfrm>
        </p:spPr>
        <p:txBody>
          <a:bodyPr>
            <a:normAutofit/>
          </a:bodyPr>
          <a:lstStyle/>
          <a:p>
            <a:r>
              <a:rPr lang="en-GB" dirty="0"/>
              <a:t>AIR CADET AIRCRAFT 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97C5-F74D-44DD-BBA6-A2596272C0ED}"/>
              </a:ext>
            </a:extLst>
          </p:cNvPr>
          <p:cNvSpPr txBox="1">
            <a:spLocks/>
          </p:cNvSpPr>
          <p:nvPr/>
        </p:nvSpPr>
        <p:spPr>
          <a:xfrm>
            <a:off x="783771" y="5791200"/>
            <a:ext cx="8980715" cy="685800"/>
          </a:xfrm>
          <a:prstGeom prst="rect">
            <a:avLst/>
          </a:prstGeom>
          <a:solidFill>
            <a:srgbClr val="193159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bg1"/>
                </a:solidFill>
              </a:rPr>
              <a:t>When this is complete your instructor should check and sign page 14 of your First Class Logbook.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64EA59-7036-4F29-B7B0-E19C828DB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371275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Logbook</a:t>
                      </a:r>
                    </a:p>
                  </a:txBody>
                  <a:tcPr>
                    <a:lnL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14</a:t>
                      </a:r>
                    </a:p>
                  </a:txBody>
                  <a:tcPr>
                    <a:lnL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593137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B1908F-F147-4F04-915F-B1FF48440804}"/>
              </a:ext>
            </a:extLst>
          </p:cNvPr>
          <p:cNvSpPr txBox="1">
            <a:spLocks/>
          </p:cNvSpPr>
          <p:nvPr/>
        </p:nvSpPr>
        <p:spPr>
          <a:xfrm>
            <a:off x="666595" y="1184364"/>
            <a:ext cx="9204177" cy="54020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180000" tIns="180000" rIns="180000" bIns="18000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4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E688DA-DA4E-4A06-8CC3-A436DEA6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4486410"/>
          </a:xfrm>
          <a:noFill/>
        </p:spPr>
        <p:txBody>
          <a:bodyPr numCol="1" anchor="ctr">
            <a:normAutofit/>
          </a:bodyPr>
          <a:lstStyle/>
          <a:p>
            <a:pPr marL="0" indent="0" algn="ctr">
              <a:buNone/>
            </a:pPr>
            <a:r>
              <a:rPr lang="en-GB" sz="3600" b="1" dirty="0"/>
              <a:t>What are the key features of the aircraft used by the Air Cadet Organisation?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79E0B-C91E-45B5-8203-5C92E9D5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6"/>
            <a:ext cx="3875001" cy="645083"/>
          </a:xfrm>
        </p:spPr>
        <p:txBody>
          <a:bodyPr>
            <a:normAutofit/>
          </a:bodyPr>
          <a:lstStyle/>
          <a:p>
            <a:r>
              <a:rPr lang="en-GB" dirty="0"/>
              <a:t>GROUP DISCUSSION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97C5-F74D-44DD-BBA6-A2596272C0ED}"/>
              </a:ext>
            </a:extLst>
          </p:cNvPr>
          <p:cNvSpPr txBox="1">
            <a:spLocks/>
          </p:cNvSpPr>
          <p:nvPr/>
        </p:nvSpPr>
        <p:spPr>
          <a:xfrm>
            <a:off x="783771" y="5780313"/>
            <a:ext cx="8980715" cy="696686"/>
          </a:xfrm>
          <a:prstGeom prst="rect">
            <a:avLst/>
          </a:prstGeom>
          <a:solidFill>
            <a:srgbClr val="193159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bg1"/>
                </a:solidFill>
              </a:rPr>
              <a:t>When this is complete your instructor should sign page 14 of your First Class Logbook and fill in the P6 Activity 2 Airmanship log sheet.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64EA59-7036-4F29-B7B0-E19C828DBB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Logbook</a:t>
                      </a:r>
                    </a:p>
                  </a:txBody>
                  <a:tcPr>
                    <a:lnL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14</a:t>
                      </a:r>
                    </a:p>
                  </a:txBody>
                  <a:tcPr>
                    <a:lnL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59508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BD50E-1499-47C9-A9F4-236B7282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72CF"/>
                </a:solidFill>
              </a:rPr>
              <a:t>LO3: </a:t>
            </a:r>
            <a:r>
              <a:rPr lang="en-GB" dirty="0">
                <a:solidFill>
                  <a:srgbClr val="0072CF"/>
                </a:solidFill>
              </a:rPr>
              <a:t>Know the features and types of aircraft used for air experience flights and gliding.</a:t>
            </a:r>
          </a:p>
          <a:p>
            <a:pPr marL="0" indent="0">
              <a:buNone/>
            </a:pPr>
            <a:endParaRPr lang="en-GB" dirty="0">
              <a:solidFill>
                <a:srgbClr val="0072CF"/>
              </a:solidFill>
            </a:endParaRPr>
          </a:p>
          <a:p>
            <a:r>
              <a:rPr lang="en-GB" dirty="0"/>
              <a:t>Identify important aircraft control surfaces used in flight.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77D658-4F3C-4809-80FD-13F5B339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460"/>
            <a:ext cx="4242997" cy="645083"/>
          </a:xfrm>
        </p:spPr>
        <p:txBody>
          <a:bodyPr/>
          <a:lstStyle/>
          <a:p>
            <a:r>
              <a:rPr lang="en-GB" dirty="0"/>
              <a:t>LEARNING OUTCOMES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D7AB20-116E-4EB1-97D4-C90995C5E888}"/>
              </a:ext>
            </a:extLst>
          </p:cNvPr>
          <p:cNvCxnSpPr>
            <a:cxnSpLocks/>
          </p:cNvCxnSpPr>
          <p:nvPr/>
        </p:nvCxnSpPr>
        <p:spPr>
          <a:xfrm>
            <a:off x="827471" y="2280445"/>
            <a:ext cx="8824823" cy="0"/>
          </a:xfrm>
          <a:prstGeom prst="line">
            <a:avLst/>
          </a:prstGeom>
          <a:ln w="28575">
            <a:solidFill>
              <a:srgbClr val="007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98415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DA8D-62C3-4729-8958-E83E056A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4479044" cy="609473"/>
          </a:xfrm>
        </p:spPr>
        <p:txBody>
          <a:bodyPr/>
          <a:lstStyle/>
          <a:p>
            <a:r>
              <a:rPr lang="en-GB" dirty="0"/>
              <a:t>AIRCRAFT MOVEMENTS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C68A01-5246-4BC4-8156-84EE384F7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42338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65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grpSp>
        <p:nvGrpSpPr>
          <p:cNvPr id="5" name="Group 33">
            <a:extLst>
              <a:ext uri="{FF2B5EF4-FFF2-40B4-BE49-F238E27FC236}">
                <a16:creationId xmlns:a16="http://schemas.microsoft.com/office/drawing/2014/main" id="{A047DB46-F420-4219-8DEF-8B9472AB5E3B}"/>
              </a:ext>
            </a:extLst>
          </p:cNvPr>
          <p:cNvGrpSpPr>
            <a:grpSpLocks/>
          </p:cNvGrpSpPr>
          <p:nvPr/>
        </p:nvGrpSpPr>
        <p:grpSpPr bwMode="auto">
          <a:xfrm>
            <a:off x="673248" y="1775460"/>
            <a:ext cx="9204177" cy="3403168"/>
            <a:chOff x="107958550" y="112193562"/>
            <a:chExt cx="4301292" cy="1590213"/>
          </a:xfrm>
        </p:grpSpPr>
        <p:cxnSp>
          <p:nvCxnSpPr>
            <p:cNvPr id="6" name="AutoShape 34">
              <a:extLst>
                <a:ext uri="{FF2B5EF4-FFF2-40B4-BE49-F238E27FC236}">
                  <a16:creationId xmlns:a16="http://schemas.microsoft.com/office/drawing/2014/main" id="{86BE5186-5A24-4E0E-A55D-E3DDB72B708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8364132" y="112678567"/>
              <a:ext cx="3895710" cy="228551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sp>
          <p:nvSpPr>
            <p:cNvPr id="7" name="Text Box 35">
              <a:extLst>
                <a:ext uri="{FF2B5EF4-FFF2-40B4-BE49-F238E27FC236}">
                  <a16:creationId xmlns:a16="http://schemas.microsoft.com/office/drawing/2014/main" id="{5A3C77D4-FCA3-44EF-AA93-6AEBF6343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58550" y="113369449"/>
              <a:ext cx="602779" cy="240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39AB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800" b="1" i="0" u="none" strike="noStrike" cap="none" normalizeH="0" baseline="0">
                  <a:ln>
                    <a:noFill/>
                  </a:ln>
                  <a:solidFill>
                    <a:srgbClr val="002E5F"/>
                  </a:solidFill>
                  <a:effectLst/>
                  <a:latin typeface="Myriad Pro" panose="020B0503030403020204" pitchFamily="34" charset="0"/>
                </a:rPr>
                <a:t>Pitch</a:t>
              </a:r>
              <a:endPara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8" name="AutoShape 36">
              <a:extLst>
                <a:ext uri="{FF2B5EF4-FFF2-40B4-BE49-F238E27FC236}">
                  <a16:creationId xmlns:a16="http://schemas.microsoft.com/office/drawing/2014/main" id="{888EB5AD-2B41-4967-A3E8-E4785FB47AD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0339590" y="112263514"/>
              <a:ext cx="11218" cy="1520261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pic>
          <p:nvPicPr>
            <p:cNvPr id="9" name="Picture 37" descr="grobxl">
              <a:extLst>
                <a:ext uri="{FF2B5EF4-FFF2-40B4-BE49-F238E27FC236}">
                  <a16:creationId xmlns:a16="http://schemas.microsoft.com/office/drawing/2014/main" id="{2F9A87EB-8384-4C5C-ACF1-306ECE877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96506" y="112193562"/>
              <a:ext cx="3826103" cy="1279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39AB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pic>
        <p:sp>
          <p:nvSpPr>
            <p:cNvPr id="10" name="AutoShape 38">
              <a:extLst>
                <a:ext uri="{FF2B5EF4-FFF2-40B4-BE49-F238E27FC236}">
                  <a16:creationId xmlns:a16="http://schemas.microsoft.com/office/drawing/2014/main" id="{533FE346-9E7C-4D8C-90A8-500D29AE4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08373" y="112999202"/>
              <a:ext cx="391005" cy="361495"/>
            </a:xfrm>
            <a:prstGeom prst="curvedDownArrow">
              <a:avLst>
                <a:gd name="adj1" fmla="val 21633"/>
                <a:gd name="adj2" fmla="val 43265"/>
                <a:gd name="adj3" fmla="val 33333"/>
              </a:avLst>
            </a:prstGeom>
            <a:solidFill>
              <a:srgbClr val="002E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 sz="4400"/>
            </a:p>
          </p:txBody>
        </p:sp>
        <p:sp>
          <p:nvSpPr>
            <p:cNvPr id="11" name="AutoShape 39">
              <a:extLst>
                <a:ext uri="{FF2B5EF4-FFF2-40B4-BE49-F238E27FC236}">
                  <a16:creationId xmlns:a16="http://schemas.microsoft.com/office/drawing/2014/main" id="{1A0F00DA-CB2C-4792-A6EF-C21888C1D4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1535811" y="112761695"/>
              <a:ext cx="581944" cy="371340"/>
            </a:xfrm>
            <a:prstGeom prst="curvedDownArrow">
              <a:avLst>
                <a:gd name="adj1" fmla="val 23572"/>
                <a:gd name="adj2" fmla="val 54915"/>
                <a:gd name="adj3" fmla="val 24370"/>
              </a:avLst>
            </a:prstGeom>
            <a:solidFill>
              <a:srgbClr val="8969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 sz="4400"/>
            </a:p>
          </p:txBody>
        </p:sp>
        <p:cxnSp>
          <p:nvCxnSpPr>
            <p:cNvPr id="12" name="AutoShape 40">
              <a:extLst>
                <a:ext uri="{FF2B5EF4-FFF2-40B4-BE49-F238E27FC236}">
                  <a16:creationId xmlns:a16="http://schemas.microsoft.com/office/drawing/2014/main" id="{F3B8C66A-B48B-4EF5-AFF6-C98B6CB337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1845406" y="112883995"/>
              <a:ext cx="339368" cy="1819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sp>
          <p:nvSpPr>
            <p:cNvPr id="13" name="Text Box 41">
              <a:extLst>
                <a:ext uri="{FF2B5EF4-FFF2-40B4-BE49-F238E27FC236}">
                  <a16:creationId xmlns:a16="http://schemas.microsoft.com/office/drawing/2014/main" id="{E2F77105-2FC3-48C2-9CC6-03CA6D6CF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02080" y="113120067"/>
              <a:ext cx="602779" cy="240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39AB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800" b="1" i="0" u="none" strike="noStrike" cap="none" normalizeH="0" baseline="0">
                  <a:ln>
                    <a:noFill/>
                  </a:ln>
                  <a:solidFill>
                    <a:srgbClr val="AF95A4"/>
                  </a:solidFill>
                  <a:effectLst/>
                  <a:latin typeface="Myriad Pro" panose="020B0503030403020204" pitchFamily="34" charset="0"/>
                </a:rPr>
                <a:t>Roll</a:t>
              </a:r>
              <a:endPara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AutoShape 42">
              <a:extLst>
                <a:ext uri="{FF2B5EF4-FFF2-40B4-BE49-F238E27FC236}">
                  <a16:creationId xmlns:a16="http://schemas.microsoft.com/office/drawing/2014/main" id="{B12C7395-9055-4CE8-A48C-54ABF185C4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110159925" y="113473517"/>
              <a:ext cx="403906" cy="227480"/>
            </a:xfrm>
            <a:prstGeom prst="curvedLeftArrow">
              <a:avLst>
                <a:gd name="adj1" fmla="val 31958"/>
                <a:gd name="adj2" fmla="val 45977"/>
                <a:gd name="adj3" fmla="val 59186"/>
              </a:avLst>
            </a:prstGeom>
            <a:solidFill>
              <a:srgbClr val="4C9D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 sz="4400"/>
            </a:p>
          </p:txBody>
        </p:sp>
        <p:cxnSp>
          <p:nvCxnSpPr>
            <p:cNvPr id="15" name="AutoShape 43">
              <a:extLst>
                <a:ext uri="{FF2B5EF4-FFF2-40B4-BE49-F238E27FC236}">
                  <a16:creationId xmlns:a16="http://schemas.microsoft.com/office/drawing/2014/main" id="{6BE72522-F5A4-45EF-B75B-E75346514D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0340776" y="113417058"/>
              <a:ext cx="1019" cy="187753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sp>
          <p:nvSpPr>
            <p:cNvPr id="16" name="Text Box 44">
              <a:extLst>
                <a:ext uri="{FF2B5EF4-FFF2-40B4-BE49-F238E27FC236}">
                  <a16:creationId xmlns:a16="http://schemas.microsoft.com/office/drawing/2014/main" id="{17AA7D8F-3111-49A0-B3EF-A6287C08B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66924" y="113473517"/>
              <a:ext cx="602779" cy="240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39AB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800" b="1" i="0" u="none" strike="noStrike" cap="none" normalizeH="0" baseline="0">
                  <a:ln>
                    <a:noFill/>
                  </a:ln>
                  <a:solidFill>
                    <a:srgbClr val="4C9DDE"/>
                  </a:solidFill>
                  <a:effectLst/>
                  <a:latin typeface="Myriad Pro" panose="020B0503030403020204" pitchFamily="34" charset="0"/>
                </a:rPr>
                <a:t>Yaw</a:t>
              </a:r>
              <a:endParaRPr kumimoji="0" lang="en-US" altLang="en-US" sz="4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148660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5E44-6642-4D77-ACBB-A0000F41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3898752" cy="609473"/>
          </a:xfrm>
        </p:spPr>
        <p:txBody>
          <a:bodyPr/>
          <a:lstStyle/>
          <a:p>
            <a:r>
              <a:rPr lang="en-GB" dirty="0"/>
              <a:t>CONTROL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B54F-4807-4250-BE5B-5346414A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609473"/>
          </a:xfrm>
        </p:spPr>
        <p:txBody>
          <a:bodyPr/>
          <a:lstStyle/>
          <a:p>
            <a:r>
              <a:rPr lang="en-GB" dirty="0"/>
              <a:t>Control surfaces control an aircraft’s movement.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0B541E-DF99-4029-8709-28D75A766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309706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65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1414D57-7903-4C22-B4BB-07CEAA05C2CC}"/>
              </a:ext>
            </a:extLst>
          </p:cNvPr>
          <p:cNvGrpSpPr/>
          <p:nvPr/>
        </p:nvGrpSpPr>
        <p:grpSpPr>
          <a:xfrm>
            <a:off x="941726" y="2165246"/>
            <a:ext cx="3893707" cy="1601220"/>
            <a:chOff x="1020101" y="2240353"/>
            <a:chExt cx="3426412" cy="1409053"/>
          </a:xfrm>
        </p:grpSpPr>
        <p:pic>
          <p:nvPicPr>
            <p:cNvPr id="6" name="Picture 3" descr="Aircraft Side View Controls">
              <a:extLst>
                <a:ext uri="{FF2B5EF4-FFF2-40B4-BE49-F238E27FC236}">
                  <a16:creationId xmlns:a16="http://schemas.microsoft.com/office/drawing/2014/main" id="{8FF6C4BC-3B40-4633-A929-6E0E4E5A4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01" y="2240353"/>
              <a:ext cx="3426412" cy="1409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39AB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3EF5CC4E-6576-43DD-91B9-E95626658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043" y="2265846"/>
              <a:ext cx="1285673" cy="335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739AB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DFD4D7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000" b="1" i="0" u="none" strike="noStrike" cap="none" normalizeH="0" baseline="0" dirty="0">
                  <a:ln>
                    <a:noFill/>
                  </a:ln>
                  <a:solidFill>
                    <a:srgbClr val="4C9DDE"/>
                  </a:solidFill>
                  <a:effectLst/>
                  <a:latin typeface="Myriad Pro" panose="020B0503030403020204" pitchFamily="34" charset="0"/>
                </a:rPr>
                <a:t>Rudder</a:t>
              </a:r>
              <a:endPara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8" name="AutoShape 5">
              <a:extLst>
                <a:ext uri="{FF2B5EF4-FFF2-40B4-BE49-F238E27FC236}">
                  <a16:creationId xmlns:a16="http://schemas.microsoft.com/office/drawing/2014/main" id="{290E725A-A2D5-4341-A0DC-6F55B7233C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6781" y="2472386"/>
              <a:ext cx="616374" cy="103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</p:grpSp>
      <p:pic>
        <p:nvPicPr>
          <p:cNvPr id="10" name="Picture 7" descr="Aircraft Top View Controls">
            <a:extLst>
              <a:ext uri="{FF2B5EF4-FFF2-40B4-BE49-F238E27FC236}">
                <a16:creationId xmlns:a16="http://schemas.microsoft.com/office/drawing/2014/main" id="{AD62559A-EFFF-4C2C-A350-9F3B395D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76310">
            <a:off x="6185898" y="873785"/>
            <a:ext cx="3010103" cy="363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9AB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DFD4D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FD4D7"/>
                  </a:outerShdw>
                </a:effectLst>
              </a14:hiddenEffects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6C09A710-7D3E-40DD-8F8D-7624013EB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888" y="2025738"/>
            <a:ext cx="1269240" cy="3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9AB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DFD4D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FD4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002E5F"/>
                </a:solidFill>
                <a:effectLst/>
                <a:latin typeface="Myriad Pro" panose="020B0503030403020204" pitchFamily="34" charset="0"/>
              </a:rPr>
              <a:t>Elevators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7829030E-3402-48EC-9727-1465037B1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212" y="1679846"/>
            <a:ext cx="1233712" cy="36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9AB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DFD4D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FD4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rgbClr val="AF95A4"/>
                </a:solidFill>
                <a:effectLst/>
                <a:latin typeface="Myriad Pro" panose="020B0503030403020204" pitchFamily="34" charset="0"/>
              </a:rPr>
              <a:t>Ailerons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1B74ED72-131F-4A46-9A9D-CB7285EFD182}"/>
              </a:ext>
            </a:extLst>
          </p:cNvPr>
          <p:cNvGrpSpPr>
            <a:grpSpLocks/>
          </p:cNvGrpSpPr>
          <p:nvPr/>
        </p:nvGrpSpPr>
        <p:grpSpPr bwMode="auto">
          <a:xfrm rot="1376310">
            <a:off x="7795456" y="1453011"/>
            <a:ext cx="1718373" cy="290073"/>
            <a:chOff x="110841748" y="108174052"/>
            <a:chExt cx="1135867" cy="191793"/>
          </a:xfrm>
        </p:grpSpPr>
        <p:cxnSp>
          <p:nvCxnSpPr>
            <p:cNvPr id="19" name="AutoShape 11">
              <a:extLst>
                <a:ext uri="{FF2B5EF4-FFF2-40B4-BE49-F238E27FC236}">
                  <a16:creationId xmlns:a16="http://schemas.microsoft.com/office/drawing/2014/main" id="{644C18C7-CF27-4BBF-A22A-4203973DA5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854749" y="108183832"/>
              <a:ext cx="4333" cy="18201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12">
              <a:extLst>
                <a:ext uri="{FF2B5EF4-FFF2-40B4-BE49-F238E27FC236}">
                  <a16:creationId xmlns:a16="http://schemas.microsoft.com/office/drawing/2014/main" id="{9F0F8B99-72E6-4274-9940-A0480D6230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1333076" y="108183832"/>
              <a:ext cx="4333" cy="182013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13">
              <a:extLst>
                <a:ext uri="{FF2B5EF4-FFF2-40B4-BE49-F238E27FC236}">
                  <a16:creationId xmlns:a16="http://schemas.microsoft.com/office/drawing/2014/main" id="{438112D9-71E6-4A95-9786-F77C7B2C69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841748" y="108180887"/>
              <a:ext cx="1135867" cy="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14">
              <a:extLst>
                <a:ext uri="{FF2B5EF4-FFF2-40B4-BE49-F238E27FC236}">
                  <a16:creationId xmlns:a16="http://schemas.microsoft.com/office/drawing/2014/main" id="{6E794173-5FEC-40F3-96AD-952620C878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1964162" y="108174052"/>
              <a:ext cx="1891" cy="170913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4D963C-4402-4255-A098-0081A0876E4B}"/>
              </a:ext>
            </a:extLst>
          </p:cNvPr>
          <p:cNvGrpSpPr>
            <a:grpSpLocks/>
          </p:cNvGrpSpPr>
          <p:nvPr/>
        </p:nvGrpSpPr>
        <p:grpSpPr bwMode="auto">
          <a:xfrm rot="1376310">
            <a:off x="6421761" y="2419282"/>
            <a:ext cx="2559943" cy="398024"/>
            <a:chOff x="110246368" y="109005156"/>
            <a:chExt cx="1692156" cy="263169"/>
          </a:xfrm>
        </p:grpSpPr>
        <p:cxnSp>
          <p:nvCxnSpPr>
            <p:cNvPr id="15" name="AutoShape 16">
              <a:extLst>
                <a:ext uri="{FF2B5EF4-FFF2-40B4-BE49-F238E27FC236}">
                  <a16:creationId xmlns:a16="http://schemas.microsoft.com/office/drawing/2014/main" id="{030D0420-54D9-4EA0-B5DD-EED845A5C4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258864" y="109086312"/>
              <a:ext cx="4333" cy="182013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cxnSp>
          <p:nvCxnSpPr>
            <p:cNvPr id="16" name="AutoShape 17">
              <a:extLst>
                <a:ext uri="{FF2B5EF4-FFF2-40B4-BE49-F238E27FC236}">
                  <a16:creationId xmlns:a16="http://schemas.microsoft.com/office/drawing/2014/main" id="{411E6D70-312E-4DC8-B5D5-B6CB37F3EA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1937969" y="109066813"/>
              <a:ext cx="555" cy="201512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18">
              <a:extLst>
                <a:ext uri="{FF2B5EF4-FFF2-40B4-BE49-F238E27FC236}">
                  <a16:creationId xmlns:a16="http://schemas.microsoft.com/office/drawing/2014/main" id="{5040C85F-A243-4DD3-A6A0-07951080FC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0246368" y="109078343"/>
              <a:ext cx="1691132" cy="5024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19">
              <a:extLst>
                <a:ext uri="{FF2B5EF4-FFF2-40B4-BE49-F238E27FC236}">
                  <a16:creationId xmlns:a16="http://schemas.microsoft.com/office/drawing/2014/main" id="{FB02A470-432D-4312-AC72-79666092DE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558222" y="109005156"/>
              <a:ext cx="225" cy="79040"/>
            </a:xfrm>
            <a:prstGeom prst="straightConnector1">
              <a:avLst/>
            </a:prstGeom>
            <a:noFill/>
            <a:ln w="381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FD4D7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0C19715-2BC6-485D-A4D3-22013123C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98037"/>
              </p:ext>
            </p:extLst>
          </p:nvPr>
        </p:nvGraphicFramePr>
        <p:xfrm>
          <a:off x="951921" y="4561801"/>
          <a:ext cx="2793857" cy="1972411"/>
        </p:xfrm>
        <a:graphic>
          <a:graphicData uri="http://schemas.openxmlformats.org/drawingml/2006/table">
            <a:tbl>
              <a:tblPr/>
              <a:tblGrid>
                <a:gridCol w="2793857">
                  <a:extLst>
                    <a:ext uri="{9D8B030D-6E8A-4147-A177-3AD203B41FA5}">
                      <a16:colId xmlns:a16="http://schemas.microsoft.com/office/drawing/2014/main" val="3656099602"/>
                    </a:ext>
                  </a:extLst>
                </a:gridCol>
              </a:tblGrid>
              <a:tr h="3751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Rudder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56726" marR="56726" marT="56726" marB="56726">
                    <a:lnL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9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320446"/>
                  </a:ext>
                </a:extLst>
              </a:tr>
              <a:tr h="15846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Controls Yaw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Moves the nose and tail left or right. This is controlled by pushing the rudder pedals forward and back.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56726" marR="56726" marT="56726" marB="56726">
                    <a:lnL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9D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069441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FA23581-93D1-474C-B198-39E06E392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97538"/>
              </p:ext>
            </p:extLst>
          </p:nvPr>
        </p:nvGraphicFramePr>
        <p:xfrm>
          <a:off x="4033536" y="4542997"/>
          <a:ext cx="2793858" cy="1997932"/>
        </p:xfrm>
        <a:graphic>
          <a:graphicData uri="http://schemas.openxmlformats.org/drawingml/2006/table">
            <a:tbl>
              <a:tblPr/>
              <a:tblGrid>
                <a:gridCol w="2793858">
                  <a:extLst>
                    <a:ext uri="{9D8B030D-6E8A-4147-A177-3AD203B41FA5}">
                      <a16:colId xmlns:a16="http://schemas.microsoft.com/office/drawing/2014/main" val="3239246215"/>
                    </a:ext>
                  </a:extLst>
                </a:gridCol>
              </a:tblGrid>
              <a:tr h="38105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Elevators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56726" marR="56726" marT="56726" marB="56726">
                    <a:lnL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764084"/>
                  </a:ext>
                </a:extLst>
              </a:tr>
              <a:tr h="161016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Controls Pitch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Changes the vertical direction the aircraft is pointing using the control column forward or back.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56726" marR="56726" marT="56726" marB="56726">
                    <a:lnL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053312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1BF44329-36E7-4534-A00C-0115814B7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751530"/>
              </p:ext>
            </p:extLst>
          </p:nvPr>
        </p:nvGraphicFramePr>
        <p:xfrm>
          <a:off x="7115152" y="4542998"/>
          <a:ext cx="2793858" cy="2001689"/>
        </p:xfrm>
        <a:graphic>
          <a:graphicData uri="http://schemas.openxmlformats.org/drawingml/2006/table">
            <a:tbl>
              <a:tblPr/>
              <a:tblGrid>
                <a:gridCol w="2793858">
                  <a:extLst>
                    <a:ext uri="{9D8B030D-6E8A-4147-A177-3AD203B41FA5}">
                      <a16:colId xmlns:a16="http://schemas.microsoft.com/office/drawing/2014/main" val="2582998459"/>
                    </a:ext>
                  </a:extLst>
                </a:gridCol>
              </a:tblGrid>
              <a:tr h="37729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Ailerons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56726" marR="56726" marT="56726" marB="56726">
                    <a:lnL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5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67132"/>
                  </a:ext>
                </a:extLst>
              </a:tr>
              <a:tr h="16139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Controls Roll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Roll is used to turn the aircraft using the control column by moving it left or right.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56726" marR="56726" marT="56726" marB="56726">
                    <a:lnL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F9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2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82267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">
            <a:hlinkClick r:id="" action="ppaction://media"/>
            <a:extLst>
              <a:ext uri="{FF2B5EF4-FFF2-40B4-BE49-F238E27FC236}">
                <a16:creationId xmlns:a16="http://schemas.microsoft.com/office/drawing/2014/main" id="{EF4F1199-504E-4647-9B5E-ADB3CAC24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61" t="-248" r="79" b="1"/>
          <a:stretch/>
        </p:blipFill>
        <p:spPr>
          <a:xfrm>
            <a:off x="673248" y="1120141"/>
            <a:ext cx="9204177" cy="5191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AEFE8-46A5-4303-B067-DBBA5838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6289026" cy="609473"/>
          </a:xfrm>
        </p:spPr>
        <p:txBody>
          <a:bodyPr/>
          <a:lstStyle/>
          <a:p>
            <a:r>
              <a:rPr lang="en-GB" dirty="0"/>
              <a:t>EFFECTS OF AIRCRAFT CONTROLS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5B0CE0-3188-42FD-AD77-EE4C6C0DC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752345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65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512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28194-8722-43F6-8787-C821C4589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Are there any final questions?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02364-625C-4902-84E9-8C8499AC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6"/>
            <a:ext cx="3381168" cy="645083"/>
          </a:xfrm>
        </p:spPr>
        <p:txBody>
          <a:bodyPr>
            <a:normAutofit/>
          </a:bodyPr>
          <a:lstStyle/>
          <a:p>
            <a:r>
              <a:rPr lang="en-GB" sz="3200" dirty="0"/>
              <a:t>ANY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E7AFE-74F0-40E9-B05D-590EDAEA1E6C}"/>
              </a:ext>
            </a:extLst>
          </p:cNvPr>
          <p:cNvSpPr txBox="1"/>
          <p:nvPr/>
        </p:nvSpPr>
        <p:spPr>
          <a:xfrm>
            <a:off x="3460823" y="1468271"/>
            <a:ext cx="36290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400" b="1" dirty="0">
                <a:solidFill>
                  <a:srgbClr val="002F5F"/>
                </a:solidFill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2185444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BD50E-1499-47C9-A9F4-236B7282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72CF"/>
                </a:solidFill>
              </a:rPr>
              <a:t>LO3: </a:t>
            </a:r>
            <a:r>
              <a:rPr lang="en-GB" dirty="0">
                <a:solidFill>
                  <a:srgbClr val="0072CF"/>
                </a:solidFill>
              </a:rPr>
              <a:t>Know the features and types of aircraft used for air experience flights and gliding.</a:t>
            </a:r>
          </a:p>
          <a:p>
            <a:pPr marL="0" indent="0">
              <a:buNone/>
            </a:pPr>
            <a:endParaRPr lang="en-GB" dirty="0">
              <a:solidFill>
                <a:srgbClr val="0072CF"/>
              </a:solidFill>
            </a:endParaRPr>
          </a:p>
          <a:p>
            <a:r>
              <a:rPr lang="en-GB" dirty="0"/>
              <a:t>Identify important aircraft control surfaces used in flight.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77D658-4F3C-4809-80FD-13F5B339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460"/>
            <a:ext cx="4242997" cy="645083"/>
          </a:xfrm>
        </p:spPr>
        <p:txBody>
          <a:bodyPr/>
          <a:lstStyle/>
          <a:p>
            <a:r>
              <a:rPr lang="en-GB" dirty="0"/>
              <a:t>LEARNING OUTCOMES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D7AB20-116E-4EB1-97D4-C90995C5E888}"/>
              </a:ext>
            </a:extLst>
          </p:cNvPr>
          <p:cNvCxnSpPr>
            <a:cxnSpLocks/>
          </p:cNvCxnSpPr>
          <p:nvPr/>
        </p:nvCxnSpPr>
        <p:spPr>
          <a:xfrm>
            <a:off x="827471" y="2280445"/>
            <a:ext cx="8824823" cy="0"/>
          </a:xfrm>
          <a:prstGeom prst="line">
            <a:avLst/>
          </a:prstGeom>
          <a:ln w="28575">
            <a:solidFill>
              <a:srgbClr val="007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64642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B1908F-F147-4F04-915F-B1FF48440804}"/>
              </a:ext>
            </a:extLst>
          </p:cNvPr>
          <p:cNvSpPr txBox="1">
            <a:spLocks/>
          </p:cNvSpPr>
          <p:nvPr/>
        </p:nvSpPr>
        <p:spPr>
          <a:xfrm>
            <a:off x="666595" y="1184364"/>
            <a:ext cx="9204177" cy="54020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180000" tIns="180000" rIns="180000" bIns="18000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4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E688DA-DA4E-4A06-8CC3-A436DEA6D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4486410"/>
          </a:xfrm>
          <a:noFill/>
        </p:spPr>
        <p:txBody>
          <a:bodyPr numCol="1" anchor="ctr">
            <a:normAutofit/>
          </a:bodyPr>
          <a:lstStyle/>
          <a:p>
            <a:pPr marL="0" indent="0" algn="ctr">
              <a:buNone/>
            </a:pPr>
            <a:r>
              <a:rPr lang="en-GB" sz="3600" b="1" dirty="0"/>
              <a:t>Name some aircraft control surfaces.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79E0B-C91E-45B5-8203-5C92E9D5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9" y="271586"/>
            <a:ext cx="4671638" cy="645083"/>
          </a:xfrm>
        </p:spPr>
        <p:txBody>
          <a:bodyPr>
            <a:normAutofit/>
          </a:bodyPr>
          <a:lstStyle/>
          <a:p>
            <a:r>
              <a:rPr lang="en-GB" dirty="0"/>
              <a:t>CONTROL SURFACE 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4597C5-F74D-44DD-BBA6-A2596272C0ED}"/>
              </a:ext>
            </a:extLst>
          </p:cNvPr>
          <p:cNvSpPr txBox="1">
            <a:spLocks/>
          </p:cNvSpPr>
          <p:nvPr/>
        </p:nvSpPr>
        <p:spPr>
          <a:xfrm>
            <a:off x="783771" y="5791200"/>
            <a:ext cx="8980715" cy="685800"/>
          </a:xfrm>
          <a:prstGeom prst="rect">
            <a:avLst/>
          </a:prstGeom>
          <a:solidFill>
            <a:srgbClr val="193159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chemeClr val="bg1"/>
                </a:solidFill>
              </a:rPr>
              <a:t>When this is complete your instructor should check and sign page 16 of your First Class Logbook.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64EA59-7036-4F29-B7B0-E19C828DB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711475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Logbook</a:t>
                      </a:r>
                    </a:p>
                  </a:txBody>
                  <a:tcPr>
                    <a:lnL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0C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16</a:t>
                      </a:r>
                    </a:p>
                  </a:txBody>
                  <a:tcPr>
                    <a:lnL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0C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265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8FA910-4EA0-4EFE-8D4B-59527AE8A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5468724"/>
          </a:xfrm>
        </p:spPr>
        <p:txBody>
          <a:bodyPr>
            <a:normAutofit/>
          </a:bodyPr>
          <a:lstStyle/>
          <a:p>
            <a:r>
              <a:rPr lang="en-GB" sz="2000" dirty="0"/>
              <a:t>This presentation is provided free of charge with the 1st class cadet training system with no warranty or support.</a:t>
            </a:r>
          </a:p>
          <a:p>
            <a:r>
              <a:rPr lang="en-GB" sz="2000" dirty="0"/>
              <a:t>Every effort has been made to ensure the information is correct, but the author accepts no responsibility for any errors or omissions.</a:t>
            </a:r>
          </a:p>
          <a:p>
            <a:r>
              <a:rPr lang="en-GB" sz="2000" dirty="0"/>
              <a:t>Official information on Ultilearn or Bader SharePoint should be checked before using these presentations.</a:t>
            </a:r>
          </a:p>
          <a:p>
            <a:r>
              <a:rPr lang="en-GB" sz="2000" dirty="0"/>
              <a:t>These presentations may be distributed to other Air Cadet squadrons free of charge, but do not place them on the internet. </a:t>
            </a:r>
          </a:p>
          <a:p>
            <a:r>
              <a:rPr lang="en-GB" sz="2000" dirty="0"/>
              <a:t>For best results, use with the 1st class resource book and 1st class instructor handbook, available from </a:t>
            </a:r>
            <a:r>
              <a:rPr lang="en-GB" sz="2000" dirty="0">
                <a:hlinkClick r:id="rId3"/>
              </a:rPr>
              <a:t>cadetdirect.com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Version 19/04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1B6E8-056B-4DB6-832B-A118019C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5276139" cy="609474"/>
          </a:xfrm>
        </p:spPr>
        <p:txBody>
          <a:bodyPr>
            <a:normAutofit/>
          </a:bodyPr>
          <a:lstStyle/>
          <a:p>
            <a:r>
              <a:rPr lang="en-GB" sz="3200" dirty="0"/>
              <a:t>INSTRUCTOR INFORMATION</a:t>
            </a:r>
          </a:p>
        </p:txBody>
      </p:sp>
    </p:spTree>
    <p:extLst>
      <p:ext uri="{BB962C8B-B14F-4D97-AF65-F5344CB8AC3E}">
        <p14:creationId xmlns:p14="http://schemas.microsoft.com/office/powerpoint/2010/main" val="369500180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BD50E-1499-47C9-A9F4-236B7282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72CF"/>
                </a:solidFill>
              </a:rPr>
              <a:t>LO3: </a:t>
            </a:r>
            <a:r>
              <a:rPr lang="en-GB" dirty="0">
                <a:solidFill>
                  <a:srgbClr val="0072CF"/>
                </a:solidFill>
              </a:rPr>
              <a:t>Know the features and types of aircraft used for air experience flights and gliding.</a:t>
            </a:r>
          </a:p>
          <a:p>
            <a:pPr marL="0" indent="0">
              <a:buNone/>
            </a:pPr>
            <a:endParaRPr lang="en-GB" dirty="0">
              <a:solidFill>
                <a:srgbClr val="0072CF"/>
              </a:solidFill>
            </a:endParaRPr>
          </a:p>
          <a:p>
            <a:r>
              <a:rPr lang="en-GB" dirty="0"/>
              <a:t>Describe key features of Tutor and Viking aircraft.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77D658-4F3C-4809-80FD-13F5B339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460"/>
            <a:ext cx="4242997" cy="645083"/>
          </a:xfrm>
        </p:spPr>
        <p:txBody>
          <a:bodyPr/>
          <a:lstStyle/>
          <a:p>
            <a:r>
              <a:rPr lang="en-GB" dirty="0"/>
              <a:t>LEARNING OUTCOMES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D7AB20-116E-4EB1-97D4-C90995C5E888}"/>
              </a:ext>
            </a:extLst>
          </p:cNvPr>
          <p:cNvCxnSpPr>
            <a:cxnSpLocks/>
          </p:cNvCxnSpPr>
          <p:nvPr/>
        </p:nvCxnSpPr>
        <p:spPr>
          <a:xfrm>
            <a:off x="827471" y="2280445"/>
            <a:ext cx="8824823" cy="0"/>
          </a:xfrm>
          <a:prstGeom prst="line">
            <a:avLst/>
          </a:prstGeom>
          <a:ln w="28575">
            <a:solidFill>
              <a:srgbClr val="007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03379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2A17F-1D52-412D-9B82-EA9973233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4672475" cy="5402050"/>
          </a:xfrm>
        </p:spPr>
        <p:txBody>
          <a:bodyPr/>
          <a:lstStyle/>
          <a:p>
            <a:r>
              <a:rPr lang="en-GB" dirty="0" err="1"/>
              <a:t>Grob</a:t>
            </a:r>
            <a:r>
              <a:rPr lang="en-GB" dirty="0"/>
              <a:t> 115e:</a:t>
            </a:r>
          </a:p>
          <a:p>
            <a:pPr lvl="1"/>
            <a:r>
              <a:rPr lang="en-GB" sz="2400" dirty="0"/>
              <a:t>The ‘Tutor’ light aircraft.</a:t>
            </a:r>
          </a:p>
          <a:p>
            <a:endParaRPr lang="en-GB" dirty="0"/>
          </a:p>
          <a:p>
            <a:r>
              <a:rPr lang="en-GB" dirty="0" err="1"/>
              <a:t>Grob</a:t>
            </a:r>
            <a:r>
              <a:rPr lang="en-GB" dirty="0"/>
              <a:t> G103A Twin II </a:t>
            </a:r>
            <a:r>
              <a:rPr lang="en-GB" dirty="0" err="1"/>
              <a:t>Acro</a:t>
            </a:r>
            <a:r>
              <a:rPr lang="en-GB" dirty="0"/>
              <a:t>:</a:t>
            </a:r>
          </a:p>
          <a:p>
            <a:pPr lvl="1"/>
            <a:r>
              <a:rPr lang="en-GB" sz="2400" dirty="0"/>
              <a:t> The ‘Viking’ glider.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56ED5A-C254-4C2F-BD13-57C125928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3529475" cy="609473"/>
          </a:xfrm>
        </p:spPr>
        <p:txBody>
          <a:bodyPr/>
          <a:lstStyle/>
          <a:p>
            <a:r>
              <a:rPr lang="en-GB" dirty="0"/>
              <a:t>WHAT DO WE FLY?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09DC48-F80B-40E9-87C1-411EFE70E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96508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63-64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8996188-C395-42F4-B4BE-96432AC2F3B3}"/>
              </a:ext>
            </a:extLst>
          </p:cNvPr>
          <p:cNvGrpSpPr/>
          <p:nvPr/>
        </p:nvGrpSpPr>
        <p:grpSpPr>
          <a:xfrm>
            <a:off x="673248" y="3429000"/>
            <a:ext cx="9204177" cy="3169939"/>
            <a:chOff x="673248" y="3474221"/>
            <a:chExt cx="9503210" cy="3124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1C6C3E-9168-4FD6-9349-BE0F93891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984" y="3474221"/>
              <a:ext cx="4672474" cy="31130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EF0D0B-C648-49C3-9F6D-2E8421C1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248" y="3474222"/>
              <a:ext cx="4672475" cy="3124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0296658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BE6F-D2D9-4AE3-A84A-202F6B8B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2280967" cy="609473"/>
          </a:xfrm>
        </p:spPr>
        <p:txBody>
          <a:bodyPr/>
          <a:lstStyle/>
          <a:p>
            <a:r>
              <a:rPr lang="en-GB" dirty="0"/>
              <a:t>THE TUTOR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1557-9C66-4414-9D58-461472E35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2754464"/>
          </a:xfrm>
        </p:spPr>
        <p:txBody>
          <a:bodyPr/>
          <a:lstStyle/>
          <a:p>
            <a:r>
              <a:rPr lang="en-GB" dirty="0" err="1"/>
              <a:t>Grob</a:t>
            </a:r>
            <a:r>
              <a:rPr lang="en-GB" dirty="0"/>
              <a:t> 115e light aircraft.</a:t>
            </a:r>
          </a:p>
          <a:p>
            <a:endParaRPr lang="en-GB" dirty="0"/>
          </a:p>
          <a:p>
            <a:r>
              <a:rPr lang="en-GB" dirty="0"/>
              <a:t>Air Experience Flying with the Air Cadets.</a:t>
            </a:r>
          </a:p>
          <a:p>
            <a:endParaRPr lang="en-GB" dirty="0"/>
          </a:p>
          <a:p>
            <a:r>
              <a:rPr lang="en-GB" dirty="0"/>
              <a:t>Also used by University Air Squadrons for basic flying training and the RAF for elementary flying training.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66C419-BC24-41C5-97EC-1A9622C21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65642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63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686866C-F861-401A-A6D4-DA364834517A}"/>
              </a:ext>
            </a:extLst>
          </p:cNvPr>
          <p:cNvGrpSpPr/>
          <p:nvPr/>
        </p:nvGrpSpPr>
        <p:grpSpPr>
          <a:xfrm>
            <a:off x="673248" y="4079631"/>
            <a:ext cx="9204177" cy="2506782"/>
            <a:chOff x="673248" y="4277425"/>
            <a:chExt cx="8327571" cy="2308988"/>
          </a:xfrm>
        </p:grpSpPr>
        <p:pic>
          <p:nvPicPr>
            <p:cNvPr id="5" name="Picture 2" descr="Cockpit_of_Grob_Tutor_Two_Seat_Training_Aircraft_MOD_45152683">
              <a:extLst>
                <a:ext uri="{FF2B5EF4-FFF2-40B4-BE49-F238E27FC236}">
                  <a16:creationId xmlns:a16="http://schemas.microsoft.com/office/drawing/2014/main" id="{CA19AC76-2C31-4277-A251-AAA5C6231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48" y="4278642"/>
              <a:ext cx="3461657" cy="230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B921AA-E522-4490-9615-3760273B6D77}"/>
                </a:ext>
              </a:extLst>
            </p:cNvPr>
            <p:cNvGrpSpPr/>
            <p:nvPr/>
          </p:nvGrpSpPr>
          <p:grpSpPr>
            <a:xfrm>
              <a:off x="4296204" y="4277425"/>
              <a:ext cx="4704615" cy="2308988"/>
              <a:chOff x="4461156" y="3911825"/>
              <a:chExt cx="5430838" cy="2665413"/>
            </a:xfrm>
          </p:grpSpPr>
          <p:pic>
            <p:nvPicPr>
              <p:cNvPr id="7" name="Picture 3" descr="Grob%20&amp;%20cadet">
                <a:extLst>
                  <a:ext uri="{FF2B5EF4-FFF2-40B4-BE49-F238E27FC236}">
                    <a16:creationId xmlns:a16="http://schemas.microsoft.com/office/drawing/2014/main" id="{531C2AA0-6E45-4DE5-96E0-D1FCB7B180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5919" y="3922938"/>
                <a:ext cx="1784350" cy="1195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 descr="121_aef_2">
                <a:extLst>
                  <a:ext uri="{FF2B5EF4-FFF2-40B4-BE49-F238E27FC236}">
                    <a16:creationId xmlns:a16="http://schemas.microsoft.com/office/drawing/2014/main" id="{CFB2C88F-8233-4A48-A900-2A163428ED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1156" y="5223100"/>
                <a:ext cx="1789113" cy="1354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5" descr="tutorFormation">
                <a:extLst>
                  <a:ext uri="{FF2B5EF4-FFF2-40B4-BE49-F238E27FC236}">
                    <a16:creationId xmlns:a16="http://schemas.microsoft.com/office/drawing/2014/main" id="{B34D4233-7BAA-4954-A890-E50DB11783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9806" y="3911825"/>
                <a:ext cx="3532188" cy="2665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1581886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BE6F-D2D9-4AE3-A84A-202F6B8B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2280967" cy="609473"/>
          </a:xfrm>
        </p:spPr>
        <p:txBody>
          <a:bodyPr/>
          <a:lstStyle/>
          <a:p>
            <a:r>
              <a:rPr lang="en-GB" dirty="0"/>
              <a:t>THE TUTOR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66C419-BC24-41C5-97EC-1A9622C21A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63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pic>
        <p:nvPicPr>
          <p:cNvPr id="11" name="Picture 2" descr="1101972">
            <a:extLst>
              <a:ext uri="{FF2B5EF4-FFF2-40B4-BE49-F238E27FC236}">
                <a16:creationId xmlns:a16="http://schemas.microsoft.com/office/drawing/2014/main" id="{BC0680DF-E9E4-4210-9EC5-D1AB3E1B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48" y="3869427"/>
            <a:ext cx="5835936" cy="268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BD60AA99-0D93-4351-90B4-A52C92C44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609" y="5978473"/>
            <a:ext cx="3566179" cy="60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9AB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DFD4D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FD4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en-US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Tutor G-</a:t>
            </a:r>
            <a:r>
              <a:rPr kumimoji="0" lang="en-GB" altLang="en-US" b="0" i="1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BYVB</a:t>
            </a:r>
            <a:r>
              <a:rPr kumimoji="0" lang="en-GB" altLang="en-US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 at RAF </a:t>
            </a:r>
            <a:r>
              <a:rPr kumimoji="0" lang="en-GB" altLang="en-US" b="0" i="1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Kinloss</a:t>
            </a:r>
            <a:endParaRPr kumimoji="0" lang="en-GB" altLang="en-US" b="0" i="1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Myriad Pro" panose="020B0503030403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Mark McEwan, used with permission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259CB20-A81D-4315-8F7A-C9828CE58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36141"/>
              </p:ext>
            </p:extLst>
          </p:nvPr>
        </p:nvGraphicFramePr>
        <p:xfrm>
          <a:off x="6865108" y="3382606"/>
          <a:ext cx="3012317" cy="3168577"/>
        </p:xfrm>
        <a:graphic>
          <a:graphicData uri="http://schemas.openxmlformats.org/drawingml/2006/table">
            <a:tbl>
              <a:tblPr/>
              <a:tblGrid>
                <a:gridCol w="2219603">
                  <a:extLst>
                    <a:ext uri="{9D8B030D-6E8A-4147-A177-3AD203B41FA5}">
                      <a16:colId xmlns:a16="http://schemas.microsoft.com/office/drawing/2014/main" val="3983857514"/>
                    </a:ext>
                  </a:extLst>
                </a:gridCol>
                <a:gridCol w="792714">
                  <a:extLst>
                    <a:ext uri="{9D8B030D-6E8A-4147-A177-3AD203B41FA5}">
                      <a16:colId xmlns:a16="http://schemas.microsoft.com/office/drawing/2014/main" val="333278791"/>
                    </a:ext>
                  </a:extLst>
                </a:gridCol>
              </a:tblGrid>
              <a:tr h="465809"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2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Key Statistics</a:t>
                      </a:r>
                      <a:endParaRPr lang="en-GB" sz="24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</a:txBody>
                  <a:tcPr marL="77660" marR="77660" marT="38830" marB="38830" anchor="ctr">
                    <a:lnL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87614"/>
                  </a:ext>
                </a:extLst>
              </a:tr>
              <a:tr h="2576042">
                <a:tc>
                  <a:txBody>
                    <a:bodyPr/>
                    <a:lstStyle/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Crew: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Length: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Wingspan: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Height: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Wing area: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Make take off weight: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Empty weight:</a:t>
                      </a:r>
                      <a:endParaRPr lang="en-GB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</a:txBody>
                  <a:tcPr marL="58574" marR="58574" marT="58574" marB="58574">
                    <a:lnL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7.59m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10m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2.8m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12.2m</a:t>
                      </a:r>
                      <a:r>
                        <a:rPr lang="nn-NO" sz="1200" kern="140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990kg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690kg</a:t>
                      </a:r>
                      <a:endParaRPr lang="nn-NO" sz="16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</a:txBody>
                  <a:tcPr marL="58574" marR="58574" marT="58574" marB="5857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93539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B2EFD7C-AF3D-47C6-8B3C-7BA0E9229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725224"/>
              </p:ext>
            </p:extLst>
          </p:nvPr>
        </p:nvGraphicFramePr>
        <p:xfrm>
          <a:off x="673248" y="1087971"/>
          <a:ext cx="8128000" cy="2479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98423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21661986"/>
                    </a:ext>
                  </a:extLst>
                </a:gridCol>
              </a:tblGrid>
              <a:tr h="160427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All round vision.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Dual controls.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Three bladed propeller.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Fixed undercarriage.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852940"/>
                  </a:ext>
                </a:extLst>
              </a:tr>
              <a:tr h="690364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Pilot and passenger sit side by side.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700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12666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986E-8678-4C71-95B3-BE317FCAB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2316137" cy="609473"/>
          </a:xfrm>
        </p:spPr>
        <p:txBody>
          <a:bodyPr/>
          <a:lstStyle/>
          <a:p>
            <a:r>
              <a:rPr lang="en-GB" dirty="0"/>
              <a:t>THE VIKING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2D3D0-5598-4303-9757-79BD899E8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8" y="1184490"/>
            <a:ext cx="9204177" cy="2895141"/>
          </a:xfrm>
        </p:spPr>
        <p:txBody>
          <a:bodyPr>
            <a:normAutofit/>
          </a:bodyPr>
          <a:lstStyle/>
          <a:p>
            <a:r>
              <a:rPr lang="en-GB" dirty="0" err="1"/>
              <a:t>Grob</a:t>
            </a:r>
            <a:r>
              <a:rPr lang="en-GB" dirty="0"/>
              <a:t> G103A Twin II </a:t>
            </a:r>
            <a:r>
              <a:rPr lang="en-GB" dirty="0" err="1"/>
              <a:t>Acro</a:t>
            </a:r>
            <a:r>
              <a:rPr lang="en-GB" dirty="0"/>
              <a:t> glider.</a:t>
            </a:r>
          </a:p>
          <a:p>
            <a:endParaRPr lang="en-GB" dirty="0"/>
          </a:p>
          <a:p>
            <a:r>
              <a:rPr lang="en-GB" dirty="0"/>
              <a:t>Gliding training with the Air Cadet Organisation.</a:t>
            </a:r>
          </a:p>
          <a:p>
            <a:endParaRPr lang="en-GB" dirty="0"/>
          </a:p>
          <a:p>
            <a:r>
              <a:rPr lang="en-GB" dirty="0"/>
              <a:t>Based nationwide at Volunteer Gliding Squadrons and the Central Gliding School, RAF </a:t>
            </a:r>
            <a:r>
              <a:rPr lang="en-GB" dirty="0" err="1"/>
              <a:t>Syerston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7757CA-4B23-4388-B2FF-B67E66BF9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937875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64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819617B-D4DB-4DD5-A43A-507B66EC0B04}"/>
              </a:ext>
            </a:extLst>
          </p:cNvPr>
          <p:cNvGrpSpPr/>
          <p:nvPr/>
        </p:nvGrpSpPr>
        <p:grpSpPr>
          <a:xfrm>
            <a:off x="673248" y="4079631"/>
            <a:ext cx="7322171" cy="2506782"/>
            <a:chOff x="838200" y="4234543"/>
            <a:chExt cx="6836260" cy="2340428"/>
          </a:xfrm>
        </p:grpSpPr>
        <p:pic>
          <p:nvPicPr>
            <p:cNvPr id="6" name="Picture 6" descr="Viking2.jpg">
              <a:extLst>
                <a:ext uri="{FF2B5EF4-FFF2-40B4-BE49-F238E27FC236}">
                  <a16:creationId xmlns:a16="http://schemas.microsoft.com/office/drawing/2014/main" id="{B5AA11AD-D000-472A-BFA1-AB92B8922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234543"/>
              <a:ext cx="3116237" cy="2340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111">
              <a:extLst>
                <a:ext uri="{FF2B5EF4-FFF2-40B4-BE49-F238E27FC236}">
                  <a16:creationId xmlns:a16="http://schemas.microsoft.com/office/drawing/2014/main" id="{3978ED61-551C-42AE-8E40-022BA5BBD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91080" y="4234543"/>
              <a:ext cx="3583380" cy="234042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0687348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BE6F-D2D9-4AE3-A84A-202F6B8B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7"/>
            <a:ext cx="2316137" cy="609473"/>
          </a:xfrm>
        </p:spPr>
        <p:txBody>
          <a:bodyPr/>
          <a:lstStyle/>
          <a:p>
            <a:r>
              <a:rPr lang="en-GB" dirty="0"/>
              <a:t>THE VIKING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66C419-BC24-41C5-97EC-1A9622C21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201245"/>
              </p:ext>
            </p:extLst>
          </p:nvPr>
        </p:nvGraphicFramePr>
        <p:xfrm>
          <a:off x="8470760" y="271460"/>
          <a:ext cx="1406665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665">
                  <a:extLst>
                    <a:ext uri="{9D8B030D-6E8A-4147-A177-3AD203B41FA5}">
                      <a16:colId xmlns:a16="http://schemas.microsoft.com/office/drawing/2014/main" val="3357394363"/>
                    </a:ext>
                  </a:extLst>
                </a:gridCol>
              </a:tblGrid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Resource Book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201085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Myriad Pro" panose="020B0503030403020204" pitchFamily="34" charset="0"/>
                        </a:rPr>
                        <a:t>Page 64</a:t>
                      </a:r>
                    </a:p>
                  </a:txBody>
                  <a:tcPr>
                    <a:lnL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2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1467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8534B4F-2F72-40D9-ACED-2842AE537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85801"/>
              </p:ext>
            </p:extLst>
          </p:nvPr>
        </p:nvGraphicFramePr>
        <p:xfrm>
          <a:off x="673248" y="1087971"/>
          <a:ext cx="8128000" cy="299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998423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21661986"/>
                    </a:ext>
                  </a:extLst>
                </a:gridCol>
              </a:tblGrid>
              <a:tr h="1896696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Dual controls.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Pilot sits behind passenger.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Not powered.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Normally winch launched but can be Aero towed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852940"/>
                  </a:ext>
                </a:extLst>
              </a:tr>
              <a:tr h="785060">
                <a:tc gridSpan="2"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Made of glass reinforced plastic.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570097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BACC60F-3A66-4567-9DD9-7CEB41F37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206552"/>
              </p:ext>
            </p:extLst>
          </p:nvPr>
        </p:nvGraphicFramePr>
        <p:xfrm>
          <a:off x="6842960" y="3313068"/>
          <a:ext cx="3034465" cy="3233932"/>
        </p:xfrm>
        <a:graphic>
          <a:graphicData uri="http://schemas.openxmlformats.org/drawingml/2006/table">
            <a:tbl>
              <a:tblPr/>
              <a:tblGrid>
                <a:gridCol w="2235923">
                  <a:extLst>
                    <a:ext uri="{9D8B030D-6E8A-4147-A177-3AD203B41FA5}">
                      <a16:colId xmlns:a16="http://schemas.microsoft.com/office/drawing/2014/main" val="4035416896"/>
                    </a:ext>
                  </a:extLst>
                </a:gridCol>
                <a:gridCol w="798542">
                  <a:extLst>
                    <a:ext uri="{9D8B030D-6E8A-4147-A177-3AD203B41FA5}">
                      <a16:colId xmlns:a16="http://schemas.microsoft.com/office/drawing/2014/main" val="557735123"/>
                    </a:ext>
                  </a:extLst>
                </a:gridCol>
              </a:tblGrid>
              <a:tr h="424040">
                <a:tc gridSpan="2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2400" b="1" kern="14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Key Statistics</a:t>
                      </a:r>
                      <a:endParaRPr lang="en-GB" sz="24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004259"/>
                  </a:ext>
                </a:extLst>
              </a:tr>
              <a:tr h="2759714">
                <a:tc>
                  <a:txBody>
                    <a:bodyPr/>
                    <a:lstStyle/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Crew: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Length: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Wingspan: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Height: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Wing area: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Make take off weight: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Empty weight:</a:t>
                      </a:r>
                      <a:endParaRPr lang="en-GB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8.18m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17.5m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1.55m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17.8m</a:t>
                      </a:r>
                      <a:r>
                        <a:rPr lang="nn-NO" sz="1800" kern="140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2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580kg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nn-NO" sz="1800" kern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yriad Pro" panose="020B0503030403020204" pitchFamily="34" charset="0"/>
                        </a:rPr>
                        <a:t>395kg</a:t>
                      </a:r>
                      <a:endParaRPr lang="nn-NO" sz="1800" kern="1400" dirty="0">
                        <a:ln>
                          <a:noFill/>
                        </a:ln>
                        <a:solidFill>
                          <a:srgbClr val="DFD4D7"/>
                        </a:solidFill>
                        <a:effectLst/>
                        <a:latin typeface="Myriad Pro Light" panose="020B0403030403020204" pitchFamily="34" charset="0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40249"/>
                  </a:ext>
                </a:extLst>
              </a:tr>
            </a:tbl>
          </a:graphicData>
        </a:graphic>
      </p:graphicFrame>
      <p:pic>
        <p:nvPicPr>
          <p:cNvPr id="16" name="Picture 3" descr="1492900">
            <a:extLst>
              <a:ext uri="{FF2B5EF4-FFF2-40B4-BE49-F238E27FC236}">
                <a16:creationId xmlns:a16="http://schemas.microsoft.com/office/drawing/2014/main" id="{398EAFD2-A7CF-4919-8E31-58C3E94C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38" y="3811575"/>
            <a:ext cx="5998494" cy="273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9AB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DFD4D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FD4D7"/>
                  </a:outerShdw>
                </a:effectLst>
              </a14:hiddenEffects>
            </a:ext>
          </a:ex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2117AD36-9C40-4108-846D-DEABA9964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202" y="5972728"/>
            <a:ext cx="3352539" cy="57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39ABC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DFD4D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FD4D7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en-US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Viking ZE682-YS at RM Condor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noProof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©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Mark McEwan, used with permission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621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28194-8722-43F6-8787-C821C4589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Are there any final questions?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02364-625C-4902-84E9-8C8499AC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586"/>
            <a:ext cx="3381168" cy="645083"/>
          </a:xfrm>
        </p:spPr>
        <p:txBody>
          <a:bodyPr>
            <a:normAutofit/>
          </a:bodyPr>
          <a:lstStyle/>
          <a:p>
            <a:r>
              <a:rPr lang="en-GB" sz="3200" dirty="0"/>
              <a:t>ANY 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E7AFE-74F0-40E9-B05D-590EDAEA1E6C}"/>
              </a:ext>
            </a:extLst>
          </p:cNvPr>
          <p:cNvSpPr txBox="1"/>
          <p:nvPr/>
        </p:nvSpPr>
        <p:spPr>
          <a:xfrm>
            <a:off x="3460823" y="1468271"/>
            <a:ext cx="36290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400" b="1" dirty="0">
                <a:solidFill>
                  <a:srgbClr val="002F5F"/>
                </a:solidFill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694245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BD50E-1499-47C9-A9F4-236B7282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72CF"/>
                </a:solidFill>
              </a:rPr>
              <a:t>LO3: </a:t>
            </a:r>
            <a:r>
              <a:rPr lang="en-GB" dirty="0">
                <a:solidFill>
                  <a:srgbClr val="0072CF"/>
                </a:solidFill>
              </a:rPr>
              <a:t>Know the features and types of aircraft used for air experience flights and gliding.</a:t>
            </a:r>
          </a:p>
          <a:p>
            <a:pPr marL="0" indent="0">
              <a:buNone/>
            </a:pPr>
            <a:endParaRPr lang="en-GB" dirty="0">
              <a:solidFill>
                <a:srgbClr val="0072CF"/>
              </a:solidFill>
            </a:endParaRPr>
          </a:p>
          <a:p>
            <a:r>
              <a:rPr lang="en-GB" dirty="0"/>
              <a:t>Describe key features of Tutor and Viking aircraft.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77D658-4F3C-4809-80FD-13F5B339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8" y="271460"/>
            <a:ext cx="4242997" cy="645083"/>
          </a:xfrm>
        </p:spPr>
        <p:txBody>
          <a:bodyPr/>
          <a:lstStyle/>
          <a:p>
            <a:r>
              <a:rPr lang="en-GB" dirty="0"/>
              <a:t>LEARNING OUTCOMES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D7AB20-116E-4EB1-97D4-C90995C5E888}"/>
              </a:ext>
            </a:extLst>
          </p:cNvPr>
          <p:cNvCxnSpPr>
            <a:cxnSpLocks/>
          </p:cNvCxnSpPr>
          <p:nvPr/>
        </p:nvCxnSpPr>
        <p:spPr>
          <a:xfrm>
            <a:off x="827471" y="2280445"/>
            <a:ext cx="8824823" cy="0"/>
          </a:xfrm>
          <a:prstGeom prst="line">
            <a:avLst/>
          </a:prstGeom>
          <a:ln w="28575">
            <a:solidFill>
              <a:srgbClr val="0072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7605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rmanship Part 1" id="{12256386-A7C9-4918-B8DB-1F6677810507}" vid="{DE933071-D6AB-41E9-853E-45B431EFDD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Airmanship</Template>
  <TotalTime>113</TotalTime>
  <Words>1593</Words>
  <Application>Microsoft Office PowerPoint</Application>
  <PresentationFormat>Widescreen</PresentationFormat>
  <Paragraphs>226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 Light</vt:lpstr>
      <vt:lpstr>Myanmar Text</vt:lpstr>
      <vt:lpstr>Calibri</vt:lpstr>
      <vt:lpstr>Myriad Pro</vt:lpstr>
      <vt:lpstr>Myriad Pro Light</vt:lpstr>
      <vt:lpstr>Office Theme</vt:lpstr>
      <vt:lpstr>PowerPoint Presentation</vt:lpstr>
      <vt:lpstr>LEARNING OUTCOMES</vt:lpstr>
      <vt:lpstr>WHAT DO WE FLY?</vt:lpstr>
      <vt:lpstr>THE TUTOR</vt:lpstr>
      <vt:lpstr>THE TUTOR</vt:lpstr>
      <vt:lpstr>THE VIKING</vt:lpstr>
      <vt:lpstr>THE VIKING</vt:lpstr>
      <vt:lpstr>ANY QUESTIONS?</vt:lpstr>
      <vt:lpstr>LEARNING OUTCOMES</vt:lpstr>
      <vt:lpstr>AIR CADET AIRCRAFT TASK</vt:lpstr>
      <vt:lpstr>GROUP DISCUSSION</vt:lpstr>
      <vt:lpstr>LEARNING OUTCOMES</vt:lpstr>
      <vt:lpstr>AIRCRAFT MOVEMENTS</vt:lpstr>
      <vt:lpstr>CONTROL SURFACES</vt:lpstr>
      <vt:lpstr>EFFECTS OF AIRCRAFT CONTROLS</vt:lpstr>
      <vt:lpstr>ANY QUESTIONS?</vt:lpstr>
      <vt:lpstr>LEARNING OUTCOMES</vt:lpstr>
      <vt:lpstr>CONTROL SURFACE TASK</vt:lpstr>
      <vt:lpstr>INSTRUCTOR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m419055</dc:creator>
  <cp:lastModifiedBy>m419055</cp:lastModifiedBy>
  <cp:revision>16</cp:revision>
  <dcterms:created xsi:type="dcterms:W3CDTF">2019-04-21T15:03:40Z</dcterms:created>
  <dcterms:modified xsi:type="dcterms:W3CDTF">2019-05-01T14:11:00Z</dcterms:modified>
</cp:coreProperties>
</file>