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1"/>
  </p:notesMasterIdLst>
  <p:handoutMasterIdLst>
    <p:handoutMasterId r:id="rId12"/>
  </p:handoutMasterIdLst>
  <p:sldIdLst>
    <p:sldId id="256" r:id="rId2"/>
    <p:sldId id="259" r:id="rId3"/>
    <p:sldId id="258" r:id="rId4"/>
    <p:sldId id="308" r:id="rId5"/>
    <p:sldId id="309" r:id="rId6"/>
    <p:sldId id="305" r:id="rId7"/>
    <p:sldId id="310" r:id="rId8"/>
    <p:sldId id="329" r:id="rId9"/>
    <p:sldId id="307" r:id="rId10"/>
  </p:sldIdLst>
  <p:sldSz cx="12192000" cy="6858000"/>
  <p:notesSz cx="6858000" cy="9144000"/>
  <p:embeddedFontLst>
    <p:embeddedFont>
      <p:font typeface="Calibri" panose="020F0502020204030204" pitchFamily="34" charset="0"/>
      <p:regular r:id="rId13"/>
      <p:bold r:id="rId14"/>
      <p:italic r:id="rId15"/>
      <p:boldItalic r:id="rId16"/>
    </p:embeddedFont>
    <p:embeddedFont>
      <p:font typeface="Calibri Light" panose="020F0302020204030204" pitchFamily="34" charset="0"/>
      <p:regular r:id="rId17"/>
      <p:italic r:id="rId18"/>
    </p:embeddedFont>
    <p:embeddedFont>
      <p:font typeface="Myanmar Text" panose="020B0502040204020203" pitchFamily="34" charset="0"/>
      <p:regular r:id="rId19"/>
      <p:bold r:id="rId20"/>
    </p:embeddedFont>
    <p:embeddedFont>
      <p:font typeface="Myriad Pro" panose="020B0503030403020204" pitchFamily="34" charset="0"/>
      <p:regular r:id="rId21"/>
      <p:bold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2CF"/>
    <a:srgbClr val="193159"/>
    <a:srgbClr val="5E9CAE"/>
    <a:srgbClr val="729ABD"/>
    <a:srgbClr val="002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13" autoAdjust="0"/>
    <p:restoredTop sz="77960" autoAdjust="0"/>
  </p:normalViewPr>
  <p:slideViewPr>
    <p:cSldViewPr snapToGrid="0">
      <p:cViewPr varScale="1">
        <p:scale>
          <a:sx n="86" d="100"/>
          <a:sy n="86" d="100"/>
        </p:scale>
        <p:origin x="1242" y="6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82" d="100"/>
          <a:sy n="82" d="100"/>
        </p:scale>
        <p:origin x="990" y="1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font" Target="fonts/font5.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52CFB40-8AC3-409D-8385-BFC98C4594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6E8860E-1C6F-4B33-8891-A1623A13F6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3EF131-B304-4D89-829E-C990EDF5860E}" type="datetimeFigureOut">
              <a:rPr lang="en-GB" smtClean="0"/>
              <a:t>01/05/2019</a:t>
            </a:fld>
            <a:endParaRPr lang="en-GB"/>
          </a:p>
        </p:txBody>
      </p:sp>
      <p:sp>
        <p:nvSpPr>
          <p:cNvPr id="4" name="Footer Placeholder 3">
            <a:extLst>
              <a:ext uri="{FF2B5EF4-FFF2-40B4-BE49-F238E27FC236}">
                <a16:creationId xmlns:a16="http://schemas.microsoft.com/office/drawing/2014/main" id="{4270E970-23A9-4508-A675-A657AE5B3B1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E53954D-6FB1-4DE3-A24A-B47474A53B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75AFB6-4D8E-4894-8B0A-6096D108AA8A}" type="slidenum">
              <a:rPr lang="en-GB" smtClean="0"/>
              <a:t>‹#›</a:t>
            </a:fld>
            <a:endParaRPr lang="en-GB"/>
          </a:p>
        </p:txBody>
      </p:sp>
    </p:spTree>
    <p:extLst>
      <p:ext uri="{BB962C8B-B14F-4D97-AF65-F5344CB8AC3E}">
        <p14:creationId xmlns:p14="http://schemas.microsoft.com/office/powerpoint/2010/main" val="26775962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71473" y="969794"/>
            <a:ext cx="6115050" cy="3439716"/>
          </a:xfrm>
          <a:prstGeom prst="rect">
            <a:avLst/>
          </a:prstGeom>
          <a:noFill/>
          <a:ln w="12700">
            <a:solidFill>
              <a:srgbClr val="729ABD"/>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371474" y="4719698"/>
            <a:ext cx="6115050" cy="3454508"/>
          </a:xfrm>
          <a:prstGeom prst="rect">
            <a:avLst/>
          </a:prstGeom>
          <a:ln>
            <a:solidFill>
              <a:srgbClr val="729ABD"/>
            </a:solidFill>
          </a:ln>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Box 8">
            <a:extLst>
              <a:ext uri="{FF2B5EF4-FFF2-40B4-BE49-F238E27FC236}">
                <a16:creationId xmlns:a16="http://schemas.microsoft.com/office/drawing/2014/main" id="{22E09B5A-10A3-464B-8855-E20B9B3C9242}"/>
              </a:ext>
            </a:extLst>
          </p:cNvPr>
          <p:cNvSpPr txBox="1"/>
          <p:nvPr/>
        </p:nvSpPr>
        <p:spPr>
          <a:xfrm>
            <a:off x="371473" y="351830"/>
            <a:ext cx="1973141" cy="307777"/>
          </a:xfrm>
          <a:prstGeom prst="rect">
            <a:avLst/>
          </a:prstGeom>
          <a:solidFill>
            <a:srgbClr val="0072CF"/>
          </a:solidFill>
        </p:spPr>
        <p:txBody>
          <a:bodyPr wrap="square" rtlCol="0">
            <a:spAutoFit/>
          </a:bodyPr>
          <a:lstStyle/>
          <a:p>
            <a:r>
              <a:rPr lang="en-GB" sz="1400" b="1" dirty="0">
                <a:solidFill>
                  <a:schemeClr val="bg1"/>
                </a:solidFill>
                <a:latin typeface="Myriad Pro" panose="020B0503030403020204" pitchFamily="34" charset="0"/>
              </a:rPr>
              <a:t>PRESENTATION NOTES</a:t>
            </a:r>
          </a:p>
        </p:txBody>
      </p:sp>
      <p:sp>
        <p:nvSpPr>
          <p:cNvPr id="11" name="TextBox 10">
            <a:extLst>
              <a:ext uri="{FF2B5EF4-FFF2-40B4-BE49-F238E27FC236}">
                <a16:creationId xmlns:a16="http://schemas.microsoft.com/office/drawing/2014/main" id="{0750822C-9B37-415A-9256-DC84547B662A}"/>
              </a:ext>
            </a:extLst>
          </p:cNvPr>
          <p:cNvSpPr txBox="1"/>
          <p:nvPr/>
        </p:nvSpPr>
        <p:spPr>
          <a:xfrm>
            <a:off x="2344614" y="351830"/>
            <a:ext cx="4141909" cy="307777"/>
          </a:xfrm>
          <a:prstGeom prst="rect">
            <a:avLst/>
          </a:prstGeom>
          <a:solidFill>
            <a:srgbClr val="0072CF"/>
          </a:solidFill>
        </p:spPr>
        <p:txBody>
          <a:bodyPr wrap="square" rtlCol="0">
            <a:spAutoFit/>
          </a:bodyPr>
          <a:lstStyle/>
          <a:p>
            <a:pPr algn="r"/>
            <a:r>
              <a:rPr lang="en-GB" sz="1400" b="1" dirty="0">
                <a:solidFill>
                  <a:schemeClr val="bg1"/>
                </a:solidFill>
                <a:latin typeface="Myriad Pro" panose="020B0503030403020204" pitchFamily="34" charset="0"/>
              </a:rPr>
              <a:t>THE ROYAL AIR FORCE</a:t>
            </a:r>
          </a:p>
        </p:txBody>
      </p:sp>
      <p:sp>
        <p:nvSpPr>
          <p:cNvPr id="16" name="TextBox 15">
            <a:extLst>
              <a:ext uri="{FF2B5EF4-FFF2-40B4-BE49-F238E27FC236}">
                <a16:creationId xmlns:a16="http://schemas.microsoft.com/office/drawing/2014/main" id="{A65A52ED-5813-45A7-9711-399706552E8C}"/>
              </a:ext>
            </a:extLst>
          </p:cNvPr>
          <p:cNvSpPr txBox="1"/>
          <p:nvPr/>
        </p:nvSpPr>
        <p:spPr>
          <a:xfrm>
            <a:off x="5615353" y="8469601"/>
            <a:ext cx="871171" cy="307777"/>
          </a:xfrm>
          <a:prstGeom prst="rect">
            <a:avLst/>
          </a:prstGeom>
          <a:solidFill>
            <a:srgbClr val="0072CF"/>
          </a:solidFill>
        </p:spPr>
        <p:txBody>
          <a:bodyPr wrap="square" rtlCol="0">
            <a:spAutoFit/>
          </a:bodyPr>
          <a:lstStyle/>
          <a:p>
            <a:pPr algn="r"/>
            <a:fld id="{BED1C4E3-AC42-4897-85E2-1C0F49AF255C}" type="slidenum">
              <a:rPr lang="en-GB" sz="1400" b="1" smtClean="0">
                <a:solidFill>
                  <a:schemeClr val="bg1"/>
                </a:solidFill>
                <a:latin typeface="Myriad Pro" panose="020B0503030403020204" pitchFamily="34" charset="0"/>
              </a:rPr>
              <a:t>‹#›</a:t>
            </a:fld>
            <a:endParaRPr lang="en-GB" sz="1400" b="1" dirty="0">
              <a:solidFill>
                <a:schemeClr val="bg1"/>
              </a:solidFill>
              <a:latin typeface="Myriad Pro" panose="020B0503030403020204" pitchFamily="34" charset="0"/>
            </a:endParaRPr>
          </a:p>
        </p:txBody>
      </p:sp>
      <p:sp>
        <p:nvSpPr>
          <p:cNvPr id="17" name="TextBox 16">
            <a:extLst>
              <a:ext uri="{FF2B5EF4-FFF2-40B4-BE49-F238E27FC236}">
                <a16:creationId xmlns:a16="http://schemas.microsoft.com/office/drawing/2014/main" id="{46C0BEC2-198E-4D86-BF84-55FBDD105ADB}"/>
              </a:ext>
            </a:extLst>
          </p:cNvPr>
          <p:cNvSpPr txBox="1"/>
          <p:nvPr/>
        </p:nvSpPr>
        <p:spPr>
          <a:xfrm>
            <a:off x="371473" y="8469600"/>
            <a:ext cx="5243880" cy="307777"/>
          </a:xfrm>
          <a:prstGeom prst="rect">
            <a:avLst/>
          </a:prstGeom>
          <a:solidFill>
            <a:srgbClr val="0072CF"/>
          </a:solidFill>
        </p:spPr>
        <p:txBody>
          <a:bodyPr wrap="square" rtlCol="0">
            <a:spAutoFit/>
          </a:bodyPr>
          <a:lstStyle/>
          <a:p>
            <a:r>
              <a:rPr lang="en-GB" sz="1400" b="1" dirty="0">
                <a:solidFill>
                  <a:schemeClr val="bg1"/>
                </a:solidFill>
                <a:latin typeface="Myriad Pro" panose="020B0503030403020204" pitchFamily="34" charset="0"/>
              </a:rPr>
              <a:t>FIRST CLASS CADET</a:t>
            </a:r>
          </a:p>
        </p:txBody>
      </p:sp>
    </p:spTree>
    <p:extLst>
      <p:ext uri="{BB962C8B-B14F-4D97-AF65-F5344CB8AC3E}">
        <p14:creationId xmlns:p14="http://schemas.microsoft.com/office/powerpoint/2010/main" val="2551080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yriad Pro" panose="020B0503030403020204" pitchFamily="34" charset="0"/>
        <a:ea typeface="+mn-ea"/>
        <a:cs typeface="+mn-cs"/>
      </a:defRPr>
    </a:lvl1pPr>
    <a:lvl2pPr marL="457200" algn="l" defTabSz="914400" rtl="0" eaLnBrk="1" latinLnBrk="0" hangingPunct="1">
      <a:defRPr sz="1200" kern="1200">
        <a:solidFill>
          <a:schemeClr val="tx1"/>
        </a:solidFill>
        <a:latin typeface="Myriad Pro" panose="020B0503030403020204" pitchFamily="34" charset="0"/>
        <a:ea typeface="+mn-ea"/>
        <a:cs typeface="+mn-cs"/>
      </a:defRPr>
    </a:lvl2pPr>
    <a:lvl3pPr marL="914400" algn="l" defTabSz="914400" rtl="0" eaLnBrk="1" latinLnBrk="0" hangingPunct="1">
      <a:defRPr sz="1200" kern="1200">
        <a:solidFill>
          <a:schemeClr val="tx1"/>
        </a:solidFill>
        <a:latin typeface="Myriad Pro" panose="020B0503030403020204" pitchFamily="34" charset="0"/>
        <a:ea typeface="+mn-ea"/>
        <a:cs typeface="+mn-cs"/>
      </a:defRPr>
    </a:lvl3pPr>
    <a:lvl4pPr marL="1371600" algn="l" defTabSz="914400" rtl="0" eaLnBrk="1" latinLnBrk="0" hangingPunct="1">
      <a:defRPr sz="1200" kern="1200">
        <a:solidFill>
          <a:schemeClr val="tx1"/>
        </a:solidFill>
        <a:latin typeface="Myriad Pro" panose="020B0503030403020204" pitchFamily="34" charset="0"/>
        <a:ea typeface="+mn-ea"/>
        <a:cs typeface="+mn-cs"/>
      </a:defRPr>
    </a:lvl4pPr>
    <a:lvl5pPr marL="1828800" algn="l" defTabSz="914400" rtl="0" eaLnBrk="1" latinLnBrk="0" hangingPunct="1">
      <a:defRPr sz="1200" kern="1200">
        <a:solidFill>
          <a:schemeClr val="tx1"/>
        </a:solidFill>
        <a:latin typeface="Myriad Pro" panose="020B05030304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Part 4 of 4. This presentation covers the information required to complete PASS criteria of the </a:t>
            </a:r>
            <a:r>
              <a:rPr lang="en-GB" i="1" dirty="0"/>
              <a:t>LO4 Principles of Airmanship </a:t>
            </a:r>
            <a:r>
              <a:rPr lang="en-GB" dirty="0"/>
              <a:t>topic.</a:t>
            </a:r>
          </a:p>
          <a:p>
            <a:endParaRPr lang="en-GB" dirty="0"/>
          </a:p>
          <a:p>
            <a:r>
              <a:rPr lang="en-GB" dirty="0"/>
              <a:t>For best results, these instructor notes should be read in conjunction with this presentation and the lesson plan.</a:t>
            </a:r>
          </a:p>
          <a:p>
            <a:endParaRPr lang="en-GB" dirty="0"/>
          </a:p>
        </p:txBody>
      </p:sp>
    </p:spTree>
    <p:extLst>
      <p:ext uri="{BB962C8B-B14F-4D97-AF65-F5344CB8AC3E}">
        <p14:creationId xmlns:p14="http://schemas.microsoft.com/office/powerpoint/2010/main" val="3708695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LO4: Know processes used to launch gliders and maintain flight.</a:t>
            </a:r>
          </a:p>
          <a:p>
            <a:endParaRPr lang="en-GB" dirty="0"/>
          </a:p>
          <a:p>
            <a:r>
              <a:rPr lang="en-GB" dirty="0"/>
              <a:t>P8: Describe processes used to launch gliders. </a:t>
            </a:r>
          </a:p>
        </p:txBody>
      </p:sp>
    </p:spTree>
    <p:extLst>
      <p:ext uri="{BB962C8B-B14F-4D97-AF65-F5344CB8AC3E}">
        <p14:creationId xmlns:p14="http://schemas.microsoft.com/office/powerpoint/2010/main" val="2798989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 winch is a drum on which is wound about 1,500 metres of strong, flexible cable. The drum is turned by a powerful engine which the winch driver controls through an automatic gearbox.</a:t>
            </a:r>
          </a:p>
          <a:p>
            <a:r>
              <a:rPr lang="en-GB" dirty="0"/>
              <a:t>The winch is normally sited close to the upwind boundary of the airfield. The cable is attached to the rear of a motor vehicle and drawn out to the launch point at the other end of the airfield, downwind of the winch. </a:t>
            </a:r>
          </a:p>
          <a:p>
            <a:endParaRPr lang="en-GB" dirty="0"/>
          </a:p>
          <a:p>
            <a:r>
              <a:rPr lang="en-GB" dirty="0"/>
              <a:t>At the Central Gliding School at RAF </a:t>
            </a:r>
            <a:r>
              <a:rPr lang="en-GB" dirty="0" err="1"/>
              <a:t>Syerston</a:t>
            </a:r>
            <a:r>
              <a:rPr lang="en-GB" dirty="0"/>
              <a:t>, the Vigilant is towed by another aircraft and does not launch with a winch. </a:t>
            </a:r>
          </a:p>
          <a:p>
            <a:endParaRPr lang="en-GB" dirty="0"/>
          </a:p>
          <a:p>
            <a:r>
              <a:rPr lang="en-GB" dirty="0"/>
              <a:t>The next slides detail the steps needed to winch launch a glider.</a:t>
            </a:r>
          </a:p>
          <a:p>
            <a:endParaRPr lang="en-GB" dirty="0"/>
          </a:p>
        </p:txBody>
      </p:sp>
    </p:spTree>
    <p:extLst>
      <p:ext uri="{BB962C8B-B14F-4D97-AF65-F5344CB8AC3E}">
        <p14:creationId xmlns:p14="http://schemas.microsoft.com/office/powerpoint/2010/main" val="2879778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VIKING WINCH LAUNCH</a:t>
            </a:r>
          </a:p>
          <a:p>
            <a:r>
              <a:rPr lang="en-GB" dirty="0"/>
              <a:t>An optional video showing two Viking winch launches.</a:t>
            </a:r>
          </a:p>
          <a:p>
            <a:endParaRPr lang="en-GB" dirty="0"/>
          </a:p>
          <a:p>
            <a:r>
              <a:rPr lang="en-GB" dirty="0"/>
              <a:t>The video is 1 minute long. </a:t>
            </a:r>
          </a:p>
          <a:p>
            <a:endParaRPr lang="en-GB" dirty="0"/>
          </a:p>
        </p:txBody>
      </p:sp>
    </p:spTree>
    <p:extLst>
      <p:ext uri="{BB962C8B-B14F-4D97-AF65-F5344CB8AC3E}">
        <p14:creationId xmlns:p14="http://schemas.microsoft.com/office/powerpoint/2010/main" val="2980758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sz="1100" dirty="0"/>
              <a:t>1. When the pilot is ready the cable is attached to the glider. The pilot checks there are no hazard from behind, by asking the wing tip holder “ALL CLEAR ABOVE AND BEHIND?” </a:t>
            </a:r>
          </a:p>
          <a:p>
            <a:endParaRPr lang="en-GB" sz="1100" dirty="0"/>
          </a:p>
          <a:p>
            <a:r>
              <a:rPr lang="en-GB" sz="1100" dirty="0"/>
              <a:t>2. When the pilot is satisfied everything is clear he issues the command “TAKE UP SLACK”. This instruction is passed to the winch driver by a signaller using either lamp signals or large bats. On receiving the signal the winch driver slowly reels in the cable until it is taut. </a:t>
            </a:r>
          </a:p>
          <a:p>
            <a:endParaRPr lang="en-GB" sz="1100" dirty="0"/>
          </a:p>
          <a:p>
            <a:r>
              <a:rPr lang="en-GB" sz="1100" dirty="0"/>
              <a:t>3. When the pilot is satisfied that the slack has been taken up the order “ALL OUT” is given. The signaller signals this to the winch driver who then opens the winch throttle to wind the cable in. The cable pulls the glider forward and after a short distance it becomes airborne. Initially the glider climbs gently, but the attitude quickly steepens and height is gained rapidly. When the cable is about 70° to the horizontal, the pilot releases it and is then free to commence the gliding exercise.</a:t>
            </a:r>
          </a:p>
          <a:p>
            <a:endParaRPr lang="en-GB" sz="1100" dirty="0"/>
          </a:p>
          <a:p>
            <a:r>
              <a:rPr lang="en-GB" sz="1100" dirty="0"/>
              <a:t>When released, the cable falls to earth, steadied by a small parachute. It is then reeled in by the winch driver ready for the next launch. The height achieved from a winch launch varies with wind strength, the speed at which the cable is being wound onto the drum, and the length of cable being used. However, as a rough estimate the height gained is usually about one third of the cable length being used (e.g. 1,000 metres of cable gives a launch height of 1,000 feet). A winch launched flight normally lasts for 6-10 minutes, giving the pilot ample time to complete some exercises and a standard circuit of the airfield.</a:t>
            </a:r>
          </a:p>
          <a:p>
            <a:endParaRPr lang="en-GB" sz="1100" dirty="0"/>
          </a:p>
        </p:txBody>
      </p:sp>
    </p:spTree>
    <p:extLst>
      <p:ext uri="{BB962C8B-B14F-4D97-AF65-F5344CB8AC3E}">
        <p14:creationId xmlns:p14="http://schemas.microsoft.com/office/powerpoint/2010/main" val="3640902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A chance to ask or answer any final questions.</a:t>
            </a:r>
          </a:p>
        </p:txBody>
      </p:sp>
    </p:spTree>
    <p:extLst>
      <p:ext uri="{BB962C8B-B14F-4D97-AF65-F5344CB8AC3E}">
        <p14:creationId xmlns:p14="http://schemas.microsoft.com/office/powerpoint/2010/main" val="2607353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LO4: Know processes used to launch gliders and maintain flight.</a:t>
            </a:r>
          </a:p>
          <a:p>
            <a:endParaRPr lang="en-GB" dirty="0"/>
          </a:p>
          <a:p>
            <a:r>
              <a:rPr lang="en-GB" dirty="0"/>
              <a:t>P8: Describe processes used to launch gliders. </a:t>
            </a:r>
          </a:p>
        </p:txBody>
      </p:sp>
    </p:spTree>
    <p:extLst>
      <p:ext uri="{BB962C8B-B14F-4D97-AF65-F5344CB8AC3E}">
        <p14:creationId xmlns:p14="http://schemas.microsoft.com/office/powerpoint/2010/main" val="2213907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r>
              <a:rPr lang="en-GB" dirty="0"/>
              <a:t>This task covers the mandatory requirement for </a:t>
            </a:r>
            <a:r>
              <a:rPr lang="en-GB"/>
              <a:t>objectives P8 </a:t>
            </a:r>
            <a:r>
              <a:rPr lang="en-GB" dirty="0"/>
              <a:t>for LO3.</a:t>
            </a:r>
          </a:p>
          <a:p>
            <a:endParaRPr lang="en-GB" dirty="0"/>
          </a:p>
          <a:p>
            <a:r>
              <a:rPr lang="en-GB" dirty="0"/>
              <a:t>Cadets must name the three commands used to launch a Viking glider from the ground and describe what happens in each stage. They can use their First Class Resource book to help them.</a:t>
            </a:r>
          </a:p>
          <a:p>
            <a:endParaRPr lang="en-GB" dirty="0"/>
          </a:p>
          <a:p>
            <a:r>
              <a:rPr lang="en-GB" b="1" dirty="0"/>
              <a:t>Once satisfied that all cadets have an understanding of the topic, instructors must check and sign:</a:t>
            </a:r>
          </a:p>
          <a:p>
            <a:pPr marL="171450" indent="-171450">
              <a:buFont typeface="Arial" panose="020B0604020202020204" pitchFamily="34" charset="0"/>
              <a:buChar char="•"/>
            </a:pPr>
            <a:r>
              <a:rPr lang="en-GB" b="1" dirty="0"/>
              <a:t>Page 18 of the cadet’s first class log book.</a:t>
            </a:r>
          </a:p>
        </p:txBody>
      </p:sp>
    </p:spTree>
    <p:extLst>
      <p:ext uri="{BB962C8B-B14F-4D97-AF65-F5344CB8AC3E}">
        <p14:creationId xmlns:p14="http://schemas.microsoft.com/office/powerpoint/2010/main" val="3041715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969963"/>
            <a:ext cx="6115050" cy="3440112"/>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141763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D6A59C-F33A-424F-B96E-25C8A098B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6F0F5B46-BF4A-4C42-ABB9-7ECBB61B98C3}"/>
              </a:ext>
            </a:extLst>
          </p:cNvPr>
          <p:cNvSpPr txBox="1"/>
          <p:nvPr userDrawn="1"/>
        </p:nvSpPr>
        <p:spPr>
          <a:xfrm>
            <a:off x="649482" y="4084890"/>
            <a:ext cx="2247543" cy="569387"/>
          </a:xfrm>
          <a:prstGeom prst="rect">
            <a:avLst/>
          </a:prstGeom>
          <a:noFill/>
        </p:spPr>
        <p:txBody>
          <a:bodyPr wrap="square" rtlCol="0">
            <a:spAutoFit/>
          </a:bodyPr>
          <a:lstStyle/>
          <a:p>
            <a:r>
              <a:rPr lang="en-GB" sz="3100" b="1" dirty="0">
                <a:solidFill>
                  <a:srgbClr val="0072CF"/>
                </a:solidFill>
                <a:latin typeface="Myriad Pro" panose="020B0503030403020204" pitchFamily="34" charset="0"/>
                <a:cs typeface="Myanmar Text" panose="020B0502040204020203" pitchFamily="34" charset="0"/>
              </a:rPr>
              <a:t>PART 4</a:t>
            </a:r>
          </a:p>
        </p:txBody>
      </p:sp>
    </p:spTree>
    <p:extLst>
      <p:ext uri="{BB962C8B-B14F-4D97-AF65-F5344CB8AC3E}">
        <p14:creationId xmlns:p14="http://schemas.microsoft.com/office/powerpoint/2010/main" val="2689444921"/>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18A12-1936-4FF9-8E82-D962CB5682FE}"/>
              </a:ext>
            </a:extLst>
          </p:cNvPr>
          <p:cNvSpPr>
            <a:spLocks noGrp="1"/>
          </p:cNvSpPr>
          <p:nvPr>
            <p:ph type="title"/>
          </p:nvPr>
        </p:nvSpPr>
        <p:spPr>
          <a:xfrm>
            <a:off x="673248" y="271587"/>
            <a:ext cx="7666884" cy="609473"/>
          </a:xfrm>
          <a:solidFill>
            <a:srgbClr val="0072CF"/>
          </a:solidFill>
        </p:spPr>
        <p:txBody>
          <a:bodyPr anchor="ctr">
            <a:normAutofit/>
          </a:bodyPr>
          <a:lstStyle>
            <a:lvl1pPr>
              <a:defRPr sz="3200" b="1">
                <a:solidFill>
                  <a:schemeClr val="bg1"/>
                </a:solidFill>
                <a:latin typeface="Myriad Pro" panose="020B0503030403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AF235304-E3EE-4091-9C23-CDB8995FC7F7}"/>
              </a:ext>
            </a:extLst>
          </p:cNvPr>
          <p:cNvSpPr>
            <a:spLocks noGrp="1"/>
          </p:cNvSpPr>
          <p:nvPr>
            <p:ph idx="1"/>
          </p:nvPr>
        </p:nvSpPr>
        <p:spPr>
          <a:xfrm>
            <a:off x="673248" y="1184490"/>
            <a:ext cx="9204177" cy="5402050"/>
          </a:xfrm>
        </p:spPr>
        <p:txBody>
          <a:bodyPr>
            <a:normAutofit/>
          </a:bodyPr>
          <a:lstStyle>
            <a:lvl1pPr>
              <a:defRPr sz="2400">
                <a:solidFill>
                  <a:schemeClr val="tx1"/>
                </a:solidFill>
                <a:latin typeface="Myriad Pro" panose="020B0503030403020204" pitchFamily="34" charset="0"/>
              </a:defRPr>
            </a:lvl1pPr>
            <a:lvl2pPr>
              <a:defRPr sz="2000">
                <a:solidFill>
                  <a:schemeClr val="tx1"/>
                </a:solidFill>
                <a:latin typeface="Myriad Pro" panose="020B0503030403020204" pitchFamily="34" charset="0"/>
              </a:defRPr>
            </a:lvl2pPr>
            <a:lvl3pPr>
              <a:defRPr sz="1800">
                <a:solidFill>
                  <a:schemeClr val="tx1"/>
                </a:solidFill>
                <a:latin typeface="Myriad Pro" panose="020B0503030403020204" pitchFamily="34" charset="0"/>
              </a:defRPr>
            </a:lvl3pPr>
            <a:lvl4pPr>
              <a:defRPr sz="1600">
                <a:solidFill>
                  <a:schemeClr val="tx1"/>
                </a:solidFill>
                <a:latin typeface="Myriad Pro" panose="020B0503030403020204" pitchFamily="34" charset="0"/>
              </a:defRPr>
            </a:lvl4pPr>
            <a:lvl5pPr>
              <a:defRPr sz="1600">
                <a:solidFill>
                  <a:schemeClr val="tx1"/>
                </a:solidFill>
                <a:latin typeface="Myriad Pro" panose="020B05030304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Rectangle 19">
            <a:extLst>
              <a:ext uri="{FF2B5EF4-FFF2-40B4-BE49-F238E27FC236}">
                <a16:creationId xmlns:a16="http://schemas.microsoft.com/office/drawing/2014/main" id="{E93D9D74-62DF-47F7-8627-3EDF485EBFEC}"/>
              </a:ext>
            </a:extLst>
          </p:cNvPr>
          <p:cNvSpPr/>
          <p:nvPr userDrawn="1"/>
        </p:nvSpPr>
        <p:spPr>
          <a:xfrm>
            <a:off x="-1981" y="0"/>
            <a:ext cx="361951" cy="6858000"/>
          </a:xfrm>
          <a:prstGeom prst="rect">
            <a:avLst/>
          </a:prstGeom>
          <a:solidFill>
            <a:srgbClr val="007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3D1C954-0C32-409A-9676-DED35082369E}"/>
              </a:ext>
            </a:extLst>
          </p:cNvPr>
          <p:cNvSpPr txBox="1"/>
          <p:nvPr userDrawn="1"/>
        </p:nvSpPr>
        <p:spPr>
          <a:xfrm>
            <a:off x="-64940" y="6468548"/>
            <a:ext cx="484040" cy="369332"/>
          </a:xfrm>
          <a:prstGeom prst="rect">
            <a:avLst/>
          </a:prstGeom>
          <a:noFill/>
        </p:spPr>
        <p:txBody>
          <a:bodyPr wrap="square" rtlCol="0">
            <a:spAutoFit/>
          </a:bodyPr>
          <a:lstStyle/>
          <a:p>
            <a:pPr algn="ctr"/>
            <a:fld id="{E5285E88-C7C0-48ED-9634-37C8476C6438}" type="slidenum">
              <a:rPr lang="en-GB" b="0" smtClean="0">
                <a:solidFill>
                  <a:schemeClr val="bg1"/>
                </a:solidFill>
                <a:latin typeface="Myriad Pro" panose="020B0503030403020204" pitchFamily="34" charset="0"/>
              </a:rPr>
              <a:pPr algn="ctr"/>
              <a:t>‹#›</a:t>
            </a:fld>
            <a:endParaRPr lang="en-GB" b="0" dirty="0">
              <a:solidFill>
                <a:schemeClr val="bg1"/>
              </a:solidFill>
              <a:latin typeface="Myriad Pro" panose="020B0503030403020204" pitchFamily="34" charset="0"/>
            </a:endParaRPr>
          </a:p>
        </p:txBody>
      </p:sp>
      <p:pic>
        <p:nvPicPr>
          <p:cNvPr id="11" name="Picture 10">
            <a:extLst>
              <a:ext uri="{FF2B5EF4-FFF2-40B4-BE49-F238E27FC236}">
                <a16:creationId xmlns:a16="http://schemas.microsoft.com/office/drawing/2014/main" id="{B5773850-69D5-4C8D-BE2B-4EDE23336C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7586114" y="2250570"/>
            <a:ext cx="6857999" cy="2353771"/>
          </a:xfrm>
          <a:prstGeom prst="rect">
            <a:avLst/>
          </a:prstGeom>
        </p:spPr>
      </p:pic>
      <p:pic>
        <p:nvPicPr>
          <p:cNvPr id="12" name="Picture 11">
            <a:extLst>
              <a:ext uri="{FF2B5EF4-FFF2-40B4-BE49-F238E27FC236}">
                <a16:creationId xmlns:a16="http://schemas.microsoft.com/office/drawing/2014/main" id="{791900B3-B49C-4C97-98D3-7E4EEC595C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1342" y="126222"/>
            <a:ext cx="1323717" cy="935810"/>
          </a:xfrm>
          <a:prstGeom prst="rect">
            <a:avLst/>
          </a:prstGeom>
        </p:spPr>
      </p:pic>
      <p:pic>
        <p:nvPicPr>
          <p:cNvPr id="13" name="Picture 12">
            <a:extLst>
              <a:ext uri="{FF2B5EF4-FFF2-40B4-BE49-F238E27FC236}">
                <a16:creationId xmlns:a16="http://schemas.microsoft.com/office/drawing/2014/main" id="{349C338D-2F13-4717-A4D7-97C012E5089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13610" y="5918775"/>
            <a:ext cx="813003" cy="813003"/>
          </a:xfrm>
          <a:prstGeom prst="rect">
            <a:avLst/>
          </a:prstGeom>
        </p:spPr>
      </p:pic>
    </p:spTree>
    <p:extLst>
      <p:ext uri="{BB962C8B-B14F-4D97-AF65-F5344CB8AC3E}">
        <p14:creationId xmlns:p14="http://schemas.microsoft.com/office/powerpoint/2010/main" val="2869392150"/>
      </p:ext>
    </p:extLst>
  </p:cSld>
  <p:clrMapOvr>
    <a:masterClrMapping/>
  </p:clrMapOvr>
  <p:transition spd="slow">
    <p:cover/>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70A53BE-1675-439D-99AF-3E782B998DF2}"/>
              </a:ext>
            </a:extLst>
          </p:cNvPr>
          <p:cNvSpPr/>
          <p:nvPr userDrawn="1"/>
        </p:nvSpPr>
        <p:spPr>
          <a:xfrm>
            <a:off x="-1981" y="0"/>
            <a:ext cx="361951" cy="6858000"/>
          </a:xfrm>
          <a:prstGeom prst="rect">
            <a:avLst/>
          </a:prstGeom>
          <a:solidFill>
            <a:srgbClr val="007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F235304-E3EE-4091-9C23-CDB8995FC7F7}"/>
              </a:ext>
            </a:extLst>
          </p:cNvPr>
          <p:cNvSpPr>
            <a:spLocks noGrp="1"/>
          </p:cNvSpPr>
          <p:nvPr>
            <p:ph idx="1"/>
          </p:nvPr>
        </p:nvSpPr>
        <p:spPr>
          <a:xfrm>
            <a:off x="673248" y="1184490"/>
            <a:ext cx="9204177" cy="5402050"/>
          </a:xfrm>
        </p:spPr>
        <p:txBody>
          <a:bodyPr>
            <a:normAutofit/>
          </a:bodyPr>
          <a:lstStyle>
            <a:lvl1pPr>
              <a:defRPr sz="2400">
                <a:solidFill>
                  <a:schemeClr val="tx1"/>
                </a:solidFill>
                <a:latin typeface="Myriad Pro" panose="020B0503030403020204" pitchFamily="34" charset="0"/>
              </a:defRPr>
            </a:lvl1pPr>
            <a:lvl2pPr>
              <a:defRPr sz="2000">
                <a:solidFill>
                  <a:schemeClr val="tx1"/>
                </a:solidFill>
                <a:latin typeface="Myriad Pro" panose="020B0503030403020204" pitchFamily="34" charset="0"/>
              </a:defRPr>
            </a:lvl2pPr>
            <a:lvl3pPr>
              <a:defRPr sz="1800">
                <a:solidFill>
                  <a:schemeClr val="tx1"/>
                </a:solidFill>
                <a:latin typeface="Myriad Pro" panose="020B0503030403020204" pitchFamily="34" charset="0"/>
              </a:defRPr>
            </a:lvl3pPr>
            <a:lvl4pPr>
              <a:defRPr sz="1600">
                <a:solidFill>
                  <a:schemeClr val="tx1"/>
                </a:solidFill>
                <a:latin typeface="Myriad Pro" panose="020B0503030403020204" pitchFamily="34" charset="0"/>
              </a:defRPr>
            </a:lvl4pPr>
            <a:lvl5pPr>
              <a:defRPr sz="1600">
                <a:solidFill>
                  <a:schemeClr val="tx1"/>
                </a:solidFill>
                <a:latin typeface="Myriad Pro" panose="020B05030304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Box 9">
            <a:extLst>
              <a:ext uri="{FF2B5EF4-FFF2-40B4-BE49-F238E27FC236}">
                <a16:creationId xmlns:a16="http://schemas.microsoft.com/office/drawing/2014/main" id="{13D1C954-0C32-409A-9676-DED35082369E}"/>
              </a:ext>
            </a:extLst>
          </p:cNvPr>
          <p:cNvSpPr txBox="1"/>
          <p:nvPr userDrawn="1"/>
        </p:nvSpPr>
        <p:spPr>
          <a:xfrm>
            <a:off x="-64940" y="6468548"/>
            <a:ext cx="484040" cy="369332"/>
          </a:xfrm>
          <a:prstGeom prst="rect">
            <a:avLst/>
          </a:prstGeom>
          <a:noFill/>
        </p:spPr>
        <p:txBody>
          <a:bodyPr wrap="square" rtlCol="0">
            <a:spAutoFit/>
          </a:bodyPr>
          <a:lstStyle/>
          <a:p>
            <a:pPr algn="ctr"/>
            <a:fld id="{E5285E88-C7C0-48ED-9634-37C8476C6438}" type="slidenum">
              <a:rPr lang="en-GB" b="0" smtClean="0">
                <a:solidFill>
                  <a:schemeClr val="bg1"/>
                </a:solidFill>
                <a:latin typeface="Myriad Pro" panose="020B0503030403020204" pitchFamily="34" charset="0"/>
              </a:rPr>
              <a:pPr algn="ctr"/>
              <a:t>‹#›</a:t>
            </a:fld>
            <a:endParaRPr lang="en-GB" b="0" dirty="0">
              <a:solidFill>
                <a:schemeClr val="bg1"/>
              </a:solidFill>
              <a:latin typeface="Myriad Pro" panose="020B0503030403020204" pitchFamily="34" charset="0"/>
            </a:endParaRPr>
          </a:p>
        </p:txBody>
      </p:sp>
      <p:pic>
        <p:nvPicPr>
          <p:cNvPr id="11" name="Picture 10">
            <a:extLst>
              <a:ext uri="{FF2B5EF4-FFF2-40B4-BE49-F238E27FC236}">
                <a16:creationId xmlns:a16="http://schemas.microsoft.com/office/drawing/2014/main" id="{A669EBC1-2B6C-4A93-A85F-E09F25FD86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7588189" y="2252644"/>
            <a:ext cx="6854910" cy="2352711"/>
          </a:xfrm>
          <a:prstGeom prst="rect">
            <a:avLst/>
          </a:prstGeom>
        </p:spPr>
      </p:pic>
      <p:pic>
        <p:nvPicPr>
          <p:cNvPr id="12" name="Picture 11">
            <a:extLst>
              <a:ext uri="{FF2B5EF4-FFF2-40B4-BE49-F238E27FC236}">
                <a16:creationId xmlns:a16="http://schemas.microsoft.com/office/drawing/2014/main" id="{54440B0F-5B6F-4659-8196-A45C255C9F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1342" y="126222"/>
            <a:ext cx="1323717" cy="935810"/>
          </a:xfrm>
          <a:prstGeom prst="rect">
            <a:avLst/>
          </a:prstGeom>
        </p:spPr>
      </p:pic>
      <p:pic>
        <p:nvPicPr>
          <p:cNvPr id="13" name="Picture 12">
            <a:extLst>
              <a:ext uri="{FF2B5EF4-FFF2-40B4-BE49-F238E27FC236}">
                <a16:creationId xmlns:a16="http://schemas.microsoft.com/office/drawing/2014/main" id="{AFC5D2B2-820F-40CA-B47A-6A7E62F9AD5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13610" y="5918775"/>
            <a:ext cx="813003" cy="813003"/>
          </a:xfrm>
          <a:prstGeom prst="rect">
            <a:avLst/>
          </a:prstGeom>
        </p:spPr>
      </p:pic>
      <p:sp>
        <p:nvSpPr>
          <p:cNvPr id="22" name="Title 1">
            <a:extLst>
              <a:ext uri="{FF2B5EF4-FFF2-40B4-BE49-F238E27FC236}">
                <a16:creationId xmlns:a16="http://schemas.microsoft.com/office/drawing/2014/main" id="{06D94CF9-033A-4930-B65D-412F28886FD3}"/>
              </a:ext>
            </a:extLst>
          </p:cNvPr>
          <p:cNvSpPr>
            <a:spLocks noGrp="1"/>
          </p:cNvSpPr>
          <p:nvPr>
            <p:ph type="title"/>
          </p:nvPr>
        </p:nvSpPr>
        <p:spPr>
          <a:xfrm>
            <a:off x="673248" y="271587"/>
            <a:ext cx="9204176" cy="609473"/>
          </a:xfrm>
          <a:solidFill>
            <a:srgbClr val="0072CF"/>
          </a:solidFill>
        </p:spPr>
        <p:txBody>
          <a:bodyPr anchor="ctr">
            <a:normAutofit/>
          </a:bodyPr>
          <a:lstStyle>
            <a:lvl1pPr>
              <a:defRPr sz="3200" b="1">
                <a:solidFill>
                  <a:schemeClr val="bg1"/>
                </a:solidFill>
                <a:latin typeface="Myriad Pro" panose="020B0503030403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81892087"/>
      </p:ext>
    </p:extLst>
  </p:cSld>
  <p:clrMapOvr>
    <a:masterClrMapping/>
  </p:clrMapOvr>
  <p:transition spd="slow">
    <p:cover/>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1844646-51DE-4695-AA98-5C31E1907D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ectangle 20">
            <a:extLst>
              <a:ext uri="{FF2B5EF4-FFF2-40B4-BE49-F238E27FC236}">
                <a16:creationId xmlns:a16="http://schemas.microsoft.com/office/drawing/2014/main" id="{C2B532D1-4E9D-4768-BB7B-5EE41C33536F}"/>
              </a:ext>
            </a:extLst>
          </p:cNvPr>
          <p:cNvSpPr/>
          <p:nvPr userDrawn="1"/>
        </p:nvSpPr>
        <p:spPr>
          <a:xfrm>
            <a:off x="-1981" y="0"/>
            <a:ext cx="361951" cy="6858000"/>
          </a:xfrm>
          <a:prstGeom prst="rect">
            <a:avLst/>
          </a:prstGeom>
          <a:solidFill>
            <a:srgbClr val="0072C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F235304-E3EE-4091-9C23-CDB8995FC7F7}"/>
              </a:ext>
            </a:extLst>
          </p:cNvPr>
          <p:cNvSpPr>
            <a:spLocks noGrp="1"/>
          </p:cNvSpPr>
          <p:nvPr>
            <p:ph idx="1"/>
          </p:nvPr>
        </p:nvSpPr>
        <p:spPr>
          <a:xfrm>
            <a:off x="673248" y="1184490"/>
            <a:ext cx="9204177" cy="5402050"/>
          </a:xfrm>
          <a:solidFill>
            <a:schemeClr val="bg1">
              <a:alpha val="90000"/>
            </a:schemeClr>
          </a:solidFill>
        </p:spPr>
        <p:txBody>
          <a:bodyPr lIns="180000" tIns="180000" rIns="180000" bIns="180000">
            <a:normAutofit/>
          </a:bodyPr>
          <a:lstStyle>
            <a:lvl1pPr>
              <a:defRPr sz="2400">
                <a:solidFill>
                  <a:schemeClr val="tx1"/>
                </a:solidFill>
                <a:latin typeface="Myriad Pro" panose="020B0503030403020204" pitchFamily="34" charset="0"/>
              </a:defRPr>
            </a:lvl1pPr>
            <a:lvl2pPr>
              <a:defRPr sz="2000">
                <a:solidFill>
                  <a:schemeClr val="tx1"/>
                </a:solidFill>
                <a:latin typeface="Myriad Pro" panose="020B0503030403020204" pitchFamily="34" charset="0"/>
              </a:defRPr>
            </a:lvl2pPr>
            <a:lvl3pPr>
              <a:defRPr sz="1800">
                <a:solidFill>
                  <a:schemeClr val="tx1"/>
                </a:solidFill>
                <a:latin typeface="Myriad Pro" panose="020B0503030403020204" pitchFamily="34" charset="0"/>
              </a:defRPr>
            </a:lvl3pPr>
            <a:lvl4pPr>
              <a:defRPr sz="1600">
                <a:solidFill>
                  <a:schemeClr val="tx1"/>
                </a:solidFill>
                <a:latin typeface="Myriad Pro" panose="020B0503030403020204" pitchFamily="34" charset="0"/>
              </a:defRPr>
            </a:lvl4pPr>
            <a:lvl5pPr>
              <a:defRPr sz="1600">
                <a:solidFill>
                  <a:schemeClr val="tx1"/>
                </a:solidFill>
                <a:latin typeface="Myriad Pro" panose="020B05030304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Box 9">
            <a:extLst>
              <a:ext uri="{FF2B5EF4-FFF2-40B4-BE49-F238E27FC236}">
                <a16:creationId xmlns:a16="http://schemas.microsoft.com/office/drawing/2014/main" id="{13D1C954-0C32-409A-9676-DED35082369E}"/>
              </a:ext>
            </a:extLst>
          </p:cNvPr>
          <p:cNvSpPr txBox="1"/>
          <p:nvPr userDrawn="1"/>
        </p:nvSpPr>
        <p:spPr>
          <a:xfrm>
            <a:off x="-64940" y="6468548"/>
            <a:ext cx="484040" cy="369332"/>
          </a:xfrm>
          <a:prstGeom prst="rect">
            <a:avLst/>
          </a:prstGeom>
          <a:noFill/>
        </p:spPr>
        <p:txBody>
          <a:bodyPr wrap="square" rtlCol="0">
            <a:spAutoFit/>
          </a:bodyPr>
          <a:lstStyle/>
          <a:p>
            <a:pPr algn="ctr"/>
            <a:fld id="{E5285E88-C7C0-48ED-9634-37C8476C6438}" type="slidenum">
              <a:rPr lang="en-GB" b="0" smtClean="0">
                <a:solidFill>
                  <a:schemeClr val="bg1"/>
                </a:solidFill>
                <a:latin typeface="Myriad Pro" panose="020B0503030403020204" pitchFamily="34" charset="0"/>
              </a:rPr>
              <a:pPr algn="ctr"/>
              <a:t>‹#›</a:t>
            </a:fld>
            <a:endParaRPr lang="en-GB" b="0" dirty="0">
              <a:solidFill>
                <a:schemeClr val="bg1"/>
              </a:solidFill>
              <a:latin typeface="Myriad Pro" panose="020B0503030403020204" pitchFamily="34" charset="0"/>
            </a:endParaRPr>
          </a:p>
        </p:txBody>
      </p:sp>
      <p:sp>
        <p:nvSpPr>
          <p:cNvPr id="15" name="Title 1">
            <a:extLst>
              <a:ext uri="{FF2B5EF4-FFF2-40B4-BE49-F238E27FC236}">
                <a16:creationId xmlns:a16="http://schemas.microsoft.com/office/drawing/2014/main" id="{BF8F222D-94B9-439D-9146-8D045A2E079E}"/>
              </a:ext>
            </a:extLst>
          </p:cNvPr>
          <p:cNvSpPr>
            <a:spLocks noGrp="1"/>
          </p:cNvSpPr>
          <p:nvPr>
            <p:ph type="title"/>
          </p:nvPr>
        </p:nvSpPr>
        <p:spPr>
          <a:xfrm>
            <a:off x="673247" y="271586"/>
            <a:ext cx="9204177" cy="645083"/>
          </a:xfrm>
          <a:solidFill>
            <a:srgbClr val="0072CF"/>
          </a:solidFill>
        </p:spPr>
        <p:txBody>
          <a:bodyPr anchor="ctr">
            <a:normAutofit/>
          </a:bodyPr>
          <a:lstStyle>
            <a:lvl1pPr>
              <a:defRPr sz="3200" b="1">
                <a:solidFill>
                  <a:schemeClr val="bg1"/>
                </a:solidFill>
                <a:latin typeface="Myriad Pro" panose="020B0503030403020204" pitchFamily="34" charset="0"/>
              </a:defRPr>
            </a:lvl1pPr>
          </a:lstStyle>
          <a:p>
            <a:r>
              <a:rPr lang="en-US"/>
              <a:t>Click to edit Master title style</a:t>
            </a:r>
            <a:endParaRPr lang="en-GB" dirty="0"/>
          </a:p>
        </p:txBody>
      </p:sp>
      <p:pic>
        <p:nvPicPr>
          <p:cNvPr id="6" name="Picture 5">
            <a:extLst>
              <a:ext uri="{FF2B5EF4-FFF2-40B4-BE49-F238E27FC236}">
                <a16:creationId xmlns:a16="http://schemas.microsoft.com/office/drawing/2014/main" id="{0A05F25D-2B80-4954-8F22-1CAAFF2AF3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H="1">
            <a:off x="7588189" y="2252644"/>
            <a:ext cx="6854910" cy="2352711"/>
          </a:xfrm>
          <a:prstGeom prst="rect">
            <a:avLst/>
          </a:prstGeom>
        </p:spPr>
      </p:pic>
      <p:pic>
        <p:nvPicPr>
          <p:cNvPr id="18" name="Picture 17">
            <a:extLst>
              <a:ext uri="{FF2B5EF4-FFF2-40B4-BE49-F238E27FC236}">
                <a16:creationId xmlns:a16="http://schemas.microsoft.com/office/drawing/2014/main" id="{BF3E8FA3-A810-45CA-BB16-0AC1D5A45E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61342" y="126222"/>
            <a:ext cx="1323717" cy="935810"/>
          </a:xfrm>
          <a:prstGeom prst="rect">
            <a:avLst/>
          </a:prstGeom>
        </p:spPr>
      </p:pic>
      <p:pic>
        <p:nvPicPr>
          <p:cNvPr id="19" name="Picture 18">
            <a:extLst>
              <a:ext uri="{FF2B5EF4-FFF2-40B4-BE49-F238E27FC236}">
                <a16:creationId xmlns:a16="http://schemas.microsoft.com/office/drawing/2014/main" id="{31F37E55-88C3-4BD8-A04F-751CE94409A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13610" y="5918775"/>
            <a:ext cx="813003" cy="813003"/>
          </a:xfrm>
          <a:prstGeom prst="rect">
            <a:avLst/>
          </a:prstGeom>
        </p:spPr>
      </p:pic>
    </p:spTree>
    <p:extLst>
      <p:ext uri="{BB962C8B-B14F-4D97-AF65-F5344CB8AC3E}">
        <p14:creationId xmlns:p14="http://schemas.microsoft.com/office/powerpoint/2010/main" val="1865027670"/>
      </p:ext>
    </p:extLst>
  </p:cSld>
  <p:clrMapOvr>
    <a:masterClrMapping/>
  </p:clrMapOvr>
  <p:transition spd="slow">
    <p:cover/>
  </p:transition>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CCE044-6719-4EEF-A6E7-2D9657DA7F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13010FB-387B-4001-8995-3919F01C81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E0972A-F89A-4CE9-9C93-C483D43297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CD4E38-C322-4E3F-859D-6383D4F03D6E}" type="datetimeFigureOut">
              <a:rPr lang="en-GB" smtClean="0"/>
              <a:t>01/05/2019</a:t>
            </a:fld>
            <a:endParaRPr lang="en-GB"/>
          </a:p>
        </p:txBody>
      </p:sp>
      <p:sp>
        <p:nvSpPr>
          <p:cNvPr id="5" name="Footer Placeholder 4">
            <a:extLst>
              <a:ext uri="{FF2B5EF4-FFF2-40B4-BE49-F238E27FC236}">
                <a16:creationId xmlns:a16="http://schemas.microsoft.com/office/drawing/2014/main" id="{F786C8FD-2944-421A-9919-9E1B77EAE9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DEA8D94-24F4-4E4D-A098-7B0F95879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CEB75E-B922-4533-A540-3426F7C5E744}" type="slidenum">
              <a:rPr lang="en-GB" smtClean="0"/>
              <a:t>‹#›</a:t>
            </a:fld>
            <a:endParaRPr lang="en-GB"/>
          </a:p>
        </p:txBody>
      </p:sp>
    </p:spTree>
    <p:extLst>
      <p:ext uri="{BB962C8B-B14F-4D97-AF65-F5344CB8AC3E}">
        <p14:creationId xmlns:p14="http://schemas.microsoft.com/office/powerpoint/2010/main" val="2444319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www.cadetdirect.com/"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574935"/>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77D658-4F3C-4809-80FD-13F5B33975A9}"/>
              </a:ext>
            </a:extLst>
          </p:cNvPr>
          <p:cNvSpPr>
            <a:spLocks noGrp="1"/>
          </p:cNvSpPr>
          <p:nvPr>
            <p:ph type="title"/>
          </p:nvPr>
        </p:nvSpPr>
        <p:spPr>
          <a:xfrm>
            <a:off x="673248" y="271460"/>
            <a:ext cx="4242997" cy="645083"/>
          </a:xfrm>
        </p:spPr>
        <p:txBody>
          <a:bodyPr/>
          <a:lstStyle/>
          <a:p>
            <a:r>
              <a:rPr lang="en-GB" dirty="0"/>
              <a:t>LEARNING OUTCOMES</a:t>
            </a:r>
          </a:p>
        </p:txBody>
      </p:sp>
      <p:sp>
        <p:nvSpPr>
          <p:cNvPr id="4" name="Content Placeholder 1">
            <a:extLst>
              <a:ext uri="{FF2B5EF4-FFF2-40B4-BE49-F238E27FC236}">
                <a16:creationId xmlns:a16="http://schemas.microsoft.com/office/drawing/2014/main" id="{673CE141-F579-440D-AEC8-2A72D5DC81EB}"/>
              </a:ext>
            </a:extLst>
          </p:cNvPr>
          <p:cNvSpPr>
            <a:spLocks noGrp="1"/>
          </p:cNvSpPr>
          <p:nvPr>
            <p:ph idx="1"/>
          </p:nvPr>
        </p:nvSpPr>
        <p:spPr>
          <a:xfrm>
            <a:off x="673248" y="1184490"/>
            <a:ext cx="9204177" cy="5402050"/>
          </a:xfrm>
        </p:spPr>
        <p:txBody>
          <a:bodyPr/>
          <a:lstStyle/>
          <a:p>
            <a:pPr marL="0" indent="0">
              <a:buNone/>
            </a:pPr>
            <a:r>
              <a:rPr lang="en-GB" b="1" dirty="0">
                <a:solidFill>
                  <a:srgbClr val="0072CF"/>
                </a:solidFill>
              </a:rPr>
              <a:t>LO4: </a:t>
            </a:r>
            <a:r>
              <a:rPr lang="en-GB" dirty="0">
                <a:solidFill>
                  <a:srgbClr val="0072CF"/>
                </a:solidFill>
              </a:rPr>
              <a:t>Know processes used to launch gliders and maintain flight.</a:t>
            </a:r>
          </a:p>
          <a:p>
            <a:pPr marL="0" indent="0">
              <a:buNone/>
            </a:pPr>
            <a:endParaRPr lang="en-GB" dirty="0">
              <a:solidFill>
                <a:srgbClr val="0072CF"/>
              </a:solidFill>
            </a:endParaRPr>
          </a:p>
          <a:p>
            <a:r>
              <a:rPr lang="en-GB" dirty="0"/>
              <a:t>Describe processes used to launch gliders.</a:t>
            </a:r>
          </a:p>
        </p:txBody>
      </p:sp>
      <p:cxnSp>
        <p:nvCxnSpPr>
          <p:cNvPr id="5" name="Straight Connector 4">
            <a:extLst>
              <a:ext uri="{FF2B5EF4-FFF2-40B4-BE49-F238E27FC236}">
                <a16:creationId xmlns:a16="http://schemas.microsoft.com/office/drawing/2014/main" id="{FD81185A-F116-433E-8A79-1D124376D2C1}"/>
              </a:ext>
            </a:extLst>
          </p:cNvPr>
          <p:cNvCxnSpPr>
            <a:cxnSpLocks/>
          </p:cNvCxnSpPr>
          <p:nvPr/>
        </p:nvCxnSpPr>
        <p:spPr>
          <a:xfrm>
            <a:off x="827471" y="1992579"/>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3356829"/>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E2A17F-1D52-412D-9B82-EA9973233128}"/>
              </a:ext>
            </a:extLst>
          </p:cNvPr>
          <p:cNvSpPr>
            <a:spLocks noGrp="1"/>
          </p:cNvSpPr>
          <p:nvPr>
            <p:ph idx="1"/>
          </p:nvPr>
        </p:nvSpPr>
        <p:spPr>
          <a:xfrm>
            <a:off x="673249" y="1184490"/>
            <a:ext cx="4285614" cy="5402050"/>
          </a:xfrm>
        </p:spPr>
        <p:txBody>
          <a:bodyPr/>
          <a:lstStyle/>
          <a:p>
            <a:r>
              <a:rPr lang="en-GB" dirty="0"/>
              <a:t>The Viking glider is not powered.</a:t>
            </a:r>
          </a:p>
          <a:p>
            <a:endParaRPr lang="en-GB" dirty="0"/>
          </a:p>
          <a:p>
            <a:r>
              <a:rPr lang="en-GB" dirty="0"/>
              <a:t>Needs to be ‘launched’ into the air by a winch.</a:t>
            </a:r>
          </a:p>
          <a:p>
            <a:endParaRPr lang="en-GB" dirty="0"/>
          </a:p>
          <a:p>
            <a:r>
              <a:rPr lang="en-GB" dirty="0"/>
              <a:t>Can also be towed by another aircraft.</a:t>
            </a:r>
          </a:p>
          <a:p>
            <a:endParaRPr lang="en-GB" dirty="0"/>
          </a:p>
          <a:p>
            <a:r>
              <a:rPr lang="en-GB" dirty="0"/>
              <a:t>There are several steps to winch launch a glider.</a:t>
            </a:r>
          </a:p>
          <a:p>
            <a:endParaRPr lang="en-GB" dirty="0"/>
          </a:p>
        </p:txBody>
      </p:sp>
      <p:sp>
        <p:nvSpPr>
          <p:cNvPr id="6" name="Title 5">
            <a:extLst>
              <a:ext uri="{FF2B5EF4-FFF2-40B4-BE49-F238E27FC236}">
                <a16:creationId xmlns:a16="http://schemas.microsoft.com/office/drawing/2014/main" id="{F856ED5A-C254-4C2F-BD13-57C125928B9B}"/>
              </a:ext>
            </a:extLst>
          </p:cNvPr>
          <p:cNvSpPr>
            <a:spLocks noGrp="1"/>
          </p:cNvSpPr>
          <p:nvPr>
            <p:ph type="title"/>
          </p:nvPr>
        </p:nvSpPr>
        <p:spPr>
          <a:xfrm>
            <a:off x="673248" y="271587"/>
            <a:ext cx="3775660" cy="609473"/>
          </a:xfrm>
        </p:spPr>
        <p:txBody>
          <a:bodyPr/>
          <a:lstStyle/>
          <a:p>
            <a:r>
              <a:rPr lang="en-GB" dirty="0"/>
              <a:t>WINCH LAUNCHING</a:t>
            </a:r>
          </a:p>
        </p:txBody>
      </p:sp>
      <p:graphicFrame>
        <p:nvGraphicFramePr>
          <p:cNvPr id="4" name="Table 3">
            <a:extLst>
              <a:ext uri="{FF2B5EF4-FFF2-40B4-BE49-F238E27FC236}">
                <a16:creationId xmlns:a16="http://schemas.microsoft.com/office/drawing/2014/main" id="{5A09DC48-F80B-40E9-87C1-411EFE70EAE8}"/>
              </a:ext>
            </a:extLst>
          </p:cNvPr>
          <p:cNvGraphicFramePr>
            <a:graphicFrameLocks noGrp="1"/>
          </p:cNvGraphicFramePr>
          <p:nvPr>
            <p:extLst>
              <p:ext uri="{D42A27DB-BD31-4B8C-83A1-F6EECF244321}">
                <p14:modId xmlns:p14="http://schemas.microsoft.com/office/powerpoint/2010/main" val="949221726"/>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66</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5" name="Picture 2" descr="http://www.skylaunchuk.com/images/SKB113-2.JPG">
            <a:extLst>
              <a:ext uri="{FF2B5EF4-FFF2-40B4-BE49-F238E27FC236}">
                <a16:creationId xmlns:a16="http://schemas.microsoft.com/office/drawing/2014/main" id="{7DB6A796-32BA-46DB-A85E-2F057DC10F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8863" y="1584539"/>
            <a:ext cx="4918562" cy="3688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296658"/>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A9350-733F-4B99-821D-5EB5FA106985}"/>
              </a:ext>
            </a:extLst>
          </p:cNvPr>
          <p:cNvSpPr>
            <a:spLocks noGrp="1"/>
          </p:cNvSpPr>
          <p:nvPr>
            <p:ph type="title"/>
          </p:nvPr>
        </p:nvSpPr>
        <p:spPr>
          <a:xfrm>
            <a:off x="673248" y="271587"/>
            <a:ext cx="5569290" cy="609473"/>
          </a:xfrm>
        </p:spPr>
        <p:txBody>
          <a:bodyPr/>
          <a:lstStyle/>
          <a:p>
            <a:r>
              <a:rPr lang="en-GB" dirty="0"/>
              <a:t>LAUNCHING A VIKING GLIDER</a:t>
            </a:r>
          </a:p>
        </p:txBody>
      </p:sp>
      <p:pic>
        <p:nvPicPr>
          <p:cNvPr id="3" name="Media1">
            <a:hlinkClick r:id="" action="ppaction://media"/>
            <a:extLst>
              <a:ext uri="{FF2B5EF4-FFF2-40B4-BE49-F238E27FC236}">
                <a16:creationId xmlns:a16="http://schemas.microsoft.com/office/drawing/2014/main" id="{9EC7BDC2-1B66-4ED0-8EF7-DC231D00027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3248" y="1254369"/>
            <a:ext cx="9095620" cy="5116286"/>
          </a:xfrm>
          <a:prstGeom prst="rect">
            <a:avLst/>
          </a:prstGeom>
        </p:spPr>
      </p:pic>
    </p:spTree>
    <p:extLst>
      <p:ext uri="{BB962C8B-B14F-4D97-AF65-F5344CB8AC3E}">
        <p14:creationId xmlns:p14="http://schemas.microsoft.com/office/powerpoint/2010/main" val="344078848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C8E83-9809-42D2-ABA1-BA6284B25122}"/>
              </a:ext>
            </a:extLst>
          </p:cNvPr>
          <p:cNvSpPr>
            <a:spLocks noGrp="1"/>
          </p:cNvSpPr>
          <p:nvPr>
            <p:ph type="title"/>
          </p:nvPr>
        </p:nvSpPr>
        <p:spPr>
          <a:xfrm>
            <a:off x="673248" y="271587"/>
            <a:ext cx="5569290" cy="609473"/>
          </a:xfrm>
        </p:spPr>
        <p:txBody>
          <a:bodyPr/>
          <a:lstStyle/>
          <a:p>
            <a:r>
              <a:rPr lang="en-GB" dirty="0"/>
              <a:t>LAUNCHING A VIKING GLIDER</a:t>
            </a:r>
          </a:p>
        </p:txBody>
      </p:sp>
      <p:sp>
        <p:nvSpPr>
          <p:cNvPr id="3" name="Content Placeholder 2">
            <a:extLst>
              <a:ext uri="{FF2B5EF4-FFF2-40B4-BE49-F238E27FC236}">
                <a16:creationId xmlns:a16="http://schemas.microsoft.com/office/drawing/2014/main" id="{D26AF09D-CCF2-40B3-ABCB-7C4F6D237EB5}"/>
              </a:ext>
            </a:extLst>
          </p:cNvPr>
          <p:cNvSpPr>
            <a:spLocks noGrp="1"/>
          </p:cNvSpPr>
          <p:nvPr>
            <p:ph idx="1"/>
          </p:nvPr>
        </p:nvSpPr>
        <p:spPr>
          <a:xfrm>
            <a:off x="673248" y="1184490"/>
            <a:ext cx="9204177" cy="5402050"/>
          </a:xfrm>
        </p:spPr>
        <p:txBody>
          <a:bodyPr>
            <a:normAutofit/>
          </a:bodyPr>
          <a:lstStyle/>
          <a:p>
            <a:pPr marL="0" indent="0">
              <a:buNone/>
            </a:pPr>
            <a:r>
              <a:rPr lang="en-GB" sz="2800" b="1" dirty="0">
                <a:solidFill>
                  <a:srgbClr val="0072CF"/>
                </a:solidFill>
              </a:rPr>
              <a:t>1  ‘ALL CLEAR UP AND BEHIND’</a:t>
            </a:r>
          </a:p>
          <a:p>
            <a:r>
              <a:rPr lang="en-GB" dirty="0"/>
              <a:t>Cable attached. Pilot and wing tip holder check above and behind the glider to check it is clear.</a:t>
            </a:r>
          </a:p>
          <a:p>
            <a:endParaRPr lang="en-GB" dirty="0"/>
          </a:p>
          <a:p>
            <a:pPr marL="0" indent="0">
              <a:buNone/>
            </a:pPr>
            <a:r>
              <a:rPr lang="en-GB" sz="2800" b="1" dirty="0">
                <a:solidFill>
                  <a:srgbClr val="0072CF"/>
                </a:solidFill>
              </a:rPr>
              <a:t>2  ‘TAKE UP SLACK’</a:t>
            </a:r>
          </a:p>
          <a:p>
            <a:pPr lvl="0"/>
            <a:r>
              <a:rPr lang="en-GB" dirty="0">
                <a:solidFill>
                  <a:prstClr val="black"/>
                </a:solidFill>
              </a:rPr>
              <a:t>Winch Driver slowly reels cable in until taut. Pilot puts up one finger. </a:t>
            </a:r>
          </a:p>
          <a:p>
            <a:pPr lvl="0"/>
            <a:endParaRPr lang="en-GB" dirty="0">
              <a:solidFill>
                <a:prstClr val="black"/>
              </a:solidFill>
            </a:endParaRPr>
          </a:p>
          <a:p>
            <a:pPr marL="0" indent="0">
              <a:buNone/>
            </a:pPr>
            <a:r>
              <a:rPr lang="en-GB" sz="2800" b="1" dirty="0">
                <a:solidFill>
                  <a:srgbClr val="0072CF"/>
                </a:solidFill>
              </a:rPr>
              <a:t>3  ‘ALL OUT’</a:t>
            </a:r>
          </a:p>
          <a:p>
            <a:pPr lvl="0"/>
            <a:r>
              <a:rPr lang="en-GB" dirty="0">
                <a:solidFill>
                  <a:prstClr val="black"/>
                </a:solidFill>
              </a:rPr>
              <a:t>Signaller signals winch driver. Pilot puts up two fingers. Cable wound in and aircraft become airborne.</a:t>
            </a:r>
          </a:p>
          <a:p>
            <a:endParaRPr lang="en-GB" dirty="0"/>
          </a:p>
          <a:p>
            <a:endParaRPr lang="en-GB" sz="2800" b="1" dirty="0">
              <a:solidFill>
                <a:srgbClr val="0072CF"/>
              </a:solidFill>
            </a:endParaRPr>
          </a:p>
        </p:txBody>
      </p:sp>
    </p:spTree>
    <p:extLst>
      <p:ext uri="{BB962C8B-B14F-4D97-AF65-F5344CB8AC3E}">
        <p14:creationId xmlns:p14="http://schemas.microsoft.com/office/powerpoint/2010/main" val="2420951988"/>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128194-8722-43F6-8787-C821C4589931}"/>
              </a:ext>
            </a:extLst>
          </p:cNvPr>
          <p:cNvSpPr>
            <a:spLocks noGrp="1"/>
          </p:cNvSpPr>
          <p:nvPr>
            <p:ph idx="1"/>
          </p:nvPr>
        </p:nvSpPr>
        <p:spPr>
          <a:xfrm>
            <a:off x="673248" y="1184490"/>
            <a:ext cx="9204177" cy="5402050"/>
          </a:xfrm>
        </p:spPr>
        <p:txBody>
          <a:bodyPr/>
          <a:lstStyle/>
          <a:p>
            <a:r>
              <a:rPr lang="en-GB" dirty="0"/>
              <a:t>Are there any final questions?</a:t>
            </a:r>
          </a:p>
        </p:txBody>
      </p:sp>
      <p:sp>
        <p:nvSpPr>
          <p:cNvPr id="2" name="Title 1">
            <a:extLst>
              <a:ext uri="{FF2B5EF4-FFF2-40B4-BE49-F238E27FC236}">
                <a16:creationId xmlns:a16="http://schemas.microsoft.com/office/drawing/2014/main" id="{BE802364-625C-4902-84E9-8C8499AC5B18}"/>
              </a:ext>
            </a:extLst>
          </p:cNvPr>
          <p:cNvSpPr>
            <a:spLocks noGrp="1"/>
          </p:cNvSpPr>
          <p:nvPr>
            <p:ph type="title"/>
          </p:nvPr>
        </p:nvSpPr>
        <p:spPr>
          <a:xfrm>
            <a:off x="673248" y="271586"/>
            <a:ext cx="3381168" cy="645083"/>
          </a:xfrm>
        </p:spPr>
        <p:txBody>
          <a:bodyPr>
            <a:normAutofit/>
          </a:bodyPr>
          <a:lstStyle/>
          <a:p>
            <a:r>
              <a:rPr lang="en-GB" sz="3200" dirty="0"/>
              <a:t>ANY QUESTIONS?</a:t>
            </a:r>
          </a:p>
        </p:txBody>
      </p:sp>
      <p:sp>
        <p:nvSpPr>
          <p:cNvPr id="4" name="TextBox 3">
            <a:extLst>
              <a:ext uri="{FF2B5EF4-FFF2-40B4-BE49-F238E27FC236}">
                <a16:creationId xmlns:a16="http://schemas.microsoft.com/office/drawing/2014/main" id="{0BFE7AFE-74F0-40E9-B05D-590EDAEA1E6C}"/>
              </a:ext>
            </a:extLst>
          </p:cNvPr>
          <p:cNvSpPr txBox="1"/>
          <p:nvPr/>
        </p:nvSpPr>
        <p:spPr>
          <a:xfrm>
            <a:off x="3460823" y="1468271"/>
            <a:ext cx="3629025" cy="5386090"/>
          </a:xfrm>
          <a:prstGeom prst="rect">
            <a:avLst/>
          </a:prstGeom>
          <a:noFill/>
        </p:spPr>
        <p:txBody>
          <a:bodyPr wrap="square" rtlCol="0">
            <a:spAutoFit/>
          </a:bodyPr>
          <a:lstStyle/>
          <a:p>
            <a:pPr algn="ctr"/>
            <a:r>
              <a:rPr lang="en-GB" sz="34400" b="1" dirty="0">
                <a:solidFill>
                  <a:srgbClr val="002F5F"/>
                </a:solidFill>
                <a:latin typeface="Myriad Pro" panose="020B0503030403020204" pitchFamily="34" charset="0"/>
              </a:rPr>
              <a:t>?</a:t>
            </a:r>
          </a:p>
        </p:txBody>
      </p:sp>
    </p:spTree>
    <p:extLst>
      <p:ext uri="{BB962C8B-B14F-4D97-AF65-F5344CB8AC3E}">
        <p14:creationId xmlns:p14="http://schemas.microsoft.com/office/powerpoint/2010/main" val="1301577203"/>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77D658-4F3C-4809-80FD-13F5B33975A9}"/>
              </a:ext>
            </a:extLst>
          </p:cNvPr>
          <p:cNvSpPr>
            <a:spLocks noGrp="1"/>
          </p:cNvSpPr>
          <p:nvPr>
            <p:ph type="title"/>
          </p:nvPr>
        </p:nvSpPr>
        <p:spPr>
          <a:xfrm>
            <a:off x="673248" y="271460"/>
            <a:ext cx="4242997" cy="645083"/>
          </a:xfrm>
        </p:spPr>
        <p:txBody>
          <a:bodyPr/>
          <a:lstStyle/>
          <a:p>
            <a:r>
              <a:rPr lang="en-GB" dirty="0"/>
              <a:t>LEARNING OUTCOMES</a:t>
            </a:r>
          </a:p>
        </p:txBody>
      </p:sp>
      <p:sp>
        <p:nvSpPr>
          <p:cNvPr id="4" name="Content Placeholder 1">
            <a:extLst>
              <a:ext uri="{FF2B5EF4-FFF2-40B4-BE49-F238E27FC236}">
                <a16:creationId xmlns:a16="http://schemas.microsoft.com/office/drawing/2014/main" id="{673CE141-F579-440D-AEC8-2A72D5DC81EB}"/>
              </a:ext>
            </a:extLst>
          </p:cNvPr>
          <p:cNvSpPr>
            <a:spLocks noGrp="1"/>
          </p:cNvSpPr>
          <p:nvPr>
            <p:ph idx="1"/>
          </p:nvPr>
        </p:nvSpPr>
        <p:spPr>
          <a:xfrm>
            <a:off x="673248" y="1184490"/>
            <a:ext cx="9204177" cy="5402050"/>
          </a:xfrm>
        </p:spPr>
        <p:txBody>
          <a:bodyPr/>
          <a:lstStyle/>
          <a:p>
            <a:pPr marL="0" indent="0">
              <a:buNone/>
            </a:pPr>
            <a:r>
              <a:rPr lang="en-GB" b="1" dirty="0">
                <a:solidFill>
                  <a:srgbClr val="0072CF"/>
                </a:solidFill>
              </a:rPr>
              <a:t>LO4: </a:t>
            </a:r>
            <a:r>
              <a:rPr lang="en-GB" dirty="0">
                <a:solidFill>
                  <a:srgbClr val="0072CF"/>
                </a:solidFill>
              </a:rPr>
              <a:t>Know processes used to launch gliders and maintain flight.</a:t>
            </a:r>
          </a:p>
          <a:p>
            <a:pPr marL="0" indent="0">
              <a:buNone/>
            </a:pPr>
            <a:endParaRPr lang="en-GB" dirty="0">
              <a:solidFill>
                <a:srgbClr val="0072CF"/>
              </a:solidFill>
            </a:endParaRPr>
          </a:p>
          <a:p>
            <a:r>
              <a:rPr lang="en-GB" dirty="0"/>
              <a:t>Describe processes used to launch gliders.</a:t>
            </a:r>
          </a:p>
        </p:txBody>
      </p:sp>
      <p:cxnSp>
        <p:nvCxnSpPr>
          <p:cNvPr id="5" name="Straight Connector 4">
            <a:extLst>
              <a:ext uri="{FF2B5EF4-FFF2-40B4-BE49-F238E27FC236}">
                <a16:creationId xmlns:a16="http://schemas.microsoft.com/office/drawing/2014/main" id="{FD81185A-F116-433E-8A79-1D124376D2C1}"/>
              </a:ext>
            </a:extLst>
          </p:cNvPr>
          <p:cNvCxnSpPr>
            <a:cxnSpLocks/>
          </p:cNvCxnSpPr>
          <p:nvPr/>
        </p:nvCxnSpPr>
        <p:spPr>
          <a:xfrm>
            <a:off x="827471" y="1992579"/>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83124"/>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8B1908F-F147-4F04-915F-B1FF48440804}"/>
              </a:ext>
            </a:extLst>
          </p:cNvPr>
          <p:cNvSpPr txBox="1">
            <a:spLocks/>
          </p:cNvSpPr>
          <p:nvPr/>
        </p:nvSpPr>
        <p:spPr>
          <a:xfrm>
            <a:off x="666595" y="1184364"/>
            <a:ext cx="9204177" cy="5402050"/>
          </a:xfrm>
          <a:prstGeom prst="rect">
            <a:avLst/>
          </a:prstGeom>
          <a:solidFill>
            <a:schemeClr val="bg1">
              <a:alpha val="90000"/>
            </a:schemeClr>
          </a:solidFill>
        </p:spPr>
        <p:txBody>
          <a:bodyPr vert="horz" lIns="180000" tIns="180000" rIns="180000" bIns="180000" numCol="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GB" sz="4800" b="1" dirty="0"/>
          </a:p>
        </p:txBody>
      </p:sp>
      <p:sp>
        <p:nvSpPr>
          <p:cNvPr id="4" name="Content Placeholder 2">
            <a:extLst>
              <a:ext uri="{FF2B5EF4-FFF2-40B4-BE49-F238E27FC236}">
                <a16:creationId xmlns:a16="http://schemas.microsoft.com/office/drawing/2014/main" id="{3CE688DA-DA4E-4A06-8CC3-A436DEA6D132}"/>
              </a:ext>
            </a:extLst>
          </p:cNvPr>
          <p:cNvSpPr>
            <a:spLocks noGrp="1"/>
          </p:cNvSpPr>
          <p:nvPr>
            <p:ph idx="1"/>
          </p:nvPr>
        </p:nvSpPr>
        <p:spPr>
          <a:xfrm>
            <a:off x="673248" y="1184490"/>
            <a:ext cx="9204177" cy="4486410"/>
          </a:xfrm>
          <a:noFill/>
        </p:spPr>
        <p:txBody>
          <a:bodyPr numCol="1" anchor="ctr">
            <a:normAutofit/>
          </a:bodyPr>
          <a:lstStyle/>
          <a:p>
            <a:pPr marL="0" indent="0" algn="ctr">
              <a:buNone/>
            </a:pPr>
            <a:r>
              <a:rPr lang="en-GB" sz="3600" b="1" dirty="0"/>
              <a:t>Name the three commands used to launch a Viking glider.</a:t>
            </a:r>
          </a:p>
          <a:p>
            <a:pPr marL="0" indent="0" algn="ctr">
              <a:buNone/>
            </a:pPr>
            <a:endParaRPr lang="en-GB" sz="3600" b="1" dirty="0"/>
          </a:p>
          <a:p>
            <a:pPr marL="0" indent="0" algn="ctr">
              <a:buNone/>
            </a:pPr>
            <a:r>
              <a:rPr lang="en-GB" sz="3600" b="1" dirty="0"/>
              <a:t>What happens when each command is used?</a:t>
            </a:r>
          </a:p>
        </p:txBody>
      </p:sp>
      <p:sp>
        <p:nvSpPr>
          <p:cNvPr id="2" name="Title 1">
            <a:extLst>
              <a:ext uri="{FF2B5EF4-FFF2-40B4-BE49-F238E27FC236}">
                <a16:creationId xmlns:a16="http://schemas.microsoft.com/office/drawing/2014/main" id="{3E879E0B-C91E-45B5-8203-5C92E9D50069}"/>
              </a:ext>
            </a:extLst>
          </p:cNvPr>
          <p:cNvSpPr>
            <a:spLocks noGrp="1"/>
          </p:cNvSpPr>
          <p:nvPr>
            <p:ph type="title"/>
          </p:nvPr>
        </p:nvSpPr>
        <p:spPr>
          <a:xfrm>
            <a:off x="673249" y="271586"/>
            <a:ext cx="4888456" cy="645083"/>
          </a:xfrm>
        </p:spPr>
        <p:txBody>
          <a:bodyPr>
            <a:normAutofit/>
          </a:bodyPr>
          <a:lstStyle/>
          <a:p>
            <a:r>
              <a:rPr lang="en-GB" dirty="0"/>
              <a:t>GLIDER LAUNCHING TASK</a:t>
            </a:r>
          </a:p>
        </p:txBody>
      </p:sp>
      <p:sp>
        <p:nvSpPr>
          <p:cNvPr id="5" name="Content Placeholder 2">
            <a:extLst>
              <a:ext uri="{FF2B5EF4-FFF2-40B4-BE49-F238E27FC236}">
                <a16:creationId xmlns:a16="http://schemas.microsoft.com/office/drawing/2014/main" id="{5A4597C5-F74D-44DD-BBA6-A2596272C0ED}"/>
              </a:ext>
            </a:extLst>
          </p:cNvPr>
          <p:cNvSpPr txBox="1">
            <a:spLocks/>
          </p:cNvSpPr>
          <p:nvPr/>
        </p:nvSpPr>
        <p:spPr>
          <a:xfrm>
            <a:off x="783771" y="5791200"/>
            <a:ext cx="8980715" cy="685800"/>
          </a:xfrm>
          <a:prstGeom prst="rect">
            <a:avLst/>
          </a:prstGeom>
          <a:solidFill>
            <a:srgbClr val="193159"/>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solidFill>
                  <a:schemeClr val="bg1"/>
                </a:solidFill>
              </a:rPr>
              <a:t>When this is complete your instructor should check and sign page 18 of your First Class Logbook.</a:t>
            </a:r>
          </a:p>
        </p:txBody>
      </p:sp>
      <p:graphicFrame>
        <p:nvGraphicFramePr>
          <p:cNvPr id="7" name="Table 6">
            <a:extLst>
              <a:ext uri="{FF2B5EF4-FFF2-40B4-BE49-F238E27FC236}">
                <a16:creationId xmlns:a16="http://schemas.microsoft.com/office/drawing/2014/main" id="{1264EA59-7036-4F29-B7B0-E19C828DBB30}"/>
              </a:ext>
            </a:extLst>
          </p:cNvPr>
          <p:cNvGraphicFramePr>
            <a:graphicFrameLocks noGrp="1"/>
          </p:cNvGraphicFramePr>
          <p:nvPr>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Logbook</a:t>
                      </a:r>
                    </a:p>
                  </a:txBody>
                  <a:tcPr>
                    <a:lnL w="12700" cap="flat" cmpd="sng" algn="ctr">
                      <a:solidFill>
                        <a:srgbClr val="C60C30"/>
                      </a:solidFill>
                      <a:prstDash val="solid"/>
                      <a:round/>
                      <a:headEnd type="none" w="med" len="med"/>
                      <a:tailEnd type="none" w="med" len="med"/>
                    </a:lnL>
                    <a:lnR w="12700" cap="flat" cmpd="sng" algn="ctr">
                      <a:solidFill>
                        <a:srgbClr val="C60C30"/>
                      </a:solidFill>
                      <a:prstDash val="solid"/>
                      <a:round/>
                      <a:headEnd type="none" w="med" len="med"/>
                      <a:tailEnd type="none" w="med" len="med"/>
                    </a:lnR>
                    <a:lnT w="12700" cap="flat" cmpd="sng" algn="ctr">
                      <a:solidFill>
                        <a:srgbClr val="C60C30"/>
                      </a:solidFill>
                      <a:prstDash val="solid"/>
                      <a:round/>
                      <a:headEnd type="none" w="med" len="med"/>
                      <a:tailEnd type="none" w="med" len="med"/>
                    </a:lnT>
                    <a:lnB w="12700" cap="flat" cmpd="sng" algn="ctr">
                      <a:solidFill>
                        <a:srgbClr val="C60C30"/>
                      </a:solidFill>
                      <a:prstDash val="solid"/>
                      <a:round/>
                      <a:headEnd type="none" w="med" len="med"/>
                      <a:tailEnd type="none" w="med" len="med"/>
                    </a:lnB>
                    <a:solidFill>
                      <a:srgbClr val="C60C30"/>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14</a:t>
                      </a:r>
                    </a:p>
                  </a:txBody>
                  <a:tcPr>
                    <a:lnL w="12700" cap="flat" cmpd="sng" algn="ctr">
                      <a:solidFill>
                        <a:srgbClr val="C60C30"/>
                      </a:solidFill>
                      <a:prstDash val="solid"/>
                      <a:round/>
                      <a:headEnd type="none" w="med" len="med"/>
                      <a:tailEnd type="none" w="med" len="med"/>
                    </a:lnL>
                    <a:lnR w="12700" cap="flat" cmpd="sng" algn="ctr">
                      <a:solidFill>
                        <a:srgbClr val="C60C30"/>
                      </a:solidFill>
                      <a:prstDash val="solid"/>
                      <a:round/>
                      <a:headEnd type="none" w="med" len="med"/>
                      <a:tailEnd type="none" w="med" len="med"/>
                    </a:lnR>
                    <a:lnT w="12700" cap="flat" cmpd="sng" algn="ctr">
                      <a:solidFill>
                        <a:srgbClr val="C60C30"/>
                      </a:solidFill>
                      <a:prstDash val="solid"/>
                      <a:round/>
                      <a:headEnd type="none" w="med" len="med"/>
                      <a:tailEnd type="none" w="med" len="med"/>
                    </a:lnT>
                    <a:lnB w="12700" cap="flat" cmpd="sng" algn="ctr">
                      <a:solidFill>
                        <a:srgbClr val="C60C30"/>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2769593137"/>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8FA910-4EA0-4EFE-8D4B-59527AE8AEFE}"/>
              </a:ext>
            </a:extLst>
          </p:cNvPr>
          <p:cNvSpPr>
            <a:spLocks noGrp="1"/>
          </p:cNvSpPr>
          <p:nvPr>
            <p:ph idx="1"/>
          </p:nvPr>
        </p:nvSpPr>
        <p:spPr>
          <a:xfrm>
            <a:off x="673248" y="1184490"/>
            <a:ext cx="9204177" cy="5468724"/>
          </a:xfrm>
        </p:spPr>
        <p:txBody>
          <a:bodyPr>
            <a:normAutofit/>
          </a:bodyPr>
          <a:lstStyle/>
          <a:p>
            <a:r>
              <a:rPr lang="en-GB" sz="2000" dirty="0"/>
              <a:t>This presentation is provided free of charge with the 1st class cadet training system with no warranty or support.</a:t>
            </a:r>
          </a:p>
          <a:p>
            <a:r>
              <a:rPr lang="en-GB" sz="2000" dirty="0"/>
              <a:t>Every effort has been made to ensure the information is correct, but the author accepts no responsibility for any errors or omissions.</a:t>
            </a:r>
          </a:p>
          <a:p>
            <a:r>
              <a:rPr lang="en-GB" sz="2000" dirty="0"/>
              <a:t>Official information on Ultilearn or Bader SharePoint should be checked before using these presentations.</a:t>
            </a:r>
          </a:p>
          <a:p>
            <a:r>
              <a:rPr lang="en-GB" sz="2000" dirty="0"/>
              <a:t>These presentations may be distributed to other Air Cadet squadrons free of charge, but do not place them on the internet. </a:t>
            </a:r>
          </a:p>
          <a:p>
            <a:r>
              <a:rPr lang="en-GB" sz="2000" dirty="0"/>
              <a:t>For best results, use with the 1st class resource book and 1st class instructor handbook, available from </a:t>
            </a:r>
            <a:r>
              <a:rPr lang="en-GB" sz="2000" dirty="0">
                <a:hlinkClick r:id="rId3"/>
              </a:rPr>
              <a:t>cadetdirect.com</a:t>
            </a:r>
            <a:r>
              <a:rPr lang="en-GB" sz="2000" dirty="0"/>
              <a:t>.</a:t>
            </a:r>
          </a:p>
          <a:p>
            <a:pPr marL="0" indent="0">
              <a:buNone/>
            </a:pPr>
            <a:endParaRPr lang="en-GB" sz="2000" dirty="0"/>
          </a:p>
          <a:p>
            <a:pPr marL="0" indent="0">
              <a:buNone/>
            </a:pPr>
            <a:endParaRPr lang="en-GB" sz="2000" dirty="0"/>
          </a:p>
          <a:p>
            <a:pPr marL="0" indent="0">
              <a:buNone/>
            </a:pPr>
            <a:endParaRPr lang="en-GB" sz="2000" dirty="0"/>
          </a:p>
          <a:p>
            <a:pPr marL="0" indent="0">
              <a:buNone/>
            </a:pPr>
            <a:r>
              <a:rPr lang="en-GB" sz="2000" dirty="0"/>
              <a:t>Version 19/04</a:t>
            </a:r>
          </a:p>
        </p:txBody>
      </p:sp>
      <p:sp>
        <p:nvSpPr>
          <p:cNvPr id="3" name="Title 2">
            <a:extLst>
              <a:ext uri="{FF2B5EF4-FFF2-40B4-BE49-F238E27FC236}">
                <a16:creationId xmlns:a16="http://schemas.microsoft.com/office/drawing/2014/main" id="{C6D1B6E8-056B-4DB6-832B-A118019CC386}"/>
              </a:ext>
            </a:extLst>
          </p:cNvPr>
          <p:cNvSpPr>
            <a:spLocks noGrp="1"/>
          </p:cNvSpPr>
          <p:nvPr>
            <p:ph type="title"/>
          </p:nvPr>
        </p:nvSpPr>
        <p:spPr>
          <a:xfrm>
            <a:off x="673248" y="271587"/>
            <a:ext cx="5276139" cy="609474"/>
          </a:xfrm>
        </p:spPr>
        <p:txBody>
          <a:bodyPr>
            <a:normAutofit/>
          </a:bodyPr>
          <a:lstStyle/>
          <a:p>
            <a:r>
              <a:rPr lang="en-GB" sz="3200" dirty="0"/>
              <a:t>INSTRUCTOR INFORMATION</a:t>
            </a:r>
          </a:p>
        </p:txBody>
      </p:sp>
    </p:spTree>
    <p:extLst>
      <p:ext uri="{BB962C8B-B14F-4D97-AF65-F5344CB8AC3E}">
        <p14:creationId xmlns:p14="http://schemas.microsoft.com/office/powerpoint/2010/main" val="3695001804"/>
      </p:ext>
    </p:extLst>
  </p:cSld>
  <p:clrMapOvr>
    <a:masterClrMapping/>
  </p:clrMapOvr>
  <p:transition spd="slow">
    <p:cove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irmanship Part 1" id="{12256386-A7C9-4918-B8DB-1F6677810507}" vid="{DE933071-D6AB-41E9-853E-45B431EFDD6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Airmanship</Template>
  <TotalTime>189</TotalTime>
  <Words>956</Words>
  <Application>Microsoft Office PowerPoint</Application>
  <PresentationFormat>Widescreen</PresentationFormat>
  <Paragraphs>81</Paragraphs>
  <Slides>9</Slides>
  <Notes>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 Light</vt:lpstr>
      <vt:lpstr>Myriad Pro</vt:lpstr>
      <vt:lpstr>Myanmar Text</vt:lpstr>
      <vt:lpstr>Calibri</vt:lpstr>
      <vt:lpstr>Office Theme</vt:lpstr>
      <vt:lpstr>PowerPoint Presentation</vt:lpstr>
      <vt:lpstr>LEARNING OUTCOMES</vt:lpstr>
      <vt:lpstr>WINCH LAUNCHING</vt:lpstr>
      <vt:lpstr>LAUNCHING A VIKING GLIDER</vt:lpstr>
      <vt:lpstr>LAUNCHING A VIKING GLIDER</vt:lpstr>
      <vt:lpstr>ANY QUESTIONS?</vt:lpstr>
      <vt:lpstr>LEARNING OUTCOMES</vt:lpstr>
      <vt:lpstr>GLIDER LAUNCHING TASK</vt:lpstr>
      <vt:lpstr>INSTRUCTOR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m419055</dc:creator>
  <cp:lastModifiedBy>m419055</cp:lastModifiedBy>
  <cp:revision>7</cp:revision>
  <dcterms:created xsi:type="dcterms:W3CDTF">2019-04-21T16:48:37Z</dcterms:created>
  <dcterms:modified xsi:type="dcterms:W3CDTF">2019-05-01T12:35:37Z</dcterms:modified>
</cp:coreProperties>
</file>