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4"/>
  </p:notesMasterIdLst>
  <p:handoutMasterIdLst>
    <p:handoutMasterId r:id="rId45"/>
  </p:handoutMasterIdLst>
  <p:sldIdLst>
    <p:sldId id="256" r:id="rId2"/>
    <p:sldId id="340" r:id="rId3"/>
    <p:sldId id="258" r:id="rId4"/>
    <p:sldId id="341" r:id="rId5"/>
    <p:sldId id="342" r:id="rId6"/>
    <p:sldId id="343" r:id="rId7"/>
    <p:sldId id="344" r:id="rId8"/>
    <p:sldId id="325" r:id="rId9"/>
    <p:sldId id="345" r:id="rId10"/>
    <p:sldId id="375" r:id="rId11"/>
    <p:sldId id="346" r:id="rId12"/>
    <p:sldId id="347" r:id="rId13"/>
    <p:sldId id="348" r:id="rId14"/>
    <p:sldId id="349" r:id="rId15"/>
    <p:sldId id="350" r:id="rId16"/>
    <p:sldId id="351" r:id="rId17"/>
    <p:sldId id="352" r:id="rId18"/>
    <p:sldId id="376" r:id="rId19"/>
    <p:sldId id="362" r:id="rId20"/>
    <p:sldId id="354" r:id="rId21"/>
    <p:sldId id="355" r:id="rId22"/>
    <p:sldId id="356" r:id="rId23"/>
    <p:sldId id="357" r:id="rId24"/>
    <p:sldId id="358" r:id="rId25"/>
    <p:sldId id="359" r:id="rId26"/>
    <p:sldId id="360" r:id="rId27"/>
    <p:sldId id="361" r:id="rId28"/>
    <p:sldId id="363" r:id="rId29"/>
    <p:sldId id="353" r:id="rId30"/>
    <p:sldId id="377" r:id="rId31"/>
    <p:sldId id="364" r:id="rId32"/>
    <p:sldId id="366" r:id="rId33"/>
    <p:sldId id="367" r:id="rId34"/>
    <p:sldId id="369" r:id="rId35"/>
    <p:sldId id="368" r:id="rId36"/>
    <p:sldId id="370" r:id="rId37"/>
    <p:sldId id="371" r:id="rId38"/>
    <p:sldId id="372" r:id="rId39"/>
    <p:sldId id="374" r:id="rId40"/>
    <p:sldId id="373" r:id="rId41"/>
    <p:sldId id="378" r:id="rId42"/>
    <p:sldId id="279" r:id="rId43"/>
  </p:sldIdLst>
  <p:sldSz cx="12192000" cy="6858000"/>
  <p:notesSz cx="6858000" cy="9144000"/>
  <p:embeddedFontLst>
    <p:embeddedFont>
      <p:font typeface="Calibri" panose="020F0502020204030204" pitchFamily="34" charset="0"/>
      <p:regular r:id="rId46"/>
      <p:bold r:id="rId47"/>
      <p:italic r:id="rId48"/>
      <p:boldItalic r:id="rId49"/>
    </p:embeddedFont>
    <p:embeddedFont>
      <p:font typeface="Calibri Light" panose="020F0302020204030204" pitchFamily="34" charset="0"/>
      <p:regular r:id="rId50"/>
      <p:italic r:id="rId51"/>
    </p:embeddedFont>
    <p:embeddedFont>
      <p:font typeface="Myanmar Text" panose="020B0502040204020203" pitchFamily="34" charset="0"/>
      <p:regular r:id="rId52"/>
      <p:bold r:id="rId53"/>
    </p:embeddedFont>
    <p:embeddedFont>
      <p:font typeface="Myriad Pro" panose="020B0503030403020204" pitchFamily="34" charset="0"/>
      <p:regular r:id="rId54"/>
      <p:bold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2CF"/>
    <a:srgbClr val="193159"/>
    <a:srgbClr val="5E9CAE"/>
    <a:srgbClr val="729ABD"/>
    <a:srgbClr val="002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9250" autoAdjust="0"/>
  </p:normalViewPr>
  <p:slideViewPr>
    <p:cSldViewPr snapToGrid="0">
      <p:cViewPr varScale="1">
        <p:scale>
          <a:sx n="87" d="100"/>
          <a:sy n="87" d="100"/>
        </p:scale>
        <p:origin x="1374" y="66"/>
      </p:cViewPr>
      <p:guideLst/>
    </p:cSldViewPr>
  </p:slideViewPr>
  <p:notesTextViewPr>
    <p:cViewPr>
      <p:scale>
        <a:sx n="1" d="1"/>
        <a:sy n="1" d="1"/>
      </p:scale>
      <p:origin x="0" y="0"/>
    </p:cViewPr>
  </p:notesTextViewPr>
  <p:notesViewPr>
    <p:cSldViewPr snapToGrid="0">
      <p:cViewPr>
        <p:scale>
          <a:sx n="82" d="100"/>
          <a:sy n="82" d="100"/>
        </p:scale>
        <p:origin x="3876" y="16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3" Type="http://schemas.openxmlformats.org/officeDocument/2006/relationships/font" Target="fonts/font8.fntdata"/><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52CFB40-8AC3-409D-8385-BFC98C4594B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6E8860E-1C6F-4B33-8891-A1623A13F6D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3EF131-B304-4D89-829E-C990EDF5860E}" type="datetimeFigureOut">
              <a:rPr lang="en-GB" smtClean="0"/>
              <a:t>26/04/2019</a:t>
            </a:fld>
            <a:endParaRPr lang="en-GB"/>
          </a:p>
        </p:txBody>
      </p:sp>
      <p:sp>
        <p:nvSpPr>
          <p:cNvPr id="4" name="Footer Placeholder 3">
            <a:extLst>
              <a:ext uri="{FF2B5EF4-FFF2-40B4-BE49-F238E27FC236}">
                <a16:creationId xmlns:a16="http://schemas.microsoft.com/office/drawing/2014/main" id="{4270E970-23A9-4508-A675-A657AE5B3B1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E53954D-6FB1-4DE3-A24A-B47474A53B1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75AFB6-4D8E-4894-8B0A-6096D108AA8A}" type="slidenum">
              <a:rPr lang="en-GB" smtClean="0"/>
              <a:t>‹#›</a:t>
            </a:fld>
            <a:endParaRPr lang="en-GB"/>
          </a:p>
        </p:txBody>
      </p:sp>
    </p:spTree>
    <p:extLst>
      <p:ext uri="{BB962C8B-B14F-4D97-AF65-F5344CB8AC3E}">
        <p14:creationId xmlns:p14="http://schemas.microsoft.com/office/powerpoint/2010/main" val="26775962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71473" y="969794"/>
            <a:ext cx="6115050" cy="3439716"/>
          </a:xfrm>
          <a:prstGeom prst="rect">
            <a:avLst/>
          </a:prstGeom>
          <a:noFill/>
          <a:ln w="12700">
            <a:solidFill>
              <a:srgbClr val="729ABD"/>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371474" y="4719698"/>
            <a:ext cx="6115050" cy="3454508"/>
          </a:xfrm>
          <a:prstGeom prst="rect">
            <a:avLst/>
          </a:prstGeom>
          <a:ln>
            <a:solidFill>
              <a:srgbClr val="729ABD"/>
            </a:solidFill>
          </a:ln>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Box 8">
            <a:extLst>
              <a:ext uri="{FF2B5EF4-FFF2-40B4-BE49-F238E27FC236}">
                <a16:creationId xmlns:a16="http://schemas.microsoft.com/office/drawing/2014/main" id="{22E09B5A-10A3-464B-8855-E20B9B3C9242}"/>
              </a:ext>
            </a:extLst>
          </p:cNvPr>
          <p:cNvSpPr txBox="1"/>
          <p:nvPr/>
        </p:nvSpPr>
        <p:spPr>
          <a:xfrm>
            <a:off x="371473" y="351830"/>
            <a:ext cx="1973141" cy="307777"/>
          </a:xfrm>
          <a:prstGeom prst="rect">
            <a:avLst/>
          </a:prstGeom>
          <a:solidFill>
            <a:srgbClr val="0072CF"/>
          </a:solidFill>
        </p:spPr>
        <p:txBody>
          <a:bodyPr wrap="square" rtlCol="0">
            <a:spAutoFit/>
          </a:bodyPr>
          <a:lstStyle/>
          <a:p>
            <a:r>
              <a:rPr lang="en-GB" sz="1400" b="1" dirty="0">
                <a:solidFill>
                  <a:schemeClr val="bg1"/>
                </a:solidFill>
                <a:latin typeface="Myriad Pro" panose="020B0503030403020204" pitchFamily="34" charset="0"/>
              </a:rPr>
              <a:t>PRESENTATION NOTES</a:t>
            </a:r>
          </a:p>
        </p:txBody>
      </p:sp>
      <p:sp>
        <p:nvSpPr>
          <p:cNvPr id="11" name="TextBox 10">
            <a:extLst>
              <a:ext uri="{FF2B5EF4-FFF2-40B4-BE49-F238E27FC236}">
                <a16:creationId xmlns:a16="http://schemas.microsoft.com/office/drawing/2014/main" id="{0750822C-9B37-415A-9256-DC84547B662A}"/>
              </a:ext>
            </a:extLst>
          </p:cNvPr>
          <p:cNvSpPr txBox="1"/>
          <p:nvPr/>
        </p:nvSpPr>
        <p:spPr>
          <a:xfrm>
            <a:off x="2344614" y="351830"/>
            <a:ext cx="4141909" cy="307777"/>
          </a:xfrm>
          <a:prstGeom prst="rect">
            <a:avLst/>
          </a:prstGeom>
          <a:solidFill>
            <a:srgbClr val="0072CF"/>
          </a:solidFill>
        </p:spPr>
        <p:txBody>
          <a:bodyPr wrap="square" rtlCol="0">
            <a:spAutoFit/>
          </a:bodyPr>
          <a:lstStyle/>
          <a:p>
            <a:pPr algn="r"/>
            <a:r>
              <a:rPr lang="en-GB" sz="1400" b="1" dirty="0">
                <a:solidFill>
                  <a:schemeClr val="bg1"/>
                </a:solidFill>
                <a:latin typeface="Myriad Pro" panose="020B0503030403020204" pitchFamily="34" charset="0"/>
              </a:rPr>
              <a:t>THE ROYAL AIR FORCE</a:t>
            </a:r>
          </a:p>
        </p:txBody>
      </p:sp>
      <p:sp>
        <p:nvSpPr>
          <p:cNvPr id="16" name="TextBox 15">
            <a:extLst>
              <a:ext uri="{FF2B5EF4-FFF2-40B4-BE49-F238E27FC236}">
                <a16:creationId xmlns:a16="http://schemas.microsoft.com/office/drawing/2014/main" id="{A65A52ED-5813-45A7-9711-399706552E8C}"/>
              </a:ext>
            </a:extLst>
          </p:cNvPr>
          <p:cNvSpPr txBox="1"/>
          <p:nvPr/>
        </p:nvSpPr>
        <p:spPr>
          <a:xfrm>
            <a:off x="5615353" y="8469601"/>
            <a:ext cx="871171" cy="307777"/>
          </a:xfrm>
          <a:prstGeom prst="rect">
            <a:avLst/>
          </a:prstGeom>
          <a:solidFill>
            <a:srgbClr val="0072CF"/>
          </a:solidFill>
        </p:spPr>
        <p:txBody>
          <a:bodyPr wrap="square" rtlCol="0">
            <a:spAutoFit/>
          </a:bodyPr>
          <a:lstStyle/>
          <a:p>
            <a:pPr algn="r"/>
            <a:fld id="{BED1C4E3-AC42-4897-85E2-1C0F49AF255C}" type="slidenum">
              <a:rPr lang="en-GB" sz="1400" b="1" smtClean="0">
                <a:solidFill>
                  <a:schemeClr val="bg1"/>
                </a:solidFill>
                <a:latin typeface="Myriad Pro" panose="020B0503030403020204" pitchFamily="34" charset="0"/>
              </a:rPr>
              <a:t>‹#›</a:t>
            </a:fld>
            <a:endParaRPr lang="en-GB" sz="1400" b="1" dirty="0">
              <a:solidFill>
                <a:schemeClr val="bg1"/>
              </a:solidFill>
              <a:latin typeface="Myriad Pro" panose="020B0503030403020204" pitchFamily="34" charset="0"/>
            </a:endParaRPr>
          </a:p>
        </p:txBody>
      </p:sp>
      <p:sp>
        <p:nvSpPr>
          <p:cNvPr id="17" name="TextBox 16">
            <a:extLst>
              <a:ext uri="{FF2B5EF4-FFF2-40B4-BE49-F238E27FC236}">
                <a16:creationId xmlns:a16="http://schemas.microsoft.com/office/drawing/2014/main" id="{46C0BEC2-198E-4D86-BF84-55FBDD105ADB}"/>
              </a:ext>
            </a:extLst>
          </p:cNvPr>
          <p:cNvSpPr txBox="1"/>
          <p:nvPr/>
        </p:nvSpPr>
        <p:spPr>
          <a:xfrm>
            <a:off x="371473" y="8469600"/>
            <a:ext cx="5243880" cy="307777"/>
          </a:xfrm>
          <a:prstGeom prst="rect">
            <a:avLst/>
          </a:prstGeom>
          <a:solidFill>
            <a:srgbClr val="0072CF"/>
          </a:solidFill>
        </p:spPr>
        <p:txBody>
          <a:bodyPr wrap="square" rtlCol="0">
            <a:spAutoFit/>
          </a:bodyPr>
          <a:lstStyle/>
          <a:p>
            <a:r>
              <a:rPr lang="en-GB" sz="1400" b="1" dirty="0">
                <a:solidFill>
                  <a:schemeClr val="bg1"/>
                </a:solidFill>
                <a:latin typeface="Myriad Pro" panose="020B0503030403020204" pitchFamily="34" charset="0"/>
              </a:rPr>
              <a:t>FIRST CLASS CADET</a:t>
            </a:r>
          </a:p>
        </p:txBody>
      </p:sp>
    </p:spTree>
    <p:extLst>
      <p:ext uri="{BB962C8B-B14F-4D97-AF65-F5344CB8AC3E}">
        <p14:creationId xmlns:p14="http://schemas.microsoft.com/office/powerpoint/2010/main" val="2551080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yriad Pro" panose="020B0503030403020204" pitchFamily="34" charset="0"/>
        <a:ea typeface="+mn-ea"/>
        <a:cs typeface="+mn-cs"/>
      </a:defRPr>
    </a:lvl1pPr>
    <a:lvl2pPr marL="457200" algn="l" defTabSz="914400" rtl="0" eaLnBrk="1" latinLnBrk="0" hangingPunct="1">
      <a:defRPr sz="1200" kern="1200">
        <a:solidFill>
          <a:schemeClr val="tx1"/>
        </a:solidFill>
        <a:latin typeface="Myriad Pro" panose="020B0503030403020204" pitchFamily="34" charset="0"/>
        <a:ea typeface="+mn-ea"/>
        <a:cs typeface="+mn-cs"/>
      </a:defRPr>
    </a:lvl2pPr>
    <a:lvl3pPr marL="914400" algn="l" defTabSz="914400" rtl="0" eaLnBrk="1" latinLnBrk="0" hangingPunct="1">
      <a:defRPr sz="1200" kern="1200">
        <a:solidFill>
          <a:schemeClr val="tx1"/>
        </a:solidFill>
        <a:latin typeface="Myriad Pro" panose="020B0503030403020204" pitchFamily="34" charset="0"/>
        <a:ea typeface="+mn-ea"/>
        <a:cs typeface="+mn-cs"/>
      </a:defRPr>
    </a:lvl3pPr>
    <a:lvl4pPr marL="1371600" algn="l" defTabSz="914400" rtl="0" eaLnBrk="1" latinLnBrk="0" hangingPunct="1">
      <a:defRPr sz="1200" kern="1200">
        <a:solidFill>
          <a:schemeClr val="tx1"/>
        </a:solidFill>
        <a:latin typeface="Myriad Pro" panose="020B0503030403020204" pitchFamily="34" charset="0"/>
        <a:ea typeface="+mn-ea"/>
        <a:cs typeface="+mn-cs"/>
      </a:defRPr>
    </a:lvl4pPr>
    <a:lvl5pPr marL="1828800" algn="l" defTabSz="914400" rtl="0" eaLnBrk="1" latinLnBrk="0" hangingPunct="1">
      <a:defRPr sz="1200" kern="1200">
        <a:solidFill>
          <a:schemeClr val="tx1"/>
        </a:solidFill>
        <a:latin typeface="Myriad Pro" panose="020B05030304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Part 1 of 4. This presentation covers the information required to complete PASS criteria of the </a:t>
            </a:r>
            <a:r>
              <a:rPr lang="en-GB" i="1" dirty="0"/>
              <a:t>LO1 Initial Expedition Training </a:t>
            </a:r>
            <a:r>
              <a:rPr lang="en-GB" dirty="0"/>
              <a:t>topic.</a:t>
            </a:r>
          </a:p>
          <a:p>
            <a:endParaRPr lang="en-GB" dirty="0"/>
          </a:p>
          <a:p>
            <a:r>
              <a:rPr lang="en-GB" dirty="0"/>
              <a:t>For best results, these instructor notes should be read in conjunction with this presentation and the lesson plan.</a:t>
            </a:r>
          </a:p>
          <a:p>
            <a:endParaRPr lang="en-GB" dirty="0"/>
          </a:p>
        </p:txBody>
      </p:sp>
    </p:spTree>
    <p:extLst>
      <p:ext uri="{BB962C8B-B14F-4D97-AF65-F5344CB8AC3E}">
        <p14:creationId xmlns:p14="http://schemas.microsoft.com/office/powerpoint/2010/main" val="3708695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b="0" dirty="0"/>
              <a:t>This task covers the mandatory requirement for objectives P1 for LO1.</a:t>
            </a:r>
          </a:p>
          <a:p>
            <a:endParaRPr lang="en-GB" b="0" dirty="0"/>
          </a:p>
          <a:p>
            <a:r>
              <a:rPr lang="en-GB" b="0" dirty="0"/>
              <a:t>Cadets must list four things to consider when planning an expedition; preferably two expedition factors and two personnel factors.</a:t>
            </a:r>
          </a:p>
          <a:p>
            <a:endParaRPr lang="en-GB" b="0" dirty="0"/>
          </a:p>
          <a:p>
            <a:r>
              <a:rPr lang="en-GB" b="1" dirty="0"/>
              <a:t>Once satisfied that all cadets have an understanding of the topic, instructors must check and sign:</a:t>
            </a:r>
          </a:p>
          <a:p>
            <a:pPr marL="171450" indent="-171450">
              <a:buFont typeface="Arial" panose="020B0604020202020204" pitchFamily="34" charset="0"/>
              <a:buChar char="•"/>
            </a:pPr>
            <a:r>
              <a:rPr lang="en-GB" b="1" dirty="0"/>
              <a:t>Page 30 of the cadet’s first class log book.</a:t>
            </a:r>
          </a:p>
        </p:txBody>
      </p:sp>
    </p:spTree>
    <p:extLst>
      <p:ext uri="{BB962C8B-B14F-4D97-AF65-F5344CB8AC3E}">
        <p14:creationId xmlns:p14="http://schemas.microsoft.com/office/powerpoint/2010/main" val="88860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LO1: Know how to plan and prepare for a walking expedition.</a:t>
            </a:r>
          </a:p>
          <a:p>
            <a:endParaRPr lang="en-GB" dirty="0"/>
          </a:p>
          <a:p>
            <a:r>
              <a:rPr lang="en-GB" dirty="0"/>
              <a:t>P2: List the Countryside Code.</a:t>
            </a:r>
          </a:p>
          <a:p>
            <a:endParaRPr lang="en-GB" dirty="0"/>
          </a:p>
        </p:txBody>
      </p:sp>
    </p:spTree>
    <p:extLst>
      <p:ext uri="{BB962C8B-B14F-4D97-AF65-F5344CB8AC3E}">
        <p14:creationId xmlns:p14="http://schemas.microsoft.com/office/powerpoint/2010/main" val="606340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THE COUNTRYSIDE CODE</a:t>
            </a:r>
          </a:p>
          <a:p>
            <a:endParaRPr lang="en-GB" dirty="0"/>
          </a:p>
          <a:p>
            <a:r>
              <a:rPr lang="en-GB" dirty="0"/>
              <a:t>The video is 1 minute long.</a:t>
            </a:r>
          </a:p>
          <a:p>
            <a:endParaRPr lang="en-GB" dirty="0"/>
          </a:p>
          <a:p>
            <a:r>
              <a:rPr lang="en-GB" dirty="0"/>
              <a:t>A video summarising the countryside code.</a:t>
            </a:r>
          </a:p>
          <a:p>
            <a:endParaRPr lang="en-GB" dirty="0"/>
          </a:p>
        </p:txBody>
      </p:sp>
    </p:spTree>
    <p:extLst>
      <p:ext uri="{BB962C8B-B14F-4D97-AF65-F5344CB8AC3E}">
        <p14:creationId xmlns:p14="http://schemas.microsoft.com/office/powerpoint/2010/main" val="538183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Consider the local community and other people enjoying the outdoors. </a:t>
            </a:r>
          </a:p>
          <a:p>
            <a:endParaRPr lang="en-GB" dirty="0"/>
          </a:p>
          <a:p>
            <a:r>
              <a:rPr lang="en-GB" dirty="0"/>
              <a:t>Co-operate with people at work in the countryside. For example, keep out of the way when farm animals are being gathered or moved and follow directions from the farmer. </a:t>
            </a:r>
          </a:p>
          <a:p>
            <a:endParaRPr lang="en-GB" dirty="0"/>
          </a:p>
          <a:p>
            <a:r>
              <a:rPr lang="en-GB" dirty="0"/>
              <a:t>Leave gates and property as you find them and follow paths unless wider access is available.</a:t>
            </a:r>
          </a:p>
          <a:p>
            <a:endParaRPr lang="en-GB" dirty="0"/>
          </a:p>
          <a:p>
            <a:r>
              <a:rPr lang="en-GB" dirty="0"/>
              <a:t>Countryside Code Leaflet can be found here with more information:</a:t>
            </a:r>
          </a:p>
          <a:p>
            <a:r>
              <a:rPr lang="en-GB" dirty="0"/>
              <a:t>https://www.gov.uk/government/uploads/system/uploads/attachment_data/file/558112/countryside-code.pdf</a:t>
            </a:r>
          </a:p>
        </p:txBody>
      </p:sp>
    </p:spTree>
    <p:extLst>
      <p:ext uri="{BB962C8B-B14F-4D97-AF65-F5344CB8AC3E}">
        <p14:creationId xmlns:p14="http://schemas.microsoft.com/office/powerpoint/2010/main" val="3970622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Take special care not to damage, destroy or remove features such as rocks, plants and trees. They provide homes and food for wildlife, and add to everybody’s enjoyment of the countryside. </a:t>
            </a:r>
          </a:p>
          <a:p>
            <a:endParaRPr lang="en-GB" dirty="0"/>
          </a:p>
          <a:p>
            <a:r>
              <a:rPr lang="en-GB" dirty="0"/>
              <a:t>Leave no trace of your visit and take your litter home. Litter and leftover food is ugly and can be dangerous to wildlife and farm animals.</a:t>
            </a:r>
          </a:p>
          <a:p>
            <a:endParaRPr lang="en-GB" dirty="0"/>
          </a:p>
          <a:p>
            <a:r>
              <a:rPr lang="en-GB" dirty="0"/>
              <a:t>Be very careful with naked flames and stoves. Avoid cooking on dry grass or vegetation. Fires can be as devastating to wildlife and habitats as they are to people and property.</a:t>
            </a:r>
          </a:p>
          <a:p>
            <a:endParaRPr lang="en-GB" dirty="0"/>
          </a:p>
          <a:p>
            <a:r>
              <a:rPr lang="en-GB" dirty="0"/>
              <a:t>Countryside Code Leaflet can be found here with more information:</a:t>
            </a:r>
          </a:p>
          <a:p>
            <a:r>
              <a:rPr lang="en-GB" dirty="0"/>
              <a:t>https://www.gov.uk/government/uploads/system/uploads/attachment_data/file/558112/countryside-code.pdf</a:t>
            </a:r>
          </a:p>
          <a:p>
            <a:endParaRPr lang="en-GB" dirty="0"/>
          </a:p>
        </p:txBody>
      </p:sp>
    </p:spTree>
    <p:extLst>
      <p:ext uri="{BB962C8B-B14F-4D97-AF65-F5344CB8AC3E}">
        <p14:creationId xmlns:p14="http://schemas.microsoft.com/office/powerpoint/2010/main" val="1250995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Plan ahead and be prepared.</a:t>
            </a:r>
          </a:p>
          <a:p>
            <a:endParaRPr lang="en-GB" dirty="0"/>
          </a:p>
          <a:p>
            <a:r>
              <a:rPr lang="en-GB" dirty="0"/>
              <a:t>Wild animals, farm animals and horses can behave unpredictably if you get too close, especially if they’re with their young - so give them plenty of space.</a:t>
            </a:r>
          </a:p>
          <a:p>
            <a:endParaRPr lang="en-GB" dirty="0"/>
          </a:p>
          <a:p>
            <a:r>
              <a:rPr lang="en-GB" dirty="0"/>
              <a:t>Check weather forecasts before you leave and be prepared to change plans, as weather can change quickly.</a:t>
            </a:r>
          </a:p>
          <a:p>
            <a:endParaRPr lang="en-GB" dirty="0"/>
          </a:p>
          <a:p>
            <a:r>
              <a:rPr lang="en-GB" dirty="0"/>
              <a:t>Countryside Code Leaflet can be found here with more information:</a:t>
            </a:r>
          </a:p>
          <a:p>
            <a:r>
              <a:rPr lang="en-GB" dirty="0"/>
              <a:t>https://www.gov.uk/government/uploads/system/uploads/attachment_data/file/558112/countryside-code.pdf</a:t>
            </a:r>
          </a:p>
          <a:p>
            <a:endParaRPr lang="en-GB" dirty="0"/>
          </a:p>
        </p:txBody>
      </p:sp>
    </p:spTree>
    <p:extLst>
      <p:ext uri="{BB962C8B-B14F-4D97-AF65-F5344CB8AC3E}">
        <p14:creationId xmlns:p14="http://schemas.microsoft.com/office/powerpoint/2010/main" val="147247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A chance to ask or answer any final questions.</a:t>
            </a:r>
          </a:p>
        </p:txBody>
      </p:sp>
    </p:spTree>
    <p:extLst>
      <p:ext uri="{BB962C8B-B14F-4D97-AF65-F5344CB8AC3E}">
        <p14:creationId xmlns:p14="http://schemas.microsoft.com/office/powerpoint/2010/main" val="1144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LO1: Know how to plan and prepare for a walking expedition.</a:t>
            </a:r>
          </a:p>
          <a:p>
            <a:endParaRPr lang="en-GB" dirty="0"/>
          </a:p>
          <a:p>
            <a:r>
              <a:rPr lang="en-GB" dirty="0"/>
              <a:t>P2: List the Countryside Code.</a:t>
            </a:r>
          </a:p>
          <a:p>
            <a:endParaRPr lang="en-GB" dirty="0"/>
          </a:p>
        </p:txBody>
      </p:sp>
    </p:spTree>
    <p:extLst>
      <p:ext uri="{BB962C8B-B14F-4D97-AF65-F5344CB8AC3E}">
        <p14:creationId xmlns:p14="http://schemas.microsoft.com/office/powerpoint/2010/main" val="2749593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b="0" dirty="0"/>
              <a:t>This task covers the mandatory requirement for objectives P2 for LO1.</a:t>
            </a:r>
          </a:p>
          <a:p>
            <a:endParaRPr lang="en-GB" b="0" dirty="0"/>
          </a:p>
          <a:p>
            <a:r>
              <a:rPr lang="en-GB" b="0" dirty="0"/>
              <a:t>Cadets must list the 5 main points of the countryside code.</a:t>
            </a:r>
          </a:p>
          <a:p>
            <a:endParaRPr lang="en-GB" b="0" dirty="0"/>
          </a:p>
          <a:p>
            <a:r>
              <a:rPr lang="en-GB" b="1" dirty="0"/>
              <a:t>Once satisfied that all cadets have an understanding of the topic, instructors must check and sign:</a:t>
            </a:r>
          </a:p>
          <a:p>
            <a:pPr marL="171450" indent="-171450">
              <a:buFont typeface="Arial" panose="020B0604020202020204" pitchFamily="34" charset="0"/>
              <a:buChar char="•"/>
            </a:pPr>
            <a:r>
              <a:rPr lang="en-GB" b="1" dirty="0"/>
              <a:t>Page 31 of the cadet’s first class log book.</a:t>
            </a:r>
          </a:p>
        </p:txBody>
      </p:sp>
    </p:spTree>
    <p:extLst>
      <p:ext uri="{BB962C8B-B14F-4D97-AF65-F5344CB8AC3E}">
        <p14:creationId xmlns:p14="http://schemas.microsoft.com/office/powerpoint/2010/main" val="40320059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LO1: Know how to plan and prepare for a walking expedition.</a:t>
            </a:r>
          </a:p>
          <a:p>
            <a:endParaRPr lang="en-GB" dirty="0"/>
          </a:p>
          <a:p>
            <a:r>
              <a:rPr lang="en-GB" dirty="0"/>
              <a:t>P3: Describe the purpose of a route card in a walking expedition.</a:t>
            </a:r>
          </a:p>
        </p:txBody>
      </p:sp>
    </p:spTree>
    <p:extLst>
      <p:ext uri="{BB962C8B-B14F-4D97-AF65-F5344CB8AC3E}">
        <p14:creationId xmlns:p14="http://schemas.microsoft.com/office/powerpoint/2010/main" val="432665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LO1: Know how to plan and prepare for a walking expedition.</a:t>
            </a:r>
          </a:p>
          <a:p>
            <a:endParaRPr lang="en-GB" dirty="0"/>
          </a:p>
          <a:p>
            <a:r>
              <a:rPr lang="en-GB" dirty="0"/>
              <a:t>P1: Describe factors for consideration when planning a walking expedition.</a:t>
            </a:r>
          </a:p>
          <a:p>
            <a:endParaRPr lang="en-GB" dirty="0"/>
          </a:p>
        </p:txBody>
      </p:sp>
    </p:spTree>
    <p:extLst>
      <p:ext uri="{BB962C8B-B14F-4D97-AF65-F5344CB8AC3E}">
        <p14:creationId xmlns:p14="http://schemas.microsoft.com/office/powerpoint/2010/main" val="17832711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b="1" dirty="0"/>
              <a:t>Structure for planning your day in the hills, including the route for staff and cadets: </a:t>
            </a:r>
            <a:r>
              <a:rPr lang="en-GB" dirty="0"/>
              <a:t>This is useful to keep yourself on track, and avoid being stuck in darkness because you’ve taken too long to complete a route.</a:t>
            </a:r>
          </a:p>
          <a:p>
            <a:endParaRPr lang="en-GB" dirty="0"/>
          </a:p>
          <a:p>
            <a:r>
              <a:rPr lang="en-GB" b="1" dirty="0"/>
              <a:t>Details of who's in the group and their emergency points of contact:</a:t>
            </a:r>
            <a:r>
              <a:rPr lang="en-GB" dirty="0"/>
              <a:t> This isn’t necessarily included on all route cards but is a useful addition.</a:t>
            </a:r>
          </a:p>
          <a:p>
            <a:endParaRPr lang="en-GB" dirty="0"/>
          </a:p>
          <a:p>
            <a:r>
              <a:rPr lang="en-GB" b="1" dirty="0"/>
              <a:t>Enable you to keep track of progress during the day</a:t>
            </a:r>
            <a:r>
              <a:rPr lang="en-GB" dirty="0"/>
              <a:t>: For staff and cadets, in addition lets you know if you need to slow down/speed up, particularly where there is a minimum time to be out on expedition e.g. DofE expeditions.</a:t>
            </a:r>
          </a:p>
          <a:p>
            <a:endParaRPr lang="en-GB" dirty="0"/>
          </a:p>
          <a:p>
            <a:r>
              <a:rPr lang="en-GB" b="1" dirty="0"/>
              <a:t>Escape routes shown in case of emergency:</a:t>
            </a:r>
            <a:r>
              <a:rPr lang="en-GB" dirty="0"/>
              <a:t> These can be referred to as required.</a:t>
            </a:r>
          </a:p>
          <a:p>
            <a:endParaRPr lang="en-GB" dirty="0"/>
          </a:p>
          <a:p>
            <a:r>
              <a:rPr lang="en-GB" b="1" dirty="0"/>
              <a:t>A copy of your route and timings to allow staff to know where you should be, and keep track of your movements: </a:t>
            </a:r>
            <a:r>
              <a:rPr lang="en-GB" dirty="0"/>
              <a:t>This is crucial in staff being able to monitor and if necessary track down your group.</a:t>
            </a:r>
          </a:p>
          <a:p>
            <a:endParaRPr lang="en-GB" dirty="0"/>
          </a:p>
        </p:txBody>
      </p:sp>
    </p:spTree>
    <p:extLst>
      <p:ext uri="{BB962C8B-B14F-4D97-AF65-F5344CB8AC3E}">
        <p14:creationId xmlns:p14="http://schemas.microsoft.com/office/powerpoint/2010/main" val="2163156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An example route card for a bronze DofE expedition.</a:t>
            </a:r>
          </a:p>
          <a:p>
            <a:endParaRPr lang="en-GB" dirty="0"/>
          </a:p>
          <a:p>
            <a:r>
              <a:rPr lang="en-GB" dirty="0"/>
              <a:t>The following slides describe each section of the card and why it is used.</a:t>
            </a:r>
          </a:p>
        </p:txBody>
      </p:sp>
    </p:spTree>
    <p:extLst>
      <p:ext uri="{BB962C8B-B14F-4D97-AF65-F5344CB8AC3E}">
        <p14:creationId xmlns:p14="http://schemas.microsoft.com/office/powerpoint/2010/main" val="24096962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sz="1100" dirty="0"/>
              <a:t>First you need to decide how long a leg should be and how many legs your journey should be broken into. Generally you don't want to break your day into more legs than there are on one sheet when planning a bronze expedition. On Silver or Gold you might need to use more than one sheet per day. </a:t>
            </a:r>
          </a:p>
          <a:p>
            <a:endParaRPr lang="en-GB" sz="1100" dirty="0"/>
          </a:p>
          <a:p>
            <a:r>
              <a:rPr lang="en-GB" sz="1100" dirty="0"/>
              <a:t>Generally speaking a leg is a section of a journey which follows a certain path or feature or travels between two obvious landmarks or it could be a section of journey which essentially travels in one direction. So if you follow a stream, path or road then make this part just one leg. If you come to a junction and continue on the same path in the same direction do not make a new leg but if you turn off your path and follow a different path, road or stream for example then you need to start a new leg. If you are striking off across open ground and need to make a major directional change at some point then you should start a new leg when you change direction. Don't make legs too long (no more than 2-3 kilometres)</a:t>
            </a:r>
          </a:p>
          <a:p>
            <a:endParaRPr lang="en-GB" sz="1100" dirty="0"/>
          </a:p>
          <a:p>
            <a:r>
              <a:rPr lang="en-GB" sz="1100" dirty="0"/>
              <a:t>The idea is: one person is navigating with the map and one holds the route card. When you arrive at the end of a leg, the one holding the route card should be able to glance at it and then at the landscape and say: 'Yeah I'm pretty sure this is it, we should now go into the woods and follow the path.' The one with the map can then confirm this. This might seem complicated but is actually quicker and more accurate than just using the map. A good navigator, using the map and the route card together will be less likely to get lost.</a:t>
            </a:r>
          </a:p>
        </p:txBody>
      </p:sp>
    </p:spTree>
    <p:extLst>
      <p:ext uri="{BB962C8B-B14F-4D97-AF65-F5344CB8AC3E}">
        <p14:creationId xmlns:p14="http://schemas.microsoft.com/office/powerpoint/2010/main" val="1891704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Use a piece of string or shoelace and measure it using the edge of your compass which corresponds to the size of map you are using. For example if using a 1:25,000 map measure out 1000m and mark your string with a pen. Then you can measure your leg using the string which will bend easily along the twists and turns of your route. Don't be too accurate or you will be there forever.</a:t>
            </a:r>
          </a:p>
        </p:txBody>
      </p:sp>
    </p:spTree>
    <p:extLst>
      <p:ext uri="{BB962C8B-B14F-4D97-AF65-F5344CB8AC3E}">
        <p14:creationId xmlns:p14="http://schemas.microsoft.com/office/powerpoint/2010/main" val="18489823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The contour lines on your map are usually at 10m intervals so just count them up. Some areas with steep hills have contour lines of 5m, so check on the map where it will tell you if they are.</a:t>
            </a:r>
          </a:p>
          <a:p>
            <a:r>
              <a:rPr lang="en-GB" dirty="0"/>
              <a:t>If you go up and down then up again you need to add all the up together because you need to know how much height you have walked up as this will affect your walking speed.</a:t>
            </a:r>
          </a:p>
        </p:txBody>
      </p:sp>
    </p:spTree>
    <p:extLst>
      <p:ext uri="{BB962C8B-B14F-4D97-AF65-F5344CB8AC3E}">
        <p14:creationId xmlns:p14="http://schemas.microsoft.com/office/powerpoint/2010/main" val="41433950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Estimate the normal walking speed of your group. A fit person on flattish ground carrying only a small rucksack can walk at 5kmph. Taking into account the size of your rucksack and your fitness you will be travelling at around 2-4kmph. Use this formula to calculate your time for journeying then add 1 minute for every contour line you walk up. It is impossible to work out what your real walking speed will be until you have had a go at it. This is what only your practice expedition can teach you.</a:t>
            </a:r>
          </a:p>
        </p:txBody>
      </p:sp>
    </p:spTree>
    <p:extLst>
      <p:ext uri="{BB962C8B-B14F-4D97-AF65-F5344CB8AC3E}">
        <p14:creationId xmlns:p14="http://schemas.microsoft.com/office/powerpoint/2010/main" val="36259535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Exploring means doing the things you need to do to complete your aim. You should give yourself rest periods on top of this. If you are unsure give yourself more rest than you think you need then you might surprise yourself and get in early. Remember unless you have special dispensation you should be travelling for at least 50% of the day (3hrs for bronze, 3.5hrs for silver and 4hrs for gold).</a:t>
            </a:r>
          </a:p>
        </p:txBody>
      </p:sp>
    </p:spTree>
    <p:extLst>
      <p:ext uri="{BB962C8B-B14F-4D97-AF65-F5344CB8AC3E}">
        <p14:creationId xmlns:p14="http://schemas.microsoft.com/office/powerpoint/2010/main" val="18480329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Don't fill in this column until you have finished working out all your legs and how long you think they will take. If you change your mind about something you will have to change everything in this column so leave it until last.</a:t>
            </a:r>
          </a:p>
        </p:txBody>
      </p:sp>
    </p:spTree>
    <p:extLst>
      <p:ext uri="{BB962C8B-B14F-4D97-AF65-F5344CB8AC3E}">
        <p14:creationId xmlns:p14="http://schemas.microsoft.com/office/powerpoint/2010/main" val="14828599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A chance to ask or answer any final questions.</a:t>
            </a:r>
          </a:p>
        </p:txBody>
      </p:sp>
    </p:spTree>
    <p:extLst>
      <p:ext uri="{BB962C8B-B14F-4D97-AF65-F5344CB8AC3E}">
        <p14:creationId xmlns:p14="http://schemas.microsoft.com/office/powerpoint/2010/main" val="23545188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LO1: Know how to plan and prepare for a walking expedition.</a:t>
            </a:r>
          </a:p>
          <a:p>
            <a:endParaRPr lang="en-GB" dirty="0"/>
          </a:p>
          <a:p>
            <a:r>
              <a:rPr lang="en-GB" dirty="0"/>
              <a:t>P3: Describe the purpose of a route card in a walking expedition.</a:t>
            </a:r>
          </a:p>
        </p:txBody>
      </p:sp>
    </p:spTree>
    <p:extLst>
      <p:ext uri="{BB962C8B-B14F-4D97-AF65-F5344CB8AC3E}">
        <p14:creationId xmlns:p14="http://schemas.microsoft.com/office/powerpoint/2010/main" val="337527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8797782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b="0" dirty="0"/>
              <a:t>This task covers the mandatory requirement for objectives P3 for LO1.</a:t>
            </a:r>
          </a:p>
          <a:p>
            <a:endParaRPr lang="en-GB" b="0" dirty="0"/>
          </a:p>
          <a:p>
            <a:r>
              <a:rPr lang="en-GB" b="0" dirty="0"/>
              <a:t>Cadets must create a route card. </a:t>
            </a:r>
            <a:r>
              <a:rPr lang="en-GB" b="1" i="1" dirty="0"/>
              <a:t>A photocopiable example route and route card template is available in the First Class Instructor Guide. </a:t>
            </a:r>
            <a:r>
              <a:rPr lang="en-GB" b="0" dirty="0"/>
              <a:t>The journey should comprise at least three legs. When complete, the cadet must explain each part of the Route Card and how it is used.</a:t>
            </a:r>
          </a:p>
          <a:p>
            <a:endParaRPr lang="en-GB" b="1" dirty="0"/>
          </a:p>
          <a:p>
            <a:r>
              <a:rPr lang="en-GB" b="1" dirty="0"/>
              <a:t>Once satisfied that all cadets have an understanding of the topic, instructors must fill in:</a:t>
            </a:r>
          </a:p>
          <a:p>
            <a:pPr marL="171450" indent="-171450">
              <a:buFont typeface="Arial" panose="020B0604020202020204" pitchFamily="34" charset="0"/>
              <a:buChar char="•"/>
            </a:pPr>
            <a:r>
              <a:rPr lang="en-GB" b="1" dirty="0"/>
              <a:t>Page 31 of the cadet’s first class log book.</a:t>
            </a:r>
          </a:p>
          <a:p>
            <a:pPr marL="171450" indent="-171450">
              <a:buFont typeface="Arial" panose="020B0604020202020204" pitchFamily="34" charset="0"/>
              <a:buChar char="•"/>
            </a:pPr>
            <a:r>
              <a:rPr lang="en-GB" b="1" dirty="0"/>
              <a:t>Task P3 Activity 1 log sheet. This can be found on Ultilearn.</a:t>
            </a:r>
          </a:p>
        </p:txBody>
      </p:sp>
    </p:spTree>
    <p:extLst>
      <p:ext uri="{BB962C8B-B14F-4D97-AF65-F5344CB8AC3E}">
        <p14:creationId xmlns:p14="http://schemas.microsoft.com/office/powerpoint/2010/main" val="888608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LO1: Know how to plan and prepare for a walking expedition.</a:t>
            </a:r>
          </a:p>
          <a:p>
            <a:endParaRPr lang="en-GB" dirty="0"/>
          </a:p>
          <a:p>
            <a:r>
              <a:rPr lang="en-GB" dirty="0"/>
              <a:t>P4: Identify how to prepare expedition equipment and clothing suitable for the walk being planned.</a:t>
            </a:r>
          </a:p>
        </p:txBody>
      </p:sp>
    </p:spTree>
    <p:extLst>
      <p:ext uri="{BB962C8B-B14F-4D97-AF65-F5344CB8AC3E}">
        <p14:creationId xmlns:p14="http://schemas.microsoft.com/office/powerpoint/2010/main" val="35738095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b="1" dirty="0"/>
              <a:t>Base Layer: </a:t>
            </a:r>
            <a:r>
              <a:rPr lang="en-GB" dirty="0"/>
              <a:t>examples include ‘wicking base layers’, thermal base layers (if you want to keep more heat in), </a:t>
            </a:r>
            <a:r>
              <a:rPr lang="en-GB" dirty="0" err="1"/>
              <a:t>Helly</a:t>
            </a:r>
            <a:r>
              <a:rPr lang="en-GB" dirty="0"/>
              <a:t> Hanson style base layers etc.</a:t>
            </a:r>
          </a:p>
          <a:p>
            <a:endParaRPr lang="en-GB" dirty="0"/>
          </a:p>
          <a:p>
            <a:r>
              <a:rPr lang="en-GB" b="1" dirty="0"/>
              <a:t>Mid layer: </a:t>
            </a:r>
            <a:r>
              <a:rPr lang="en-GB" dirty="0"/>
              <a:t>These include fleeces, soft shell jackets etc. Some mid layers can also be water resistant, and wind proof, which make them ideal for days on the hill where rain is unlikely but there is high wind.</a:t>
            </a:r>
          </a:p>
          <a:p>
            <a:endParaRPr lang="en-GB" dirty="0"/>
          </a:p>
          <a:p>
            <a:r>
              <a:rPr lang="en-GB" b="1" dirty="0"/>
              <a:t>Outer layer: </a:t>
            </a:r>
            <a:r>
              <a:rPr lang="en-GB" dirty="0"/>
              <a:t>The outer layer is the waterproof layer, it is usually thin. These include waterproof materials such as </a:t>
            </a:r>
            <a:r>
              <a:rPr lang="en-GB" dirty="0" err="1"/>
              <a:t>GoreTex</a:t>
            </a:r>
            <a:r>
              <a:rPr lang="en-GB" dirty="0"/>
              <a:t>.</a:t>
            </a:r>
          </a:p>
          <a:p>
            <a:endParaRPr lang="en-GB" dirty="0"/>
          </a:p>
        </p:txBody>
      </p:sp>
    </p:spTree>
    <p:extLst>
      <p:ext uri="{BB962C8B-B14F-4D97-AF65-F5344CB8AC3E}">
        <p14:creationId xmlns:p14="http://schemas.microsoft.com/office/powerpoint/2010/main" val="7385393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Boots generally can’t be issued from squadron so must be purchased.</a:t>
            </a:r>
          </a:p>
          <a:p>
            <a:endParaRPr lang="en-GB" dirty="0"/>
          </a:p>
          <a:p>
            <a:r>
              <a:rPr lang="en-GB" dirty="0"/>
              <a:t>Must support the ankle – this is due to the additional weight be carried, without ankle support they risk serious ankle injury if they slip with a full expedition pack on their back.</a:t>
            </a:r>
          </a:p>
          <a:p>
            <a:endParaRPr lang="en-GB" dirty="0"/>
          </a:p>
          <a:p>
            <a:r>
              <a:rPr lang="en-GB" dirty="0"/>
              <a:t>Break boots in by wearing them before hand.</a:t>
            </a:r>
          </a:p>
          <a:p>
            <a:endParaRPr lang="en-GB" dirty="0"/>
          </a:p>
          <a:p>
            <a:r>
              <a:rPr lang="en-GB" dirty="0"/>
              <a:t>Check they fit, try them on with a sock in store – they can always buy them online later if they know the make, model and size that fits.</a:t>
            </a:r>
          </a:p>
        </p:txBody>
      </p:sp>
    </p:spTree>
    <p:extLst>
      <p:ext uri="{BB962C8B-B14F-4D97-AF65-F5344CB8AC3E}">
        <p14:creationId xmlns:p14="http://schemas.microsoft.com/office/powerpoint/2010/main" val="10889223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Military waterproofs should not normally be worn on an expedition.</a:t>
            </a:r>
          </a:p>
          <a:p>
            <a:endParaRPr lang="en-GB" dirty="0"/>
          </a:p>
          <a:p>
            <a:r>
              <a:rPr lang="en-GB" dirty="0" err="1"/>
              <a:t>GoreTex</a:t>
            </a:r>
            <a:r>
              <a:rPr lang="en-GB" dirty="0"/>
              <a:t> is just a brand, there are other waterproof brands available that work just as well!</a:t>
            </a:r>
          </a:p>
          <a:p>
            <a:endParaRPr lang="en-GB" dirty="0"/>
          </a:p>
          <a:p>
            <a:r>
              <a:rPr lang="en-GB" dirty="0"/>
              <a:t>Try the jacket on with layers underneath to ensure a good fit.</a:t>
            </a:r>
          </a:p>
        </p:txBody>
      </p:sp>
    </p:spTree>
    <p:extLst>
      <p:ext uri="{BB962C8B-B14F-4D97-AF65-F5344CB8AC3E}">
        <p14:creationId xmlns:p14="http://schemas.microsoft.com/office/powerpoint/2010/main" val="20678142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A good rucksack must fit well, the better the fit, the more comfortable it will be when carrying a heavy load.</a:t>
            </a:r>
          </a:p>
          <a:p>
            <a:endParaRPr lang="en-GB" dirty="0"/>
          </a:p>
          <a:p>
            <a:r>
              <a:rPr lang="en-GB" dirty="0"/>
              <a:t>If borrowing a squadron rucksack then get the rucksack issued ahead of time to pack and practice carrying.</a:t>
            </a:r>
          </a:p>
          <a:p>
            <a:endParaRPr lang="en-GB" dirty="0"/>
          </a:p>
          <a:p>
            <a:r>
              <a:rPr lang="en-GB" dirty="0"/>
              <a:t>Make sure the straps are adjusted and the weight is sitting equally on hips and shoulders – as staff for help as required.</a:t>
            </a:r>
          </a:p>
        </p:txBody>
      </p:sp>
    </p:spTree>
    <p:extLst>
      <p:ext uri="{BB962C8B-B14F-4D97-AF65-F5344CB8AC3E}">
        <p14:creationId xmlns:p14="http://schemas.microsoft.com/office/powerpoint/2010/main" val="14685471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Sleeping bag ratings tell them how warm a sleeping bag is:</a:t>
            </a:r>
          </a:p>
          <a:p>
            <a:endParaRPr lang="en-GB" dirty="0"/>
          </a:p>
          <a:p>
            <a:r>
              <a:rPr lang="en-GB" dirty="0"/>
              <a:t>1 season; Summer use only, very light</a:t>
            </a:r>
          </a:p>
          <a:p>
            <a:r>
              <a:rPr lang="en-GB" dirty="0"/>
              <a:t>2 season: Summer and early autumn/late spring.</a:t>
            </a:r>
          </a:p>
          <a:p>
            <a:r>
              <a:rPr lang="en-GB" dirty="0"/>
              <a:t>3 season: All year except Winter</a:t>
            </a:r>
          </a:p>
          <a:p>
            <a:r>
              <a:rPr lang="en-GB" dirty="0"/>
              <a:t>4 season: All year round</a:t>
            </a:r>
          </a:p>
          <a:p>
            <a:endParaRPr lang="en-GB" dirty="0"/>
          </a:p>
          <a:p>
            <a:r>
              <a:rPr lang="en-GB" dirty="0"/>
              <a:t>Or the sleeping bag will have a temperature rating usually including a comfort rating and extreme rating.</a:t>
            </a:r>
          </a:p>
          <a:p>
            <a:endParaRPr lang="en-GB" dirty="0"/>
          </a:p>
          <a:p>
            <a:r>
              <a:rPr lang="en-GB" dirty="0"/>
              <a:t>Comfort: means the user will be comfortably warm in that temperature.</a:t>
            </a:r>
          </a:p>
          <a:p>
            <a:r>
              <a:rPr lang="en-GB" dirty="0"/>
              <a:t>Extreme: means the sleeping bag would keep the user alive in that temperature but they would not be comfortable.</a:t>
            </a:r>
          </a:p>
          <a:p>
            <a:endParaRPr lang="en-GB" dirty="0"/>
          </a:p>
          <a:p>
            <a:r>
              <a:rPr lang="en-GB" dirty="0"/>
              <a:t>Also ensure cadets understand that a mummy sleeping bag is required.</a:t>
            </a:r>
          </a:p>
        </p:txBody>
      </p:sp>
    </p:spTree>
    <p:extLst>
      <p:ext uri="{BB962C8B-B14F-4D97-AF65-F5344CB8AC3E}">
        <p14:creationId xmlns:p14="http://schemas.microsoft.com/office/powerpoint/2010/main" val="29869224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There is additional equipment required and to consult kit list as issued for full list, this may include:</a:t>
            </a:r>
          </a:p>
          <a:p>
            <a:endParaRPr lang="en-GB" dirty="0"/>
          </a:p>
          <a:p>
            <a:r>
              <a:rPr lang="en-GB" b="1" dirty="0"/>
              <a:t>Personal first aid kit: </a:t>
            </a:r>
            <a:r>
              <a:rPr lang="en-GB" dirty="0"/>
              <a:t>Including painkillers they would usually take.</a:t>
            </a:r>
          </a:p>
          <a:p>
            <a:endParaRPr lang="en-GB" dirty="0"/>
          </a:p>
          <a:p>
            <a:r>
              <a:rPr lang="en-GB" b="1" dirty="0"/>
              <a:t>Roll mat or inflatable mat: </a:t>
            </a:r>
            <a:r>
              <a:rPr lang="en-GB" dirty="0"/>
              <a:t>Essential as it provides insulation from the cold ground.</a:t>
            </a:r>
          </a:p>
          <a:p>
            <a:endParaRPr lang="en-GB" dirty="0"/>
          </a:p>
          <a:p>
            <a:r>
              <a:rPr lang="en-GB" b="1" dirty="0"/>
              <a:t>Tent: </a:t>
            </a:r>
            <a:r>
              <a:rPr lang="en-GB" dirty="0"/>
              <a:t>Appropriate size for the group, pop tents and festival tents are not appropriate.</a:t>
            </a:r>
          </a:p>
          <a:p>
            <a:endParaRPr lang="en-GB" dirty="0"/>
          </a:p>
          <a:p>
            <a:r>
              <a:rPr lang="en-GB" b="1" dirty="0"/>
              <a:t>Map and Compass: </a:t>
            </a:r>
            <a:r>
              <a:rPr lang="en-GB" dirty="0"/>
              <a:t>Print outs are useful but also take a full OS map for the area you are in.</a:t>
            </a:r>
          </a:p>
          <a:p>
            <a:endParaRPr lang="en-GB" dirty="0"/>
          </a:p>
          <a:p>
            <a:r>
              <a:rPr lang="en-GB" dirty="0"/>
              <a:t>There should be at least one of these available in the group:</a:t>
            </a:r>
          </a:p>
          <a:p>
            <a:pPr marL="171450" indent="-171450">
              <a:buFont typeface="Arial" panose="020B0604020202020204" pitchFamily="34" charset="0"/>
              <a:buChar char="•"/>
            </a:pPr>
            <a:r>
              <a:rPr lang="en-GB" dirty="0"/>
              <a:t>Group shelter</a:t>
            </a:r>
          </a:p>
          <a:p>
            <a:pPr marL="171450" indent="-171450">
              <a:buFont typeface="Arial" panose="020B0604020202020204" pitchFamily="34" charset="0"/>
              <a:buChar char="•"/>
            </a:pPr>
            <a:r>
              <a:rPr lang="en-GB" dirty="0"/>
              <a:t>Group first aid kit</a:t>
            </a:r>
          </a:p>
          <a:p>
            <a:pPr marL="171450" indent="-171450">
              <a:buFont typeface="Arial" panose="020B0604020202020204" pitchFamily="34" charset="0"/>
              <a:buChar char="•"/>
            </a:pPr>
            <a:r>
              <a:rPr lang="en-GB" dirty="0"/>
              <a:t>Mobile phone</a:t>
            </a:r>
          </a:p>
          <a:p>
            <a:pPr marL="171450" indent="-171450">
              <a:buFont typeface="Arial" panose="020B0604020202020204" pitchFamily="34" charset="0"/>
              <a:buChar char="•"/>
            </a:pPr>
            <a:r>
              <a:rPr lang="en-GB" dirty="0"/>
              <a:t>A GPS could also be considered as a tool to use in an emergency. The ‘OS locate’ mobile phone app is a good emergency tool and works even when there is no mobile phone signal.</a:t>
            </a:r>
          </a:p>
          <a:p>
            <a:endParaRPr lang="en-GB" dirty="0"/>
          </a:p>
        </p:txBody>
      </p:sp>
    </p:spTree>
    <p:extLst>
      <p:ext uri="{BB962C8B-B14F-4D97-AF65-F5344CB8AC3E}">
        <p14:creationId xmlns:p14="http://schemas.microsoft.com/office/powerpoint/2010/main" val="28117380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pPr marL="0" lvl="1"/>
            <a:r>
              <a:rPr lang="en-GB" b="1" dirty="0"/>
              <a:t>Equipment you need quickly: </a:t>
            </a:r>
            <a:r>
              <a:rPr lang="en-GB" dirty="0"/>
              <a:t>place this close to the top or in a lid pocket to avoid having to empty your bag out to get things you will need frequently.</a:t>
            </a:r>
          </a:p>
          <a:p>
            <a:pPr marL="0" lvl="1"/>
            <a:endParaRPr lang="en-GB" dirty="0"/>
          </a:p>
          <a:p>
            <a:pPr marL="0" lvl="1"/>
            <a:r>
              <a:rPr lang="en-GB" b="1" dirty="0"/>
              <a:t>Heavier equipment: </a:t>
            </a:r>
            <a:r>
              <a:rPr lang="en-GB" dirty="0"/>
              <a:t>best at the bottom, putting it at the top will mean that you are being off-balanced by the weight being higher up.</a:t>
            </a:r>
          </a:p>
          <a:p>
            <a:pPr marL="0" lvl="1"/>
            <a:endParaRPr lang="en-GB" b="1" dirty="0"/>
          </a:p>
          <a:p>
            <a:pPr marL="0" lvl="1"/>
            <a:r>
              <a:rPr lang="en-GB" b="1" dirty="0"/>
              <a:t>Water: </a:t>
            </a:r>
            <a:r>
              <a:rPr lang="en-GB" dirty="0"/>
              <a:t>water bottles in side pockets or use a hydration system such as a </a:t>
            </a:r>
            <a:r>
              <a:rPr lang="en-GB" dirty="0" err="1"/>
              <a:t>camelbak</a:t>
            </a:r>
            <a:r>
              <a:rPr lang="en-GB" dirty="0"/>
              <a:t>.</a:t>
            </a:r>
          </a:p>
          <a:p>
            <a:pPr marL="0" lvl="1"/>
            <a:endParaRPr lang="en-GB" dirty="0"/>
          </a:p>
          <a:p>
            <a:pPr marL="0" lvl="1"/>
            <a:r>
              <a:rPr lang="en-GB" dirty="0"/>
              <a:t>Roll mat: stored outside wherever is best, consider covering it in a bag to avoid it getting soaked.</a:t>
            </a:r>
          </a:p>
          <a:p>
            <a:pPr marL="0" lvl="1"/>
            <a:endParaRPr lang="en-GB" dirty="0"/>
          </a:p>
          <a:p>
            <a:pPr marL="0" lvl="1"/>
            <a:r>
              <a:rPr lang="en-GB" b="1" dirty="0"/>
              <a:t>Liquid fuel: </a:t>
            </a:r>
            <a:r>
              <a:rPr lang="en-GB" dirty="0"/>
              <a:t>outside and ideally waterproofed.</a:t>
            </a:r>
          </a:p>
          <a:p>
            <a:pPr marL="93663" lvl="1"/>
            <a:endParaRPr lang="en-GB" b="1" dirty="0"/>
          </a:p>
        </p:txBody>
      </p:sp>
    </p:spTree>
    <p:extLst>
      <p:ext uri="{BB962C8B-B14F-4D97-AF65-F5344CB8AC3E}">
        <p14:creationId xmlns:p14="http://schemas.microsoft.com/office/powerpoint/2010/main" val="13238886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A chance to ask or answer any final questions.</a:t>
            </a:r>
          </a:p>
        </p:txBody>
      </p:sp>
    </p:spTree>
    <p:extLst>
      <p:ext uri="{BB962C8B-B14F-4D97-AF65-F5344CB8AC3E}">
        <p14:creationId xmlns:p14="http://schemas.microsoft.com/office/powerpoint/2010/main" val="3477379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Cadets must consider expedition factors during</a:t>
            </a:r>
            <a:r>
              <a:rPr lang="en-GB" baseline="0" dirty="0"/>
              <a:t> the planning phase of an expedition. </a:t>
            </a:r>
            <a:endParaRPr lang="en-GB" b="1" dirty="0"/>
          </a:p>
          <a:p>
            <a:endParaRPr lang="en-GB" b="1" dirty="0"/>
          </a:p>
          <a:p>
            <a:r>
              <a:rPr lang="en-GB" b="1" dirty="0"/>
              <a:t>Length of route: </a:t>
            </a:r>
            <a:r>
              <a:rPr lang="en-GB" dirty="0"/>
              <a:t>Is the route long enough – for example DofE routes must be a certain distance, will the expedition they are planning satisfy the criteria of the DofE Award they are completing. Or, is the route too long, taking into account terrain, personnel factors (see later), etc, would the route be too long.</a:t>
            </a:r>
          </a:p>
          <a:p>
            <a:endParaRPr lang="en-GB" dirty="0"/>
          </a:p>
          <a:p>
            <a:r>
              <a:rPr lang="en-GB" b="1" dirty="0"/>
              <a:t>Type of ground: </a:t>
            </a:r>
            <a:r>
              <a:rPr lang="en-GB" dirty="0"/>
              <a:t>Is the ground suitable terrain for an expedition; for example planning a mountain expedition in tough, steep terrain, would not be appropriate for a DofE Bronze practice. Consider the environment you will be operating in and whether it is suitable.</a:t>
            </a:r>
          </a:p>
        </p:txBody>
      </p:sp>
    </p:spTree>
    <p:extLst>
      <p:ext uri="{BB962C8B-B14F-4D97-AF65-F5344CB8AC3E}">
        <p14:creationId xmlns:p14="http://schemas.microsoft.com/office/powerpoint/2010/main" val="42856598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LO1: Know how to plan and prepare for a walking expedition.</a:t>
            </a:r>
          </a:p>
          <a:p>
            <a:endParaRPr lang="en-GB" dirty="0"/>
          </a:p>
          <a:p>
            <a:r>
              <a:rPr lang="en-GB" dirty="0"/>
              <a:t>P4: Identify how to prepare expedition equipment and clothing suitable for the walk being planned.</a:t>
            </a:r>
          </a:p>
        </p:txBody>
      </p:sp>
    </p:spTree>
    <p:extLst>
      <p:ext uri="{BB962C8B-B14F-4D97-AF65-F5344CB8AC3E}">
        <p14:creationId xmlns:p14="http://schemas.microsoft.com/office/powerpoint/2010/main" val="106288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b="0" dirty="0"/>
              <a:t>This task covers the mandatory requirement for objectives P4 for LO1.</a:t>
            </a:r>
          </a:p>
          <a:p>
            <a:endParaRPr lang="en-GB" b="0" dirty="0"/>
          </a:p>
          <a:p>
            <a:r>
              <a:rPr lang="en-GB" b="0" dirty="0"/>
              <a:t>In order to complete the assessment for this task, cadets must give a presentation in which they describe and demonstrate how equipment can be prepared for a two day expedition.  The cadet should prepare and bring in a bag of equipment suitable for a two day expedition.  They must unpack the bag and explain the reason why each item has been included. </a:t>
            </a:r>
          </a:p>
          <a:p>
            <a:endParaRPr lang="en-GB" b="0" dirty="0"/>
          </a:p>
          <a:p>
            <a:r>
              <a:rPr lang="en-GB" b="1" dirty="0"/>
              <a:t>THIS CAN BE PAIRED WITH TASK P6 for LO2.</a:t>
            </a:r>
          </a:p>
          <a:p>
            <a:endParaRPr lang="en-GB" b="1" dirty="0"/>
          </a:p>
          <a:p>
            <a:r>
              <a:rPr lang="en-GB" b="1" dirty="0"/>
              <a:t>Once satisfied that all cadets have an understanding of the topic, instructors must fill in:</a:t>
            </a:r>
          </a:p>
          <a:p>
            <a:pPr marL="171450" indent="-171450">
              <a:buFont typeface="Arial" panose="020B0604020202020204" pitchFamily="34" charset="0"/>
              <a:buChar char="•"/>
            </a:pPr>
            <a:r>
              <a:rPr lang="en-GB" b="1" dirty="0"/>
              <a:t>Page 31 of the cadet’s first class log book.</a:t>
            </a:r>
          </a:p>
          <a:p>
            <a:pPr marL="171450" indent="-171450">
              <a:buFont typeface="Arial" panose="020B0604020202020204" pitchFamily="34" charset="0"/>
              <a:buChar char="•"/>
            </a:pPr>
            <a:r>
              <a:rPr lang="en-GB" b="1" dirty="0"/>
              <a:t>Task P4 Activity 1 log sheet. This can be found on Ultilearn.</a:t>
            </a:r>
          </a:p>
        </p:txBody>
      </p:sp>
    </p:spTree>
    <p:extLst>
      <p:ext uri="{BB962C8B-B14F-4D97-AF65-F5344CB8AC3E}">
        <p14:creationId xmlns:p14="http://schemas.microsoft.com/office/powerpoint/2010/main" val="18989055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614176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Cadets must consider expedition factors during</a:t>
            </a:r>
            <a:r>
              <a:rPr lang="en-GB" baseline="0" dirty="0"/>
              <a:t> the planning phase of an expedition. </a:t>
            </a:r>
          </a:p>
          <a:p>
            <a:endParaRPr lang="en-GB" b="1" dirty="0"/>
          </a:p>
          <a:p>
            <a:r>
              <a:rPr lang="en-GB" b="1" dirty="0"/>
              <a:t>Weather: </a:t>
            </a:r>
            <a:r>
              <a:rPr lang="en-GB" dirty="0"/>
              <a:t>Nearer the date of the expedition you will have a clearer idea of the actual weather during your expedition, however you know certain things from just the date, for example during the Winter it will be cold; would a cold and potentially wet expedition be suitable for the group you are planning the expedition with?</a:t>
            </a:r>
          </a:p>
          <a:p>
            <a:endParaRPr lang="en-GB" dirty="0"/>
          </a:p>
        </p:txBody>
      </p:sp>
    </p:spTree>
    <p:extLst>
      <p:ext uri="{BB962C8B-B14F-4D97-AF65-F5344CB8AC3E}">
        <p14:creationId xmlns:p14="http://schemas.microsoft.com/office/powerpoint/2010/main" val="1894274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Cadets must consider personnel factors during</a:t>
            </a:r>
            <a:r>
              <a:rPr lang="en-GB" baseline="0" dirty="0"/>
              <a:t> the planning phase of an expedition. </a:t>
            </a:r>
            <a:endParaRPr lang="en-GB" b="1" dirty="0"/>
          </a:p>
          <a:p>
            <a:endParaRPr lang="en-GB" b="1" dirty="0"/>
          </a:p>
          <a:p>
            <a:r>
              <a:rPr lang="en-GB" b="1" dirty="0"/>
              <a:t>Age of the group: </a:t>
            </a:r>
            <a:r>
              <a:rPr lang="en-GB" b="0" dirty="0"/>
              <a:t>younger children are often not suited to huge walks and long expeditions, likewise some older people would be unsuited to long expeditions, consider the group you have in order to make a good choice about the time of route.</a:t>
            </a:r>
          </a:p>
          <a:p>
            <a:endParaRPr lang="en-GB" b="1" dirty="0"/>
          </a:p>
          <a:p>
            <a:r>
              <a:rPr lang="en-GB" b="1" dirty="0"/>
              <a:t>Experience of the group: </a:t>
            </a:r>
            <a:r>
              <a:rPr lang="en-GB" b="0" dirty="0"/>
              <a:t>Consider what experience your group has in different environments, a first class cadet who has barely finished </a:t>
            </a:r>
            <a:r>
              <a:rPr lang="en-GB" b="0" dirty="0" err="1"/>
              <a:t>IET</a:t>
            </a:r>
            <a:r>
              <a:rPr lang="en-GB" b="0" dirty="0"/>
              <a:t> would not be suitable for a tough mountain day involving difficult conditions.</a:t>
            </a:r>
          </a:p>
        </p:txBody>
      </p:sp>
    </p:spTree>
    <p:extLst>
      <p:ext uri="{BB962C8B-B14F-4D97-AF65-F5344CB8AC3E}">
        <p14:creationId xmlns:p14="http://schemas.microsoft.com/office/powerpoint/2010/main" val="867895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Cadets must consider personnel factors during</a:t>
            </a:r>
            <a:r>
              <a:rPr lang="en-GB" baseline="0" dirty="0"/>
              <a:t> the planning phase of an expedition. </a:t>
            </a:r>
            <a:endParaRPr lang="en-GB" b="1" dirty="0"/>
          </a:p>
          <a:p>
            <a:endParaRPr lang="en-GB" b="1" dirty="0"/>
          </a:p>
          <a:p>
            <a:r>
              <a:rPr lang="en-GB" b="1" dirty="0"/>
              <a:t>Fitness of the group as a whole:</a:t>
            </a:r>
            <a:r>
              <a:rPr lang="en-GB" b="0" dirty="0"/>
              <a:t> When planning consider the fitness of the group as a whole, i.e. consider everyone's ability not just 1 or 2 people. If one person is unfit for a certain route or area then the whole group will be unable to complete it.</a:t>
            </a:r>
          </a:p>
          <a:p>
            <a:endParaRPr lang="en-GB" b="1" dirty="0"/>
          </a:p>
          <a:p>
            <a:r>
              <a:rPr lang="en-GB" b="1" dirty="0"/>
              <a:t>Number of people in the group: </a:t>
            </a:r>
            <a:r>
              <a:rPr lang="en-GB" b="0" dirty="0"/>
              <a:t>this is often a requirement of DofE (group must be more than 4 and less than 7), additionally consider the route you are going, is it appropriate for a large group? Staffing ratios are important here too, you need the right amount of qualified staff for a large group – sometimes this isn’t possible.</a:t>
            </a:r>
          </a:p>
        </p:txBody>
      </p:sp>
    </p:spTree>
    <p:extLst>
      <p:ext uri="{BB962C8B-B14F-4D97-AF65-F5344CB8AC3E}">
        <p14:creationId xmlns:p14="http://schemas.microsoft.com/office/powerpoint/2010/main" val="2771933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A chance to ask or answer any final questions.</a:t>
            </a:r>
          </a:p>
        </p:txBody>
      </p:sp>
    </p:spTree>
    <p:extLst>
      <p:ext uri="{BB962C8B-B14F-4D97-AF65-F5344CB8AC3E}">
        <p14:creationId xmlns:p14="http://schemas.microsoft.com/office/powerpoint/2010/main" val="3853086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LO1: Know how to plan and prepare for a walking expedition.</a:t>
            </a:r>
          </a:p>
          <a:p>
            <a:endParaRPr lang="en-GB" dirty="0"/>
          </a:p>
          <a:p>
            <a:r>
              <a:rPr lang="en-GB" dirty="0"/>
              <a:t>P1: Describe factors for consideration when planning a walking expedition.</a:t>
            </a:r>
          </a:p>
          <a:p>
            <a:endParaRPr lang="en-GB" dirty="0"/>
          </a:p>
        </p:txBody>
      </p:sp>
    </p:spTree>
    <p:extLst>
      <p:ext uri="{BB962C8B-B14F-4D97-AF65-F5344CB8AC3E}">
        <p14:creationId xmlns:p14="http://schemas.microsoft.com/office/powerpoint/2010/main" val="32527284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D6A59C-F33A-424F-B96E-25C8A098B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6F0F5B46-BF4A-4C42-ABB9-7ECBB61B98C3}"/>
              </a:ext>
            </a:extLst>
          </p:cNvPr>
          <p:cNvSpPr txBox="1"/>
          <p:nvPr userDrawn="1"/>
        </p:nvSpPr>
        <p:spPr>
          <a:xfrm>
            <a:off x="649482" y="4429135"/>
            <a:ext cx="2247543" cy="569387"/>
          </a:xfrm>
          <a:prstGeom prst="rect">
            <a:avLst/>
          </a:prstGeom>
          <a:noFill/>
        </p:spPr>
        <p:txBody>
          <a:bodyPr wrap="square" rtlCol="0">
            <a:spAutoFit/>
          </a:bodyPr>
          <a:lstStyle/>
          <a:p>
            <a:r>
              <a:rPr lang="en-GB" sz="3100" b="1" dirty="0">
                <a:solidFill>
                  <a:srgbClr val="0072CF"/>
                </a:solidFill>
                <a:latin typeface="Myriad Pro" panose="020B0503030403020204" pitchFamily="34" charset="0"/>
                <a:cs typeface="Myanmar Text" panose="020B0502040204020203" pitchFamily="34" charset="0"/>
              </a:rPr>
              <a:t>PART 1</a:t>
            </a:r>
          </a:p>
        </p:txBody>
      </p:sp>
    </p:spTree>
    <p:extLst>
      <p:ext uri="{BB962C8B-B14F-4D97-AF65-F5344CB8AC3E}">
        <p14:creationId xmlns:p14="http://schemas.microsoft.com/office/powerpoint/2010/main" val="2689444921"/>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18A12-1936-4FF9-8E82-D962CB5682FE}"/>
              </a:ext>
            </a:extLst>
          </p:cNvPr>
          <p:cNvSpPr>
            <a:spLocks noGrp="1"/>
          </p:cNvSpPr>
          <p:nvPr>
            <p:ph type="title"/>
          </p:nvPr>
        </p:nvSpPr>
        <p:spPr>
          <a:xfrm>
            <a:off x="673248" y="271587"/>
            <a:ext cx="7666884" cy="609473"/>
          </a:xfrm>
          <a:solidFill>
            <a:srgbClr val="0072CF"/>
          </a:solidFill>
        </p:spPr>
        <p:txBody>
          <a:bodyPr anchor="ctr">
            <a:normAutofit/>
          </a:bodyPr>
          <a:lstStyle>
            <a:lvl1pPr>
              <a:defRPr sz="3200" b="1">
                <a:solidFill>
                  <a:schemeClr val="bg1"/>
                </a:solidFill>
                <a:latin typeface="Myriad Pro" panose="020B0503030403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AF235304-E3EE-4091-9C23-CDB8995FC7F7}"/>
              </a:ext>
            </a:extLst>
          </p:cNvPr>
          <p:cNvSpPr>
            <a:spLocks noGrp="1"/>
          </p:cNvSpPr>
          <p:nvPr>
            <p:ph idx="1"/>
          </p:nvPr>
        </p:nvSpPr>
        <p:spPr>
          <a:xfrm>
            <a:off x="673248" y="1184490"/>
            <a:ext cx="9204177" cy="5402050"/>
          </a:xfrm>
        </p:spPr>
        <p:txBody>
          <a:bodyPr>
            <a:normAutofit/>
          </a:bodyPr>
          <a:lstStyle>
            <a:lvl1pPr>
              <a:defRPr sz="2400">
                <a:solidFill>
                  <a:schemeClr val="tx1"/>
                </a:solidFill>
                <a:latin typeface="Myriad Pro" panose="020B0503030403020204" pitchFamily="34" charset="0"/>
              </a:defRPr>
            </a:lvl1pPr>
            <a:lvl2pPr>
              <a:defRPr sz="2000">
                <a:solidFill>
                  <a:schemeClr val="tx1"/>
                </a:solidFill>
                <a:latin typeface="Myriad Pro" panose="020B0503030403020204" pitchFamily="34" charset="0"/>
              </a:defRPr>
            </a:lvl2pPr>
            <a:lvl3pPr>
              <a:defRPr sz="1800">
                <a:solidFill>
                  <a:schemeClr val="tx1"/>
                </a:solidFill>
                <a:latin typeface="Myriad Pro" panose="020B0503030403020204" pitchFamily="34" charset="0"/>
              </a:defRPr>
            </a:lvl3pPr>
            <a:lvl4pPr>
              <a:defRPr sz="1600">
                <a:solidFill>
                  <a:schemeClr val="tx1"/>
                </a:solidFill>
                <a:latin typeface="Myriad Pro" panose="020B0503030403020204" pitchFamily="34" charset="0"/>
              </a:defRPr>
            </a:lvl4pPr>
            <a:lvl5pPr>
              <a:defRPr sz="1600">
                <a:solidFill>
                  <a:schemeClr val="tx1"/>
                </a:solidFill>
                <a:latin typeface="Myriad Pro" panose="020B0503030403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Rectangle 19">
            <a:extLst>
              <a:ext uri="{FF2B5EF4-FFF2-40B4-BE49-F238E27FC236}">
                <a16:creationId xmlns:a16="http://schemas.microsoft.com/office/drawing/2014/main" id="{E93D9D74-62DF-47F7-8627-3EDF485EBFEC}"/>
              </a:ext>
            </a:extLst>
          </p:cNvPr>
          <p:cNvSpPr/>
          <p:nvPr userDrawn="1"/>
        </p:nvSpPr>
        <p:spPr>
          <a:xfrm>
            <a:off x="-1981" y="0"/>
            <a:ext cx="361951" cy="6858000"/>
          </a:xfrm>
          <a:prstGeom prst="rect">
            <a:avLst/>
          </a:prstGeom>
          <a:solidFill>
            <a:srgbClr val="0072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3D1C954-0C32-409A-9676-DED35082369E}"/>
              </a:ext>
            </a:extLst>
          </p:cNvPr>
          <p:cNvSpPr txBox="1"/>
          <p:nvPr userDrawn="1"/>
        </p:nvSpPr>
        <p:spPr>
          <a:xfrm>
            <a:off x="-64940" y="6468548"/>
            <a:ext cx="484040" cy="369332"/>
          </a:xfrm>
          <a:prstGeom prst="rect">
            <a:avLst/>
          </a:prstGeom>
          <a:noFill/>
        </p:spPr>
        <p:txBody>
          <a:bodyPr wrap="square" rtlCol="0">
            <a:spAutoFit/>
          </a:bodyPr>
          <a:lstStyle/>
          <a:p>
            <a:pPr algn="ctr"/>
            <a:fld id="{E5285E88-C7C0-48ED-9634-37C8476C6438}" type="slidenum">
              <a:rPr lang="en-GB" b="0" smtClean="0">
                <a:solidFill>
                  <a:schemeClr val="bg1"/>
                </a:solidFill>
                <a:latin typeface="Myriad Pro" panose="020B0503030403020204" pitchFamily="34" charset="0"/>
              </a:rPr>
              <a:pPr algn="ctr"/>
              <a:t>‹#›</a:t>
            </a:fld>
            <a:endParaRPr lang="en-GB" b="0" dirty="0">
              <a:solidFill>
                <a:schemeClr val="bg1"/>
              </a:solidFill>
              <a:latin typeface="Myriad Pro" panose="020B0503030403020204" pitchFamily="34" charset="0"/>
            </a:endParaRPr>
          </a:p>
        </p:txBody>
      </p:sp>
      <p:pic>
        <p:nvPicPr>
          <p:cNvPr id="11" name="Picture 10">
            <a:extLst>
              <a:ext uri="{FF2B5EF4-FFF2-40B4-BE49-F238E27FC236}">
                <a16:creationId xmlns:a16="http://schemas.microsoft.com/office/drawing/2014/main" id="{B5773850-69D5-4C8D-BE2B-4EDE23336C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a:off x="7586114" y="2250570"/>
            <a:ext cx="6857999" cy="2353771"/>
          </a:xfrm>
          <a:prstGeom prst="rect">
            <a:avLst/>
          </a:prstGeom>
        </p:spPr>
      </p:pic>
      <p:pic>
        <p:nvPicPr>
          <p:cNvPr id="12" name="Picture 11">
            <a:extLst>
              <a:ext uri="{FF2B5EF4-FFF2-40B4-BE49-F238E27FC236}">
                <a16:creationId xmlns:a16="http://schemas.microsoft.com/office/drawing/2014/main" id="{791900B3-B49C-4C97-98D3-7E4EEC595C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1342" y="126222"/>
            <a:ext cx="1323717" cy="935810"/>
          </a:xfrm>
          <a:prstGeom prst="rect">
            <a:avLst/>
          </a:prstGeom>
        </p:spPr>
      </p:pic>
      <p:pic>
        <p:nvPicPr>
          <p:cNvPr id="13" name="Picture 12">
            <a:extLst>
              <a:ext uri="{FF2B5EF4-FFF2-40B4-BE49-F238E27FC236}">
                <a16:creationId xmlns:a16="http://schemas.microsoft.com/office/drawing/2014/main" id="{349C338D-2F13-4717-A4D7-97C012E5089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13610" y="5918775"/>
            <a:ext cx="813003" cy="813003"/>
          </a:xfrm>
          <a:prstGeom prst="rect">
            <a:avLst/>
          </a:prstGeom>
        </p:spPr>
      </p:pic>
    </p:spTree>
    <p:extLst>
      <p:ext uri="{BB962C8B-B14F-4D97-AF65-F5344CB8AC3E}">
        <p14:creationId xmlns:p14="http://schemas.microsoft.com/office/powerpoint/2010/main" val="2869392150"/>
      </p:ext>
    </p:extLst>
  </p:cSld>
  <p:clrMapOvr>
    <a:masterClrMapping/>
  </p:clrMapOvr>
  <p:transition spd="slow">
    <p:cover/>
  </p:transition>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70A53BE-1675-439D-99AF-3E782B998DF2}"/>
              </a:ext>
            </a:extLst>
          </p:cNvPr>
          <p:cNvSpPr/>
          <p:nvPr userDrawn="1"/>
        </p:nvSpPr>
        <p:spPr>
          <a:xfrm>
            <a:off x="-1981" y="0"/>
            <a:ext cx="361951" cy="6858000"/>
          </a:xfrm>
          <a:prstGeom prst="rect">
            <a:avLst/>
          </a:prstGeom>
          <a:solidFill>
            <a:srgbClr val="0072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F235304-E3EE-4091-9C23-CDB8995FC7F7}"/>
              </a:ext>
            </a:extLst>
          </p:cNvPr>
          <p:cNvSpPr>
            <a:spLocks noGrp="1"/>
          </p:cNvSpPr>
          <p:nvPr>
            <p:ph idx="1"/>
          </p:nvPr>
        </p:nvSpPr>
        <p:spPr>
          <a:xfrm>
            <a:off x="673248" y="1184490"/>
            <a:ext cx="9204177" cy="5402050"/>
          </a:xfrm>
        </p:spPr>
        <p:txBody>
          <a:bodyPr>
            <a:normAutofit/>
          </a:bodyPr>
          <a:lstStyle>
            <a:lvl1pPr>
              <a:defRPr sz="2400">
                <a:solidFill>
                  <a:schemeClr val="tx1"/>
                </a:solidFill>
                <a:latin typeface="Myriad Pro" panose="020B0503030403020204" pitchFamily="34" charset="0"/>
              </a:defRPr>
            </a:lvl1pPr>
            <a:lvl2pPr>
              <a:defRPr sz="2000">
                <a:solidFill>
                  <a:schemeClr val="tx1"/>
                </a:solidFill>
                <a:latin typeface="Myriad Pro" panose="020B0503030403020204" pitchFamily="34" charset="0"/>
              </a:defRPr>
            </a:lvl2pPr>
            <a:lvl3pPr>
              <a:defRPr sz="1800">
                <a:solidFill>
                  <a:schemeClr val="tx1"/>
                </a:solidFill>
                <a:latin typeface="Myriad Pro" panose="020B0503030403020204" pitchFamily="34" charset="0"/>
              </a:defRPr>
            </a:lvl3pPr>
            <a:lvl4pPr>
              <a:defRPr sz="1600">
                <a:solidFill>
                  <a:schemeClr val="tx1"/>
                </a:solidFill>
                <a:latin typeface="Myriad Pro" panose="020B0503030403020204" pitchFamily="34" charset="0"/>
              </a:defRPr>
            </a:lvl4pPr>
            <a:lvl5pPr>
              <a:defRPr sz="1600">
                <a:solidFill>
                  <a:schemeClr val="tx1"/>
                </a:solidFill>
                <a:latin typeface="Myriad Pro" panose="020B0503030403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Box 9">
            <a:extLst>
              <a:ext uri="{FF2B5EF4-FFF2-40B4-BE49-F238E27FC236}">
                <a16:creationId xmlns:a16="http://schemas.microsoft.com/office/drawing/2014/main" id="{13D1C954-0C32-409A-9676-DED35082369E}"/>
              </a:ext>
            </a:extLst>
          </p:cNvPr>
          <p:cNvSpPr txBox="1"/>
          <p:nvPr userDrawn="1"/>
        </p:nvSpPr>
        <p:spPr>
          <a:xfrm>
            <a:off x="-64940" y="6468548"/>
            <a:ext cx="484040" cy="369332"/>
          </a:xfrm>
          <a:prstGeom prst="rect">
            <a:avLst/>
          </a:prstGeom>
          <a:noFill/>
        </p:spPr>
        <p:txBody>
          <a:bodyPr wrap="square" rtlCol="0">
            <a:spAutoFit/>
          </a:bodyPr>
          <a:lstStyle/>
          <a:p>
            <a:pPr algn="ctr"/>
            <a:fld id="{E5285E88-C7C0-48ED-9634-37C8476C6438}" type="slidenum">
              <a:rPr lang="en-GB" b="0" smtClean="0">
                <a:solidFill>
                  <a:schemeClr val="bg1"/>
                </a:solidFill>
                <a:latin typeface="Myriad Pro" panose="020B0503030403020204" pitchFamily="34" charset="0"/>
              </a:rPr>
              <a:pPr algn="ctr"/>
              <a:t>‹#›</a:t>
            </a:fld>
            <a:endParaRPr lang="en-GB" b="0" dirty="0">
              <a:solidFill>
                <a:schemeClr val="bg1"/>
              </a:solidFill>
              <a:latin typeface="Myriad Pro" panose="020B0503030403020204" pitchFamily="34" charset="0"/>
            </a:endParaRPr>
          </a:p>
        </p:txBody>
      </p:sp>
      <p:pic>
        <p:nvPicPr>
          <p:cNvPr id="11" name="Picture 10">
            <a:extLst>
              <a:ext uri="{FF2B5EF4-FFF2-40B4-BE49-F238E27FC236}">
                <a16:creationId xmlns:a16="http://schemas.microsoft.com/office/drawing/2014/main" id="{A669EBC1-2B6C-4A93-A85F-E09F25FD86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a:off x="7588189" y="2252644"/>
            <a:ext cx="6854910" cy="2352711"/>
          </a:xfrm>
          <a:prstGeom prst="rect">
            <a:avLst/>
          </a:prstGeom>
        </p:spPr>
      </p:pic>
      <p:pic>
        <p:nvPicPr>
          <p:cNvPr id="12" name="Picture 11">
            <a:extLst>
              <a:ext uri="{FF2B5EF4-FFF2-40B4-BE49-F238E27FC236}">
                <a16:creationId xmlns:a16="http://schemas.microsoft.com/office/drawing/2014/main" id="{54440B0F-5B6F-4659-8196-A45C255C9F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1342" y="126222"/>
            <a:ext cx="1323717" cy="935810"/>
          </a:xfrm>
          <a:prstGeom prst="rect">
            <a:avLst/>
          </a:prstGeom>
        </p:spPr>
      </p:pic>
      <p:pic>
        <p:nvPicPr>
          <p:cNvPr id="13" name="Picture 12">
            <a:extLst>
              <a:ext uri="{FF2B5EF4-FFF2-40B4-BE49-F238E27FC236}">
                <a16:creationId xmlns:a16="http://schemas.microsoft.com/office/drawing/2014/main" id="{AFC5D2B2-820F-40CA-B47A-6A7E62F9AD5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13610" y="5918775"/>
            <a:ext cx="813003" cy="813003"/>
          </a:xfrm>
          <a:prstGeom prst="rect">
            <a:avLst/>
          </a:prstGeom>
        </p:spPr>
      </p:pic>
      <p:sp>
        <p:nvSpPr>
          <p:cNvPr id="22" name="Title 1">
            <a:extLst>
              <a:ext uri="{FF2B5EF4-FFF2-40B4-BE49-F238E27FC236}">
                <a16:creationId xmlns:a16="http://schemas.microsoft.com/office/drawing/2014/main" id="{06D94CF9-033A-4930-B65D-412F28886FD3}"/>
              </a:ext>
            </a:extLst>
          </p:cNvPr>
          <p:cNvSpPr>
            <a:spLocks noGrp="1"/>
          </p:cNvSpPr>
          <p:nvPr>
            <p:ph type="title"/>
          </p:nvPr>
        </p:nvSpPr>
        <p:spPr>
          <a:xfrm>
            <a:off x="673248" y="271587"/>
            <a:ext cx="9204176" cy="609473"/>
          </a:xfrm>
          <a:solidFill>
            <a:srgbClr val="0072CF"/>
          </a:solidFill>
        </p:spPr>
        <p:txBody>
          <a:bodyPr anchor="ctr">
            <a:normAutofit/>
          </a:bodyPr>
          <a:lstStyle>
            <a:lvl1pPr>
              <a:defRPr sz="3200" b="1">
                <a:solidFill>
                  <a:schemeClr val="bg1"/>
                </a:solidFill>
                <a:latin typeface="Myriad Pro" panose="020B0503030403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81892087"/>
      </p:ext>
    </p:extLst>
  </p:cSld>
  <p:clrMapOvr>
    <a:masterClrMapping/>
  </p:clrMapOvr>
  <p:transition spd="slow">
    <p:cover/>
  </p:transition>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1844646-51DE-4695-AA98-5C31E1907D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Rectangle 20">
            <a:extLst>
              <a:ext uri="{FF2B5EF4-FFF2-40B4-BE49-F238E27FC236}">
                <a16:creationId xmlns:a16="http://schemas.microsoft.com/office/drawing/2014/main" id="{C2B532D1-4E9D-4768-BB7B-5EE41C33536F}"/>
              </a:ext>
            </a:extLst>
          </p:cNvPr>
          <p:cNvSpPr/>
          <p:nvPr userDrawn="1"/>
        </p:nvSpPr>
        <p:spPr>
          <a:xfrm>
            <a:off x="-1981" y="0"/>
            <a:ext cx="361951" cy="6858000"/>
          </a:xfrm>
          <a:prstGeom prst="rect">
            <a:avLst/>
          </a:prstGeom>
          <a:solidFill>
            <a:srgbClr val="0072C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F235304-E3EE-4091-9C23-CDB8995FC7F7}"/>
              </a:ext>
            </a:extLst>
          </p:cNvPr>
          <p:cNvSpPr>
            <a:spLocks noGrp="1"/>
          </p:cNvSpPr>
          <p:nvPr>
            <p:ph idx="1"/>
          </p:nvPr>
        </p:nvSpPr>
        <p:spPr>
          <a:xfrm>
            <a:off x="673248" y="1184490"/>
            <a:ext cx="9204177" cy="5402050"/>
          </a:xfrm>
          <a:solidFill>
            <a:schemeClr val="bg1">
              <a:alpha val="90000"/>
            </a:schemeClr>
          </a:solidFill>
        </p:spPr>
        <p:txBody>
          <a:bodyPr lIns="180000" tIns="180000" rIns="180000" bIns="180000">
            <a:normAutofit/>
          </a:bodyPr>
          <a:lstStyle>
            <a:lvl1pPr>
              <a:defRPr sz="2400">
                <a:solidFill>
                  <a:schemeClr val="tx1"/>
                </a:solidFill>
                <a:latin typeface="Myriad Pro" panose="020B0503030403020204" pitchFamily="34" charset="0"/>
              </a:defRPr>
            </a:lvl1pPr>
            <a:lvl2pPr>
              <a:defRPr sz="2000">
                <a:solidFill>
                  <a:schemeClr val="tx1"/>
                </a:solidFill>
                <a:latin typeface="Myriad Pro" panose="020B0503030403020204" pitchFamily="34" charset="0"/>
              </a:defRPr>
            </a:lvl2pPr>
            <a:lvl3pPr>
              <a:defRPr sz="1800">
                <a:solidFill>
                  <a:schemeClr val="tx1"/>
                </a:solidFill>
                <a:latin typeface="Myriad Pro" panose="020B0503030403020204" pitchFamily="34" charset="0"/>
              </a:defRPr>
            </a:lvl3pPr>
            <a:lvl4pPr>
              <a:defRPr sz="1600">
                <a:solidFill>
                  <a:schemeClr val="tx1"/>
                </a:solidFill>
                <a:latin typeface="Myriad Pro" panose="020B0503030403020204" pitchFamily="34" charset="0"/>
              </a:defRPr>
            </a:lvl4pPr>
            <a:lvl5pPr>
              <a:defRPr sz="1600">
                <a:solidFill>
                  <a:schemeClr val="tx1"/>
                </a:solidFill>
                <a:latin typeface="Myriad Pro" panose="020B0503030403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Box 9">
            <a:extLst>
              <a:ext uri="{FF2B5EF4-FFF2-40B4-BE49-F238E27FC236}">
                <a16:creationId xmlns:a16="http://schemas.microsoft.com/office/drawing/2014/main" id="{13D1C954-0C32-409A-9676-DED35082369E}"/>
              </a:ext>
            </a:extLst>
          </p:cNvPr>
          <p:cNvSpPr txBox="1"/>
          <p:nvPr userDrawn="1"/>
        </p:nvSpPr>
        <p:spPr>
          <a:xfrm>
            <a:off x="-64940" y="6468548"/>
            <a:ext cx="484040" cy="369332"/>
          </a:xfrm>
          <a:prstGeom prst="rect">
            <a:avLst/>
          </a:prstGeom>
          <a:noFill/>
        </p:spPr>
        <p:txBody>
          <a:bodyPr wrap="square" rtlCol="0">
            <a:spAutoFit/>
          </a:bodyPr>
          <a:lstStyle/>
          <a:p>
            <a:pPr algn="ctr"/>
            <a:fld id="{E5285E88-C7C0-48ED-9634-37C8476C6438}" type="slidenum">
              <a:rPr lang="en-GB" b="0" smtClean="0">
                <a:solidFill>
                  <a:schemeClr val="bg1"/>
                </a:solidFill>
                <a:latin typeface="Myriad Pro" panose="020B0503030403020204" pitchFamily="34" charset="0"/>
              </a:rPr>
              <a:pPr algn="ctr"/>
              <a:t>‹#›</a:t>
            </a:fld>
            <a:endParaRPr lang="en-GB" b="0" dirty="0">
              <a:solidFill>
                <a:schemeClr val="bg1"/>
              </a:solidFill>
              <a:latin typeface="Myriad Pro" panose="020B0503030403020204" pitchFamily="34" charset="0"/>
            </a:endParaRPr>
          </a:p>
        </p:txBody>
      </p:sp>
      <p:sp>
        <p:nvSpPr>
          <p:cNvPr id="15" name="Title 1">
            <a:extLst>
              <a:ext uri="{FF2B5EF4-FFF2-40B4-BE49-F238E27FC236}">
                <a16:creationId xmlns:a16="http://schemas.microsoft.com/office/drawing/2014/main" id="{BF8F222D-94B9-439D-9146-8D045A2E079E}"/>
              </a:ext>
            </a:extLst>
          </p:cNvPr>
          <p:cNvSpPr>
            <a:spLocks noGrp="1"/>
          </p:cNvSpPr>
          <p:nvPr>
            <p:ph type="title"/>
          </p:nvPr>
        </p:nvSpPr>
        <p:spPr>
          <a:xfrm>
            <a:off x="673247" y="271586"/>
            <a:ext cx="9204177" cy="645083"/>
          </a:xfrm>
          <a:solidFill>
            <a:srgbClr val="0072CF"/>
          </a:solidFill>
        </p:spPr>
        <p:txBody>
          <a:bodyPr anchor="ctr">
            <a:normAutofit/>
          </a:bodyPr>
          <a:lstStyle>
            <a:lvl1pPr>
              <a:defRPr sz="3200" b="1">
                <a:solidFill>
                  <a:schemeClr val="bg1"/>
                </a:solidFill>
                <a:latin typeface="Myriad Pro" panose="020B0503030403020204" pitchFamily="34" charset="0"/>
              </a:defRPr>
            </a:lvl1pPr>
          </a:lstStyle>
          <a:p>
            <a:r>
              <a:rPr lang="en-US"/>
              <a:t>Click to edit Master title style</a:t>
            </a:r>
            <a:endParaRPr lang="en-GB" dirty="0"/>
          </a:p>
        </p:txBody>
      </p:sp>
      <p:pic>
        <p:nvPicPr>
          <p:cNvPr id="6" name="Picture 5">
            <a:extLst>
              <a:ext uri="{FF2B5EF4-FFF2-40B4-BE49-F238E27FC236}">
                <a16:creationId xmlns:a16="http://schemas.microsoft.com/office/drawing/2014/main" id="{0A05F25D-2B80-4954-8F22-1CAAFF2AF3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flipH="1">
            <a:off x="7588189" y="2252644"/>
            <a:ext cx="6854910" cy="2352711"/>
          </a:xfrm>
          <a:prstGeom prst="rect">
            <a:avLst/>
          </a:prstGeom>
        </p:spPr>
      </p:pic>
      <p:pic>
        <p:nvPicPr>
          <p:cNvPr id="18" name="Picture 17">
            <a:extLst>
              <a:ext uri="{FF2B5EF4-FFF2-40B4-BE49-F238E27FC236}">
                <a16:creationId xmlns:a16="http://schemas.microsoft.com/office/drawing/2014/main" id="{BF3E8FA3-A810-45CA-BB16-0AC1D5A45E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61342" y="126222"/>
            <a:ext cx="1323717" cy="935810"/>
          </a:xfrm>
          <a:prstGeom prst="rect">
            <a:avLst/>
          </a:prstGeom>
        </p:spPr>
      </p:pic>
      <p:pic>
        <p:nvPicPr>
          <p:cNvPr id="19" name="Picture 18">
            <a:extLst>
              <a:ext uri="{FF2B5EF4-FFF2-40B4-BE49-F238E27FC236}">
                <a16:creationId xmlns:a16="http://schemas.microsoft.com/office/drawing/2014/main" id="{31F37E55-88C3-4BD8-A04F-751CE94409A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13610" y="5918775"/>
            <a:ext cx="813003" cy="813003"/>
          </a:xfrm>
          <a:prstGeom prst="rect">
            <a:avLst/>
          </a:prstGeom>
        </p:spPr>
      </p:pic>
    </p:spTree>
    <p:extLst>
      <p:ext uri="{BB962C8B-B14F-4D97-AF65-F5344CB8AC3E}">
        <p14:creationId xmlns:p14="http://schemas.microsoft.com/office/powerpoint/2010/main" val="1865027670"/>
      </p:ext>
    </p:extLst>
  </p:cSld>
  <p:clrMapOvr>
    <a:masterClrMapping/>
  </p:clrMapOvr>
  <p:transition spd="slow">
    <p:cover/>
  </p:transition>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CCE044-6719-4EEF-A6E7-2D9657DA7F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13010FB-387B-4001-8995-3919F01C81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E0972A-F89A-4CE9-9C93-C483D43297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CD4E38-C322-4E3F-859D-6383D4F03D6E}" type="datetimeFigureOut">
              <a:rPr lang="en-GB" smtClean="0"/>
              <a:t>26/04/2019</a:t>
            </a:fld>
            <a:endParaRPr lang="en-GB"/>
          </a:p>
        </p:txBody>
      </p:sp>
      <p:sp>
        <p:nvSpPr>
          <p:cNvPr id="5" name="Footer Placeholder 4">
            <a:extLst>
              <a:ext uri="{FF2B5EF4-FFF2-40B4-BE49-F238E27FC236}">
                <a16:creationId xmlns:a16="http://schemas.microsoft.com/office/drawing/2014/main" id="{F786C8FD-2944-421A-9919-9E1B77EAE9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DEA8D94-24F4-4E4D-A098-7B0F95879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CEB75E-B922-4533-A540-3426F7C5E744}" type="slidenum">
              <a:rPr lang="en-GB" smtClean="0"/>
              <a:t>‹#›</a:t>
            </a:fld>
            <a:endParaRPr lang="en-GB"/>
          </a:p>
        </p:txBody>
      </p:sp>
    </p:spTree>
    <p:extLst>
      <p:ext uri="{BB962C8B-B14F-4D97-AF65-F5344CB8AC3E}">
        <p14:creationId xmlns:p14="http://schemas.microsoft.com/office/powerpoint/2010/main" val="2444319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Lst>
  <p:transition spd="slow">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s://www.cadetdirect.com/"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4574935"/>
      </p:ext>
    </p:extLst>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78B1908F-F147-4F04-915F-B1FF48440804}"/>
              </a:ext>
            </a:extLst>
          </p:cNvPr>
          <p:cNvSpPr txBox="1">
            <a:spLocks/>
          </p:cNvSpPr>
          <p:nvPr/>
        </p:nvSpPr>
        <p:spPr>
          <a:xfrm>
            <a:off x="666595" y="1184364"/>
            <a:ext cx="9204177" cy="5402050"/>
          </a:xfrm>
          <a:prstGeom prst="rect">
            <a:avLst/>
          </a:prstGeom>
          <a:solidFill>
            <a:schemeClr val="bg1">
              <a:alpha val="90000"/>
            </a:schemeClr>
          </a:solidFill>
        </p:spPr>
        <p:txBody>
          <a:bodyPr vert="horz" lIns="180000" tIns="180000" rIns="180000" bIns="180000" numCol="1"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GB" sz="4800" b="1" dirty="0"/>
          </a:p>
        </p:txBody>
      </p:sp>
      <p:sp>
        <p:nvSpPr>
          <p:cNvPr id="4" name="Content Placeholder 2">
            <a:extLst>
              <a:ext uri="{FF2B5EF4-FFF2-40B4-BE49-F238E27FC236}">
                <a16:creationId xmlns:a16="http://schemas.microsoft.com/office/drawing/2014/main" id="{3CE688DA-DA4E-4A06-8CC3-A436DEA6D132}"/>
              </a:ext>
            </a:extLst>
          </p:cNvPr>
          <p:cNvSpPr>
            <a:spLocks noGrp="1"/>
          </p:cNvSpPr>
          <p:nvPr>
            <p:ph idx="1"/>
          </p:nvPr>
        </p:nvSpPr>
        <p:spPr>
          <a:xfrm>
            <a:off x="673248" y="1184490"/>
            <a:ext cx="9204177" cy="4486410"/>
          </a:xfrm>
          <a:noFill/>
        </p:spPr>
        <p:txBody>
          <a:bodyPr numCol="1" anchor="ctr">
            <a:normAutofit/>
          </a:bodyPr>
          <a:lstStyle/>
          <a:p>
            <a:pPr marL="0" indent="0" algn="ctr">
              <a:buNone/>
            </a:pPr>
            <a:r>
              <a:rPr lang="en-GB" sz="3600" b="1" dirty="0"/>
              <a:t>Identify 4 factors that should be considered at the initial planning stage of an expedition.</a:t>
            </a:r>
          </a:p>
        </p:txBody>
      </p:sp>
      <p:sp>
        <p:nvSpPr>
          <p:cNvPr id="2" name="Title 1">
            <a:extLst>
              <a:ext uri="{FF2B5EF4-FFF2-40B4-BE49-F238E27FC236}">
                <a16:creationId xmlns:a16="http://schemas.microsoft.com/office/drawing/2014/main" id="{3E879E0B-C91E-45B5-8203-5C92E9D50069}"/>
              </a:ext>
            </a:extLst>
          </p:cNvPr>
          <p:cNvSpPr>
            <a:spLocks noGrp="1"/>
          </p:cNvSpPr>
          <p:nvPr>
            <p:ph type="title"/>
          </p:nvPr>
        </p:nvSpPr>
        <p:spPr>
          <a:xfrm>
            <a:off x="673247" y="271586"/>
            <a:ext cx="4989423" cy="645083"/>
          </a:xfrm>
        </p:spPr>
        <p:txBody>
          <a:bodyPr>
            <a:normAutofit fontScale="90000"/>
          </a:bodyPr>
          <a:lstStyle/>
          <a:p>
            <a:r>
              <a:rPr lang="en-GB" dirty="0"/>
              <a:t>EXPEDITION PLANNING TASK</a:t>
            </a:r>
          </a:p>
        </p:txBody>
      </p:sp>
      <p:sp>
        <p:nvSpPr>
          <p:cNvPr id="5" name="Content Placeholder 2">
            <a:extLst>
              <a:ext uri="{FF2B5EF4-FFF2-40B4-BE49-F238E27FC236}">
                <a16:creationId xmlns:a16="http://schemas.microsoft.com/office/drawing/2014/main" id="{5A4597C5-F74D-44DD-BBA6-A2596272C0ED}"/>
              </a:ext>
            </a:extLst>
          </p:cNvPr>
          <p:cNvSpPr txBox="1">
            <a:spLocks/>
          </p:cNvSpPr>
          <p:nvPr/>
        </p:nvSpPr>
        <p:spPr>
          <a:xfrm>
            <a:off x="783771" y="5780314"/>
            <a:ext cx="8980715" cy="696686"/>
          </a:xfrm>
          <a:prstGeom prst="rect">
            <a:avLst/>
          </a:prstGeom>
          <a:solidFill>
            <a:srgbClr val="193159"/>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dirty="0">
                <a:solidFill>
                  <a:schemeClr val="bg1"/>
                </a:solidFill>
              </a:rPr>
              <a:t>When this is complete your instructor should check and sign page 30 of your First Class Logbook.</a:t>
            </a:r>
          </a:p>
        </p:txBody>
      </p:sp>
      <p:graphicFrame>
        <p:nvGraphicFramePr>
          <p:cNvPr id="7" name="Table 6">
            <a:extLst>
              <a:ext uri="{FF2B5EF4-FFF2-40B4-BE49-F238E27FC236}">
                <a16:creationId xmlns:a16="http://schemas.microsoft.com/office/drawing/2014/main" id="{1264EA59-7036-4F29-B7B0-E19C828DBB30}"/>
              </a:ext>
            </a:extLst>
          </p:cNvPr>
          <p:cNvGraphicFramePr>
            <a:graphicFrameLocks noGrp="1"/>
          </p:cNvGraphicFramePr>
          <p:nvPr>
            <p:extLst>
              <p:ext uri="{D42A27DB-BD31-4B8C-83A1-F6EECF244321}">
                <p14:modId xmlns:p14="http://schemas.microsoft.com/office/powerpoint/2010/main" val="627696072"/>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Logbook</a:t>
                      </a:r>
                    </a:p>
                  </a:txBody>
                  <a:tcPr>
                    <a:lnL w="12700" cap="flat" cmpd="sng" algn="ctr">
                      <a:solidFill>
                        <a:srgbClr val="C60C30"/>
                      </a:solidFill>
                      <a:prstDash val="solid"/>
                      <a:round/>
                      <a:headEnd type="none" w="med" len="med"/>
                      <a:tailEnd type="none" w="med" len="med"/>
                    </a:lnL>
                    <a:lnR w="12700" cap="flat" cmpd="sng" algn="ctr">
                      <a:solidFill>
                        <a:srgbClr val="C60C30"/>
                      </a:solidFill>
                      <a:prstDash val="solid"/>
                      <a:round/>
                      <a:headEnd type="none" w="med" len="med"/>
                      <a:tailEnd type="none" w="med" len="med"/>
                    </a:lnR>
                    <a:lnT w="12700" cap="flat" cmpd="sng" algn="ctr">
                      <a:solidFill>
                        <a:srgbClr val="C60C30"/>
                      </a:solidFill>
                      <a:prstDash val="solid"/>
                      <a:round/>
                      <a:headEnd type="none" w="med" len="med"/>
                      <a:tailEnd type="none" w="med" len="med"/>
                    </a:lnT>
                    <a:lnB w="12700" cap="flat" cmpd="sng" algn="ctr">
                      <a:solidFill>
                        <a:srgbClr val="C60C30"/>
                      </a:solidFill>
                      <a:prstDash val="solid"/>
                      <a:round/>
                      <a:headEnd type="none" w="med" len="med"/>
                      <a:tailEnd type="none" w="med" len="med"/>
                    </a:lnB>
                    <a:solidFill>
                      <a:srgbClr val="C60C30"/>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30</a:t>
                      </a:r>
                    </a:p>
                  </a:txBody>
                  <a:tcPr>
                    <a:lnL w="12700" cap="flat" cmpd="sng" algn="ctr">
                      <a:solidFill>
                        <a:srgbClr val="C60C30"/>
                      </a:solidFill>
                      <a:prstDash val="solid"/>
                      <a:round/>
                      <a:headEnd type="none" w="med" len="med"/>
                      <a:tailEnd type="none" w="med" len="med"/>
                    </a:lnL>
                    <a:lnR w="12700" cap="flat" cmpd="sng" algn="ctr">
                      <a:solidFill>
                        <a:srgbClr val="C60C30"/>
                      </a:solidFill>
                      <a:prstDash val="solid"/>
                      <a:round/>
                      <a:headEnd type="none" w="med" len="med"/>
                      <a:tailEnd type="none" w="med" len="med"/>
                    </a:lnR>
                    <a:lnT w="12700" cap="flat" cmpd="sng" algn="ctr">
                      <a:solidFill>
                        <a:srgbClr val="C60C30"/>
                      </a:solidFill>
                      <a:prstDash val="solid"/>
                      <a:round/>
                      <a:headEnd type="none" w="med" len="med"/>
                      <a:tailEnd type="none" w="med" len="med"/>
                    </a:lnT>
                    <a:lnB w="12700" cap="flat" cmpd="sng" algn="ctr">
                      <a:solidFill>
                        <a:srgbClr val="C60C30"/>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2796983242"/>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377D658-4F3C-4809-80FD-13F5B33975A9}"/>
              </a:ext>
            </a:extLst>
          </p:cNvPr>
          <p:cNvSpPr>
            <a:spLocks noGrp="1"/>
          </p:cNvSpPr>
          <p:nvPr>
            <p:ph type="title"/>
          </p:nvPr>
        </p:nvSpPr>
        <p:spPr>
          <a:xfrm>
            <a:off x="673248" y="271460"/>
            <a:ext cx="4242997" cy="645083"/>
          </a:xfrm>
        </p:spPr>
        <p:txBody>
          <a:bodyPr/>
          <a:lstStyle/>
          <a:p>
            <a:r>
              <a:rPr lang="en-GB" dirty="0"/>
              <a:t>LEARNING OUTCOMES</a:t>
            </a:r>
          </a:p>
        </p:txBody>
      </p:sp>
      <p:sp>
        <p:nvSpPr>
          <p:cNvPr id="4" name="Content Placeholder 1">
            <a:extLst>
              <a:ext uri="{FF2B5EF4-FFF2-40B4-BE49-F238E27FC236}">
                <a16:creationId xmlns:a16="http://schemas.microsoft.com/office/drawing/2014/main" id="{53D9C459-6FD3-4A4B-97A1-75F0474D7209}"/>
              </a:ext>
            </a:extLst>
          </p:cNvPr>
          <p:cNvSpPr>
            <a:spLocks noGrp="1"/>
          </p:cNvSpPr>
          <p:nvPr>
            <p:ph idx="1"/>
          </p:nvPr>
        </p:nvSpPr>
        <p:spPr>
          <a:xfrm>
            <a:off x="673248" y="1184490"/>
            <a:ext cx="9204177" cy="5401924"/>
          </a:xfrm>
        </p:spPr>
        <p:txBody>
          <a:bodyPr>
            <a:normAutofit/>
          </a:bodyPr>
          <a:lstStyle/>
          <a:p>
            <a:pPr marL="0" indent="0">
              <a:buNone/>
            </a:pPr>
            <a:r>
              <a:rPr lang="en-GB" b="1" dirty="0">
                <a:solidFill>
                  <a:srgbClr val="0072CF"/>
                </a:solidFill>
              </a:rPr>
              <a:t>LO1: </a:t>
            </a:r>
            <a:r>
              <a:rPr lang="en-GB" dirty="0">
                <a:solidFill>
                  <a:srgbClr val="0072CF"/>
                </a:solidFill>
              </a:rPr>
              <a:t>Know how to plan and prepare for safe walking expeditions.</a:t>
            </a:r>
          </a:p>
          <a:p>
            <a:pPr marL="0" indent="0">
              <a:buNone/>
            </a:pPr>
            <a:endParaRPr lang="en-GB" dirty="0">
              <a:solidFill>
                <a:srgbClr val="0072CF"/>
              </a:solidFill>
            </a:endParaRPr>
          </a:p>
          <a:p>
            <a:r>
              <a:rPr lang="en-GB" dirty="0"/>
              <a:t>List the Countryside Code</a:t>
            </a:r>
          </a:p>
          <a:p>
            <a:pPr marL="0" indent="0">
              <a:buNone/>
            </a:pPr>
            <a:endParaRPr lang="en-GB" sz="2000" dirty="0"/>
          </a:p>
          <a:p>
            <a:pPr marL="0" indent="0">
              <a:buNone/>
            </a:pPr>
            <a:endParaRPr lang="en-GB" b="1" dirty="0">
              <a:solidFill>
                <a:srgbClr val="0072CF"/>
              </a:solidFill>
            </a:endParaRPr>
          </a:p>
        </p:txBody>
      </p:sp>
      <p:cxnSp>
        <p:nvCxnSpPr>
          <p:cNvPr id="5" name="Straight Connector 4">
            <a:extLst>
              <a:ext uri="{FF2B5EF4-FFF2-40B4-BE49-F238E27FC236}">
                <a16:creationId xmlns:a16="http://schemas.microsoft.com/office/drawing/2014/main" id="{57175CBC-DAF7-44E3-938A-79D1F88672BF}"/>
              </a:ext>
            </a:extLst>
          </p:cNvPr>
          <p:cNvCxnSpPr>
            <a:cxnSpLocks/>
          </p:cNvCxnSpPr>
          <p:nvPr/>
        </p:nvCxnSpPr>
        <p:spPr>
          <a:xfrm>
            <a:off x="862641" y="1982158"/>
            <a:ext cx="8824823" cy="0"/>
          </a:xfrm>
          <a:prstGeom prst="line">
            <a:avLst/>
          </a:prstGeom>
          <a:ln w="28575">
            <a:solidFill>
              <a:srgbClr val="0072C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7332510"/>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F8C363-7772-46F0-88BA-1B5E72DD9276}"/>
              </a:ext>
            </a:extLst>
          </p:cNvPr>
          <p:cNvSpPr>
            <a:spLocks noGrp="1"/>
          </p:cNvSpPr>
          <p:nvPr>
            <p:ph type="title"/>
          </p:nvPr>
        </p:nvSpPr>
        <p:spPr>
          <a:xfrm>
            <a:off x="673248" y="271587"/>
            <a:ext cx="4728931" cy="609473"/>
          </a:xfrm>
        </p:spPr>
        <p:txBody>
          <a:bodyPr>
            <a:normAutofit/>
          </a:bodyPr>
          <a:lstStyle/>
          <a:p>
            <a:r>
              <a:rPr lang="en-GB" dirty="0"/>
              <a:t>THE COUNTRYSIDE CODE</a:t>
            </a:r>
          </a:p>
        </p:txBody>
      </p:sp>
      <p:graphicFrame>
        <p:nvGraphicFramePr>
          <p:cNvPr id="5" name="Table 4">
            <a:extLst>
              <a:ext uri="{FF2B5EF4-FFF2-40B4-BE49-F238E27FC236}">
                <a16:creationId xmlns:a16="http://schemas.microsoft.com/office/drawing/2014/main" id="{4D47207F-91E2-44E3-A4AC-3F7FB367214D}"/>
              </a:ext>
            </a:extLst>
          </p:cNvPr>
          <p:cNvGraphicFramePr>
            <a:graphicFrameLocks noGrp="1"/>
          </p:cNvGraphicFramePr>
          <p:nvPr>
            <p:extLst>
              <p:ext uri="{D42A27DB-BD31-4B8C-83A1-F6EECF244321}">
                <p14:modId xmlns:p14="http://schemas.microsoft.com/office/powerpoint/2010/main" val="4109615115"/>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82</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6" name="Countryside code">
            <a:hlinkClick r:id="" action="ppaction://media"/>
            <a:extLst>
              <a:ext uri="{FF2B5EF4-FFF2-40B4-BE49-F238E27FC236}">
                <a16:creationId xmlns:a16="http://schemas.microsoft.com/office/drawing/2014/main" id="{FAEA9951-FE9B-4DD2-A0B2-4C2B37B497F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73248" y="1107849"/>
            <a:ext cx="7310692" cy="5483019"/>
          </a:xfrm>
          <a:prstGeom prst="rect">
            <a:avLst/>
          </a:prstGeom>
        </p:spPr>
      </p:pic>
    </p:spTree>
    <p:extLst>
      <p:ext uri="{BB962C8B-B14F-4D97-AF65-F5344CB8AC3E}">
        <p14:creationId xmlns:p14="http://schemas.microsoft.com/office/powerpoint/2010/main" val="3249011684"/>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430DD-6C4E-4109-8881-8621D335A29A}"/>
              </a:ext>
            </a:extLst>
          </p:cNvPr>
          <p:cNvSpPr>
            <a:spLocks noGrp="1"/>
          </p:cNvSpPr>
          <p:nvPr>
            <p:ph type="title"/>
          </p:nvPr>
        </p:nvSpPr>
        <p:spPr>
          <a:xfrm>
            <a:off x="673248" y="271587"/>
            <a:ext cx="4622083" cy="609473"/>
          </a:xfrm>
        </p:spPr>
        <p:txBody>
          <a:bodyPr/>
          <a:lstStyle/>
          <a:p>
            <a:r>
              <a:rPr lang="en-GB"/>
              <a:t>RESPECT OTHER PEOPLE</a:t>
            </a:r>
            <a:endParaRPr lang="en-GB" dirty="0"/>
          </a:p>
        </p:txBody>
      </p:sp>
      <p:sp>
        <p:nvSpPr>
          <p:cNvPr id="3" name="Content Placeholder 2">
            <a:extLst>
              <a:ext uri="{FF2B5EF4-FFF2-40B4-BE49-F238E27FC236}">
                <a16:creationId xmlns:a16="http://schemas.microsoft.com/office/drawing/2014/main" id="{21C7A56F-54A1-43BB-B4C6-B35BFA899139}"/>
              </a:ext>
            </a:extLst>
          </p:cNvPr>
          <p:cNvSpPr>
            <a:spLocks noGrp="1"/>
          </p:cNvSpPr>
          <p:nvPr>
            <p:ph idx="1"/>
          </p:nvPr>
        </p:nvSpPr>
        <p:spPr>
          <a:xfrm>
            <a:off x="673248" y="1184490"/>
            <a:ext cx="9204177" cy="5402050"/>
          </a:xfrm>
        </p:spPr>
        <p:txBody>
          <a:bodyPr/>
          <a:lstStyle/>
          <a:p>
            <a:r>
              <a:rPr lang="en-GB" dirty="0"/>
              <a:t>Consider the local community and other people enjoying the outdoors.</a:t>
            </a:r>
          </a:p>
          <a:p>
            <a:pPr marL="0" indent="0">
              <a:buNone/>
            </a:pPr>
            <a:endParaRPr lang="en-GB" dirty="0"/>
          </a:p>
          <a:p>
            <a:r>
              <a:rPr lang="en-GB" dirty="0"/>
              <a:t>Leave gates and property as you fund them and follow paths unless wider access is available.</a:t>
            </a:r>
          </a:p>
          <a:p>
            <a:pPr marL="0" indent="0">
              <a:buNone/>
            </a:pPr>
            <a:endParaRPr lang="en-GB" dirty="0"/>
          </a:p>
        </p:txBody>
      </p:sp>
      <p:grpSp>
        <p:nvGrpSpPr>
          <p:cNvPr id="7" name="Group 6">
            <a:extLst>
              <a:ext uri="{FF2B5EF4-FFF2-40B4-BE49-F238E27FC236}">
                <a16:creationId xmlns:a16="http://schemas.microsoft.com/office/drawing/2014/main" id="{C7D5AB59-2ADD-4146-8D9D-CDA56277DBEB}"/>
              </a:ext>
            </a:extLst>
          </p:cNvPr>
          <p:cNvGrpSpPr/>
          <p:nvPr/>
        </p:nvGrpSpPr>
        <p:grpSpPr>
          <a:xfrm>
            <a:off x="673249" y="3684896"/>
            <a:ext cx="7004858" cy="2901517"/>
            <a:chOff x="673248" y="3849053"/>
            <a:chExt cx="6608549" cy="2737360"/>
          </a:xfrm>
        </p:grpSpPr>
        <p:pic>
          <p:nvPicPr>
            <p:cNvPr id="4" name="Picture 3">
              <a:extLst>
                <a:ext uri="{FF2B5EF4-FFF2-40B4-BE49-F238E27FC236}">
                  <a16:creationId xmlns:a16="http://schemas.microsoft.com/office/drawing/2014/main" id="{5282030E-D1D4-4BC5-85B2-8C62D9E2B6F6}"/>
                </a:ext>
              </a:extLst>
            </p:cNvPr>
            <p:cNvPicPr>
              <a:picLocks noChangeAspect="1"/>
            </p:cNvPicPr>
            <p:nvPr/>
          </p:nvPicPr>
          <p:blipFill rotWithShape="1">
            <a:blip r:embed="rId3"/>
            <a:srcRect r="23229"/>
            <a:stretch/>
          </p:blipFill>
          <p:spPr>
            <a:xfrm>
              <a:off x="673248" y="3849054"/>
              <a:ext cx="2801983" cy="2737359"/>
            </a:xfrm>
            <a:prstGeom prst="rect">
              <a:avLst/>
            </a:prstGeom>
          </p:spPr>
        </p:pic>
        <p:pic>
          <p:nvPicPr>
            <p:cNvPr id="5" name="Picture 2" descr="Related image">
              <a:extLst>
                <a:ext uri="{FF2B5EF4-FFF2-40B4-BE49-F238E27FC236}">
                  <a16:creationId xmlns:a16="http://schemas.microsoft.com/office/drawing/2014/main" id="{1BF77BAB-BA7F-48CD-A777-AAFC3C8B76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1985" y="3849053"/>
              <a:ext cx="3649812" cy="2737359"/>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4" descr="Image result for countryside code logo">
            <a:extLst>
              <a:ext uri="{FF2B5EF4-FFF2-40B4-BE49-F238E27FC236}">
                <a16:creationId xmlns:a16="http://schemas.microsoft.com/office/drawing/2014/main" id="{9F2BAD4D-8193-4456-8B4D-D961FD717C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3001" y="4002995"/>
            <a:ext cx="2094424" cy="203671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Table 13">
            <a:extLst>
              <a:ext uri="{FF2B5EF4-FFF2-40B4-BE49-F238E27FC236}">
                <a16:creationId xmlns:a16="http://schemas.microsoft.com/office/drawing/2014/main" id="{28B485C4-AFE3-4313-829C-2FADBC17F5F0}"/>
              </a:ext>
            </a:extLst>
          </p:cNvPr>
          <p:cNvGraphicFramePr>
            <a:graphicFrameLocks noGrp="1"/>
          </p:cNvGraphicFramePr>
          <p:nvPr>
            <p:extLst>
              <p:ext uri="{D42A27DB-BD31-4B8C-83A1-F6EECF244321}">
                <p14:modId xmlns:p14="http://schemas.microsoft.com/office/powerpoint/2010/main" val="265406032"/>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82</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4093506825"/>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430DD-6C4E-4109-8881-8621D335A29A}"/>
              </a:ext>
            </a:extLst>
          </p:cNvPr>
          <p:cNvSpPr>
            <a:spLocks noGrp="1"/>
          </p:cNvSpPr>
          <p:nvPr>
            <p:ph type="title"/>
          </p:nvPr>
        </p:nvSpPr>
        <p:spPr>
          <a:xfrm>
            <a:off x="673248" y="271587"/>
            <a:ext cx="7324340" cy="609473"/>
          </a:xfrm>
        </p:spPr>
        <p:txBody>
          <a:bodyPr/>
          <a:lstStyle/>
          <a:p>
            <a:r>
              <a:rPr lang="en-GB" dirty="0"/>
              <a:t>PROTECT THE NATURAL ENVIRONMENT</a:t>
            </a:r>
          </a:p>
        </p:txBody>
      </p:sp>
      <p:sp>
        <p:nvSpPr>
          <p:cNvPr id="3" name="Content Placeholder 2">
            <a:extLst>
              <a:ext uri="{FF2B5EF4-FFF2-40B4-BE49-F238E27FC236}">
                <a16:creationId xmlns:a16="http://schemas.microsoft.com/office/drawing/2014/main" id="{21C7A56F-54A1-43BB-B4C6-B35BFA899139}"/>
              </a:ext>
            </a:extLst>
          </p:cNvPr>
          <p:cNvSpPr>
            <a:spLocks noGrp="1"/>
          </p:cNvSpPr>
          <p:nvPr>
            <p:ph idx="1"/>
          </p:nvPr>
        </p:nvSpPr>
        <p:spPr>
          <a:xfrm>
            <a:off x="673248" y="1184490"/>
            <a:ext cx="9204177" cy="5402050"/>
          </a:xfrm>
        </p:spPr>
        <p:txBody>
          <a:bodyPr/>
          <a:lstStyle/>
          <a:p>
            <a:r>
              <a:rPr lang="en-GB" dirty="0"/>
              <a:t>Leave no trace of your visit and take your litter home. </a:t>
            </a:r>
          </a:p>
          <a:p>
            <a:endParaRPr lang="en-GB" dirty="0"/>
          </a:p>
          <a:p>
            <a:r>
              <a:rPr lang="en-GB" dirty="0"/>
              <a:t>Keep dogs under effective control.</a:t>
            </a:r>
          </a:p>
          <a:p>
            <a:pPr marL="0" indent="0">
              <a:buNone/>
            </a:pPr>
            <a:endParaRPr lang="en-GB" dirty="0"/>
          </a:p>
        </p:txBody>
      </p:sp>
      <p:pic>
        <p:nvPicPr>
          <p:cNvPr id="6" name="Picture 4" descr="Image result for countryside code logo">
            <a:extLst>
              <a:ext uri="{FF2B5EF4-FFF2-40B4-BE49-F238E27FC236}">
                <a16:creationId xmlns:a16="http://schemas.microsoft.com/office/drawing/2014/main" id="{9F2BAD4D-8193-4456-8B4D-D961FD717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3001" y="4002995"/>
            <a:ext cx="2094424" cy="203671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F36AD175-DB8B-46BB-9260-08B517D8D790}"/>
              </a:ext>
            </a:extLst>
          </p:cNvPr>
          <p:cNvGraphicFramePr>
            <a:graphicFrameLocks noGrp="1"/>
          </p:cNvGraphicFramePr>
          <p:nvPr>
            <p:extLst>
              <p:ext uri="{D42A27DB-BD31-4B8C-83A1-F6EECF244321}">
                <p14:modId xmlns:p14="http://schemas.microsoft.com/office/powerpoint/2010/main" val="265406032"/>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82</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9" name="Picture 8">
            <a:extLst>
              <a:ext uri="{FF2B5EF4-FFF2-40B4-BE49-F238E27FC236}">
                <a16:creationId xmlns:a16="http://schemas.microsoft.com/office/drawing/2014/main" id="{D404B609-3104-448F-8FA0-463F011785FA}"/>
              </a:ext>
            </a:extLst>
          </p:cNvPr>
          <p:cNvPicPr>
            <a:picLocks noChangeAspect="1"/>
          </p:cNvPicPr>
          <p:nvPr/>
        </p:nvPicPr>
        <p:blipFill rotWithShape="1">
          <a:blip r:embed="rId4"/>
          <a:srcRect l="20461" r="19231"/>
          <a:stretch/>
        </p:blipFill>
        <p:spPr>
          <a:xfrm>
            <a:off x="673248" y="3807397"/>
            <a:ext cx="3830767" cy="2779016"/>
          </a:xfrm>
          <a:prstGeom prst="rect">
            <a:avLst/>
          </a:prstGeom>
        </p:spPr>
      </p:pic>
      <p:pic>
        <p:nvPicPr>
          <p:cNvPr id="10" name="Picture 2" descr="Related image">
            <a:extLst>
              <a:ext uri="{FF2B5EF4-FFF2-40B4-BE49-F238E27FC236}">
                <a16:creationId xmlns:a16="http://schemas.microsoft.com/office/drawing/2014/main" id="{6A0077BA-AEB5-48AC-80E5-D30C6BFBAD9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6529"/>
          <a:stretch/>
        </p:blipFill>
        <p:spPr bwMode="auto">
          <a:xfrm>
            <a:off x="4651270" y="3807397"/>
            <a:ext cx="3036717" cy="2755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221036"/>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430DD-6C4E-4109-8881-8621D335A29A}"/>
              </a:ext>
            </a:extLst>
          </p:cNvPr>
          <p:cNvSpPr>
            <a:spLocks noGrp="1"/>
          </p:cNvSpPr>
          <p:nvPr>
            <p:ph type="title"/>
          </p:nvPr>
        </p:nvSpPr>
        <p:spPr>
          <a:xfrm>
            <a:off x="673248" y="271587"/>
            <a:ext cx="4362776" cy="609473"/>
          </a:xfrm>
        </p:spPr>
        <p:txBody>
          <a:bodyPr/>
          <a:lstStyle/>
          <a:p>
            <a:r>
              <a:rPr lang="en-GB" dirty="0"/>
              <a:t>ENJOY THE OUTDOORS</a:t>
            </a:r>
          </a:p>
        </p:txBody>
      </p:sp>
      <p:sp>
        <p:nvSpPr>
          <p:cNvPr id="3" name="Content Placeholder 2">
            <a:extLst>
              <a:ext uri="{FF2B5EF4-FFF2-40B4-BE49-F238E27FC236}">
                <a16:creationId xmlns:a16="http://schemas.microsoft.com/office/drawing/2014/main" id="{21C7A56F-54A1-43BB-B4C6-B35BFA899139}"/>
              </a:ext>
            </a:extLst>
          </p:cNvPr>
          <p:cNvSpPr>
            <a:spLocks noGrp="1"/>
          </p:cNvSpPr>
          <p:nvPr>
            <p:ph idx="1"/>
          </p:nvPr>
        </p:nvSpPr>
        <p:spPr>
          <a:xfrm>
            <a:off x="673248" y="1184490"/>
            <a:ext cx="9204177" cy="5402050"/>
          </a:xfrm>
        </p:spPr>
        <p:txBody>
          <a:bodyPr/>
          <a:lstStyle/>
          <a:p>
            <a:r>
              <a:rPr lang="en-GB" dirty="0"/>
              <a:t>Plan ahead and be prepared.</a:t>
            </a:r>
          </a:p>
          <a:p>
            <a:endParaRPr lang="en-GB" dirty="0"/>
          </a:p>
          <a:p>
            <a:r>
              <a:rPr lang="en-GB" dirty="0"/>
              <a:t>Follow advice and local signs.</a:t>
            </a:r>
          </a:p>
          <a:p>
            <a:pPr marL="0" indent="0">
              <a:buNone/>
            </a:pPr>
            <a:endParaRPr lang="en-GB" dirty="0"/>
          </a:p>
        </p:txBody>
      </p:sp>
      <p:pic>
        <p:nvPicPr>
          <p:cNvPr id="6" name="Picture 4" descr="Image result for countryside code logo">
            <a:extLst>
              <a:ext uri="{FF2B5EF4-FFF2-40B4-BE49-F238E27FC236}">
                <a16:creationId xmlns:a16="http://schemas.microsoft.com/office/drawing/2014/main" id="{9F2BAD4D-8193-4456-8B4D-D961FD717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3001" y="4002995"/>
            <a:ext cx="2094424" cy="203671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F36AD175-DB8B-46BB-9260-08B517D8D790}"/>
              </a:ext>
            </a:extLst>
          </p:cNvPr>
          <p:cNvGraphicFramePr>
            <a:graphicFrameLocks noGrp="1"/>
          </p:cNvGraphicFramePr>
          <p:nvPr>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82</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11" name="Picture 10">
            <a:extLst>
              <a:ext uri="{FF2B5EF4-FFF2-40B4-BE49-F238E27FC236}">
                <a16:creationId xmlns:a16="http://schemas.microsoft.com/office/drawing/2014/main" id="{03532DAA-6B51-4CAD-9165-288F40D4B79B}"/>
              </a:ext>
            </a:extLst>
          </p:cNvPr>
          <p:cNvPicPr>
            <a:picLocks noChangeAspect="1"/>
          </p:cNvPicPr>
          <p:nvPr/>
        </p:nvPicPr>
        <p:blipFill rotWithShape="1">
          <a:blip r:embed="rId4"/>
          <a:srcRect r="34937"/>
          <a:stretch/>
        </p:blipFill>
        <p:spPr>
          <a:xfrm>
            <a:off x="673248" y="3807270"/>
            <a:ext cx="3575841" cy="2747972"/>
          </a:xfrm>
          <a:prstGeom prst="rect">
            <a:avLst/>
          </a:prstGeom>
        </p:spPr>
      </p:pic>
      <p:pic>
        <p:nvPicPr>
          <p:cNvPr id="12" name="Picture 11">
            <a:extLst>
              <a:ext uri="{FF2B5EF4-FFF2-40B4-BE49-F238E27FC236}">
                <a16:creationId xmlns:a16="http://schemas.microsoft.com/office/drawing/2014/main" id="{2A812072-1A3D-45B2-BFC3-17BF1941F596}"/>
              </a:ext>
            </a:extLst>
          </p:cNvPr>
          <p:cNvPicPr>
            <a:picLocks noChangeAspect="1"/>
          </p:cNvPicPr>
          <p:nvPr/>
        </p:nvPicPr>
        <p:blipFill rotWithShape="1">
          <a:blip r:embed="rId5"/>
          <a:srcRect l="8807" r="13105"/>
          <a:stretch/>
        </p:blipFill>
        <p:spPr>
          <a:xfrm>
            <a:off x="4394245" y="3807270"/>
            <a:ext cx="3218764" cy="2747972"/>
          </a:xfrm>
          <a:prstGeom prst="rect">
            <a:avLst/>
          </a:prstGeom>
        </p:spPr>
      </p:pic>
    </p:spTree>
    <p:extLst>
      <p:ext uri="{BB962C8B-B14F-4D97-AF65-F5344CB8AC3E}">
        <p14:creationId xmlns:p14="http://schemas.microsoft.com/office/powerpoint/2010/main" val="2439993064"/>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128194-8722-43F6-8787-C821C4589931}"/>
              </a:ext>
            </a:extLst>
          </p:cNvPr>
          <p:cNvSpPr>
            <a:spLocks noGrp="1"/>
          </p:cNvSpPr>
          <p:nvPr>
            <p:ph idx="1"/>
          </p:nvPr>
        </p:nvSpPr>
        <p:spPr/>
        <p:txBody>
          <a:bodyPr/>
          <a:lstStyle/>
          <a:p>
            <a:r>
              <a:rPr lang="en-GB" dirty="0"/>
              <a:t>Are there any final questions?</a:t>
            </a:r>
          </a:p>
        </p:txBody>
      </p:sp>
      <p:sp>
        <p:nvSpPr>
          <p:cNvPr id="2" name="Title 1">
            <a:extLst>
              <a:ext uri="{FF2B5EF4-FFF2-40B4-BE49-F238E27FC236}">
                <a16:creationId xmlns:a16="http://schemas.microsoft.com/office/drawing/2014/main" id="{BE802364-625C-4902-84E9-8C8499AC5B18}"/>
              </a:ext>
            </a:extLst>
          </p:cNvPr>
          <p:cNvSpPr>
            <a:spLocks noGrp="1"/>
          </p:cNvSpPr>
          <p:nvPr>
            <p:ph type="title"/>
          </p:nvPr>
        </p:nvSpPr>
        <p:spPr>
          <a:xfrm>
            <a:off x="673247" y="271586"/>
            <a:ext cx="3394661" cy="645083"/>
          </a:xfrm>
        </p:spPr>
        <p:txBody>
          <a:bodyPr>
            <a:normAutofit/>
          </a:bodyPr>
          <a:lstStyle/>
          <a:p>
            <a:r>
              <a:rPr lang="en-GB" sz="3200" dirty="0"/>
              <a:t>ANY QUESTIONS?</a:t>
            </a:r>
          </a:p>
        </p:txBody>
      </p:sp>
      <p:sp>
        <p:nvSpPr>
          <p:cNvPr id="4" name="TextBox 3">
            <a:extLst>
              <a:ext uri="{FF2B5EF4-FFF2-40B4-BE49-F238E27FC236}">
                <a16:creationId xmlns:a16="http://schemas.microsoft.com/office/drawing/2014/main" id="{0BFE7AFE-74F0-40E9-B05D-590EDAEA1E6C}"/>
              </a:ext>
            </a:extLst>
          </p:cNvPr>
          <p:cNvSpPr txBox="1"/>
          <p:nvPr/>
        </p:nvSpPr>
        <p:spPr>
          <a:xfrm>
            <a:off x="3460823" y="1468271"/>
            <a:ext cx="3629025" cy="5386090"/>
          </a:xfrm>
          <a:prstGeom prst="rect">
            <a:avLst/>
          </a:prstGeom>
          <a:noFill/>
        </p:spPr>
        <p:txBody>
          <a:bodyPr wrap="square" rtlCol="0">
            <a:spAutoFit/>
          </a:bodyPr>
          <a:lstStyle/>
          <a:p>
            <a:pPr algn="ctr"/>
            <a:r>
              <a:rPr lang="en-GB" sz="34400" b="1" dirty="0">
                <a:solidFill>
                  <a:srgbClr val="002F5F"/>
                </a:solidFill>
                <a:latin typeface="Myriad Pro" panose="020B0503030403020204" pitchFamily="34" charset="0"/>
              </a:rPr>
              <a:t>?</a:t>
            </a:r>
          </a:p>
        </p:txBody>
      </p:sp>
    </p:spTree>
    <p:extLst>
      <p:ext uri="{BB962C8B-B14F-4D97-AF65-F5344CB8AC3E}">
        <p14:creationId xmlns:p14="http://schemas.microsoft.com/office/powerpoint/2010/main" val="257880206"/>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377D658-4F3C-4809-80FD-13F5B33975A9}"/>
              </a:ext>
            </a:extLst>
          </p:cNvPr>
          <p:cNvSpPr>
            <a:spLocks noGrp="1"/>
          </p:cNvSpPr>
          <p:nvPr>
            <p:ph type="title"/>
          </p:nvPr>
        </p:nvSpPr>
        <p:spPr>
          <a:xfrm>
            <a:off x="673248" y="271460"/>
            <a:ext cx="4242997" cy="645083"/>
          </a:xfrm>
        </p:spPr>
        <p:txBody>
          <a:bodyPr/>
          <a:lstStyle/>
          <a:p>
            <a:r>
              <a:rPr lang="en-GB" dirty="0"/>
              <a:t>LEARNING OUTCOMES</a:t>
            </a:r>
          </a:p>
        </p:txBody>
      </p:sp>
      <p:sp>
        <p:nvSpPr>
          <p:cNvPr id="4" name="Content Placeholder 1">
            <a:extLst>
              <a:ext uri="{FF2B5EF4-FFF2-40B4-BE49-F238E27FC236}">
                <a16:creationId xmlns:a16="http://schemas.microsoft.com/office/drawing/2014/main" id="{53D9C459-6FD3-4A4B-97A1-75F0474D7209}"/>
              </a:ext>
            </a:extLst>
          </p:cNvPr>
          <p:cNvSpPr>
            <a:spLocks noGrp="1"/>
          </p:cNvSpPr>
          <p:nvPr>
            <p:ph idx="1"/>
          </p:nvPr>
        </p:nvSpPr>
        <p:spPr>
          <a:xfrm>
            <a:off x="673248" y="1184490"/>
            <a:ext cx="9204177" cy="5401924"/>
          </a:xfrm>
        </p:spPr>
        <p:txBody>
          <a:bodyPr>
            <a:normAutofit/>
          </a:bodyPr>
          <a:lstStyle/>
          <a:p>
            <a:pPr marL="0" indent="0">
              <a:buNone/>
            </a:pPr>
            <a:r>
              <a:rPr lang="en-GB" b="1" dirty="0">
                <a:solidFill>
                  <a:srgbClr val="0072CF"/>
                </a:solidFill>
              </a:rPr>
              <a:t>LO1: </a:t>
            </a:r>
            <a:r>
              <a:rPr lang="en-GB" dirty="0">
                <a:solidFill>
                  <a:srgbClr val="0072CF"/>
                </a:solidFill>
              </a:rPr>
              <a:t>Know how to plan and prepare for safe walking expeditions.</a:t>
            </a:r>
          </a:p>
          <a:p>
            <a:pPr marL="0" indent="0">
              <a:buNone/>
            </a:pPr>
            <a:endParaRPr lang="en-GB" dirty="0">
              <a:solidFill>
                <a:srgbClr val="0072CF"/>
              </a:solidFill>
            </a:endParaRPr>
          </a:p>
          <a:p>
            <a:r>
              <a:rPr lang="en-GB" dirty="0"/>
              <a:t>List the Countryside Code</a:t>
            </a:r>
          </a:p>
          <a:p>
            <a:pPr marL="0" indent="0">
              <a:buNone/>
            </a:pPr>
            <a:endParaRPr lang="en-GB" sz="2000" dirty="0"/>
          </a:p>
          <a:p>
            <a:pPr marL="0" indent="0">
              <a:buNone/>
            </a:pPr>
            <a:endParaRPr lang="en-GB" b="1" dirty="0">
              <a:solidFill>
                <a:srgbClr val="0072CF"/>
              </a:solidFill>
            </a:endParaRPr>
          </a:p>
        </p:txBody>
      </p:sp>
      <p:cxnSp>
        <p:nvCxnSpPr>
          <p:cNvPr id="5" name="Straight Connector 4">
            <a:extLst>
              <a:ext uri="{FF2B5EF4-FFF2-40B4-BE49-F238E27FC236}">
                <a16:creationId xmlns:a16="http://schemas.microsoft.com/office/drawing/2014/main" id="{57175CBC-DAF7-44E3-938A-79D1F88672BF}"/>
              </a:ext>
            </a:extLst>
          </p:cNvPr>
          <p:cNvCxnSpPr>
            <a:cxnSpLocks/>
          </p:cNvCxnSpPr>
          <p:nvPr/>
        </p:nvCxnSpPr>
        <p:spPr>
          <a:xfrm>
            <a:off x="862641" y="1982158"/>
            <a:ext cx="8824823" cy="0"/>
          </a:xfrm>
          <a:prstGeom prst="line">
            <a:avLst/>
          </a:prstGeom>
          <a:ln w="28575">
            <a:solidFill>
              <a:srgbClr val="0072C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5670976"/>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78B1908F-F147-4F04-915F-B1FF48440804}"/>
              </a:ext>
            </a:extLst>
          </p:cNvPr>
          <p:cNvSpPr txBox="1">
            <a:spLocks/>
          </p:cNvSpPr>
          <p:nvPr/>
        </p:nvSpPr>
        <p:spPr>
          <a:xfrm>
            <a:off x="666595" y="1184364"/>
            <a:ext cx="9204177" cy="5402050"/>
          </a:xfrm>
          <a:prstGeom prst="rect">
            <a:avLst/>
          </a:prstGeom>
          <a:solidFill>
            <a:schemeClr val="bg1">
              <a:alpha val="90000"/>
            </a:schemeClr>
          </a:solidFill>
        </p:spPr>
        <p:txBody>
          <a:bodyPr vert="horz" lIns="180000" tIns="180000" rIns="180000" bIns="180000" numCol="1"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GB" sz="4800" b="1" dirty="0"/>
          </a:p>
        </p:txBody>
      </p:sp>
      <p:sp>
        <p:nvSpPr>
          <p:cNvPr id="4" name="Content Placeholder 2">
            <a:extLst>
              <a:ext uri="{FF2B5EF4-FFF2-40B4-BE49-F238E27FC236}">
                <a16:creationId xmlns:a16="http://schemas.microsoft.com/office/drawing/2014/main" id="{3CE688DA-DA4E-4A06-8CC3-A436DEA6D132}"/>
              </a:ext>
            </a:extLst>
          </p:cNvPr>
          <p:cNvSpPr>
            <a:spLocks noGrp="1"/>
          </p:cNvSpPr>
          <p:nvPr>
            <p:ph idx="1"/>
          </p:nvPr>
        </p:nvSpPr>
        <p:spPr>
          <a:xfrm>
            <a:off x="673248" y="1184490"/>
            <a:ext cx="9204177" cy="4486410"/>
          </a:xfrm>
          <a:noFill/>
        </p:spPr>
        <p:txBody>
          <a:bodyPr numCol="1" anchor="ctr">
            <a:normAutofit/>
          </a:bodyPr>
          <a:lstStyle/>
          <a:p>
            <a:pPr marL="0" indent="0" algn="ctr">
              <a:buNone/>
            </a:pPr>
            <a:r>
              <a:rPr lang="en-GB" sz="3600" b="1" dirty="0"/>
              <a:t>List the 5 main points of the countryside code.</a:t>
            </a:r>
          </a:p>
        </p:txBody>
      </p:sp>
      <p:sp>
        <p:nvSpPr>
          <p:cNvPr id="2" name="Title 1">
            <a:extLst>
              <a:ext uri="{FF2B5EF4-FFF2-40B4-BE49-F238E27FC236}">
                <a16:creationId xmlns:a16="http://schemas.microsoft.com/office/drawing/2014/main" id="{3E879E0B-C91E-45B5-8203-5C92E9D50069}"/>
              </a:ext>
            </a:extLst>
          </p:cNvPr>
          <p:cNvSpPr>
            <a:spLocks noGrp="1"/>
          </p:cNvSpPr>
          <p:nvPr>
            <p:ph type="title"/>
          </p:nvPr>
        </p:nvSpPr>
        <p:spPr>
          <a:xfrm>
            <a:off x="673248" y="271586"/>
            <a:ext cx="4923322" cy="645083"/>
          </a:xfrm>
        </p:spPr>
        <p:txBody>
          <a:bodyPr>
            <a:normAutofit/>
          </a:bodyPr>
          <a:lstStyle/>
          <a:p>
            <a:r>
              <a:rPr lang="en-GB" dirty="0"/>
              <a:t>COUNTRYSIDE CODE TASK</a:t>
            </a:r>
          </a:p>
        </p:txBody>
      </p:sp>
      <p:sp>
        <p:nvSpPr>
          <p:cNvPr id="5" name="Content Placeholder 2">
            <a:extLst>
              <a:ext uri="{FF2B5EF4-FFF2-40B4-BE49-F238E27FC236}">
                <a16:creationId xmlns:a16="http://schemas.microsoft.com/office/drawing/2014/main" id="{5A4597C5-F74D-44DD-BBA6-A2596272C0ED}"/>
              </a:ext>
            </a:extLst>
          </p:cNvPr>
          <p:cNvSpPr txBox="1">
            <a:spLocks/>
          </p:cNvSpPr>
          <p:nvPr/>
        </p:nvSpPr>
        <p:spPr>
          <a:xfrm>
            <a:off x="783771" y="5780314"/>
            <a:ext cx="8980715" cy="696686"/>
          </a:xfrm>
          <a:prstGeom prst="rect">
            <a:avLst/>
          </a:prstGeom>
          <a:solidFill>
            <a:srgbClr val="193159"/>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dirty="0">
                <a:solidFill>
                  <a:schemeClr val="bg1"/>
                </a:solidFill>
              </a:rPr>
              <a:t>When this is complete your instructor should check and sign page 31 of your First Class Logbook.</a:t>
            </a:r>
          </a:p>
        </p:txBody>
      </p:sp>
      <p:graphicFrame>
        <p:nvGraphicFramePr>
          <p:cNvPr id="7" name="Table 6">
            <a:extLst>
              <a:ext uri="{FF2B5EF4-FFF2-40B4-BE49-F238E27FC236}">
                <a16:creationId xmlns:a16="http://schemas.microsoft.com/office/drawing/2014/main" id="{1264EA59-7036-4F29-B7B0-E19C828DBB30}"/>
              </a:ext>
            </a:extLst>
          </p:cNvPr>
          <p:cNvGraphicFramePr>
            <a:graphicFrameLocks noGrp="1"/>
          </p:cNvGraphicFramePr>
          <p:nvPr>
            <p:extLst>
              <p:ext uri="{D42A27DB-BD31-4B8C-83A1-F6EECF244321}">
                <p14:modId xmlns:p14="http://schemas.microsoft.com/office/powerpoint/2010/main" val="1461529784"/>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Logbook</a:t>
                      </a:r>
                    </a:p>
                  </a:txBody>
                  <a:tcPr>
                    <a:lnL w="12700" cap="flat" cmpd="sng" algn="ctr">
                      <a:solidFill>
                        <a:srgbClr val="C60C30"/>
                      </a:solidFill>
                      <a:prstDash val="solid"/>
                      <a:round/>
                      <a:headEnd type="none" w="med" len="med"/>
                      <a:tailEnd type="none" w="med" len="med"/>
                    </a:lnL>
                    <a:lnR w="12700" cap="flat" cmpd="sng" algn="ctr">
                      <a:solidFill>
                        <a:srgbClr val="C60C30"/>
                      </a:solidFill>
                      <a:prstDash val="solid"/>
                      <a:round/>
                      <a:headEnd type="none" w="med" len="med"/>
                      <a:tailEnd type="none" w="med" len="med"/>
                    </a:lnR>
                    <a:lnT w="12700" cap="flat" cmpd="sng" algn="ctr">
                      <a:solidFill>
                        <a:srgbClr val="C60C30"/>
                      </a:solidFill>
                      <a:prstDash val="solid"/>
                      <a:round/>
                      <a:headEnd type="none" w="med" len="med"/>
                      <a:tailEnd type="none" w="med" len="med"/>
                    </a:lnT>
                    <a:lnB w="12700" cap="flat" cmpd="sng" algn="ctr">
                      <a:solidFill>
                        <a:srgbClr val="C60C30"/>
                      </a:solidFill>
                      <a:prstDash val="solid"/>
                      <a:round/>
                      <a:headEnd type="none" w="med" len="med"/>
                      <a:tailEnd type="none" w="med" len="med"/>
                    </a:lnB>
                    <a:solidFill>
                      <a:srgbClr val="C60C30"/>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31</a:t>
                      </a:r>
                    </a:p>
                  </a:txBody>
                  <a:tcPr>
                    <a:lnL w="12700" cap="flat" cmpd="sng" algn="ctr">
                      <a:solidFill>
                        <a:srgbClr val="C60C30"/>
                      </a:solidFill>
                      <a:prstDash val="solid"/>
                      <a:round/>
                      <a:headEnd type="none" w="med" len="med"/>
                      <a:tailEnd type="none" w="med" len="med"/>
                    </a:lnL>
                    <a:lnR w="12700" cap="flat" cmpd="sng" algn="ctr">
                      <a:solidFill>
                        <a:srgbClr val="C60C30"/>
                      </a:solidFill>
                      <a:prstDash val="solid"/>
                      <a:round/>
                      <a:headEnd type="none" w="med" len="med"/>
                      <a:tailEnd type="none" w="med" len="med"/>
                    </a:lnR>
                    <a:lnT w="12700" cap="flat" cmpd="sng" algn="ctr">
                      <a:solidFill>
                        <a:srgbClr val="C60C30"/>
                      </a:solidFill>
                      <a:prstDash val="solid"/>
                      <a:round/>
                      <a:headEnd type="none" w="med" len="med"/>
                      <a:tailEnd type="none" w="med" len="med"/>
                    </a:lnT>
                    <a:lnB w="12700" cap="flat" cmpd="sng" algn="ctr">
                      <a:solidFill>
                        <a:srgbClr val="C60C30"/>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4195547538"/>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377D658-4F3C-4809-80FD-13F5B33975A9}"/>
              </a:ext>
            </a:extLst>
          </p:cNvPr>
          <p:cNvSpPr>
            <a:spLocks noGrp="1"/>
          </p:cNvSpPr>
          <p:nvPr>
            <p:ph type="title"/>
          </p:nvPr>
        </p:nvSpPr>
        <p:spPr>
          <a:xfrm>
            <a:off x="673248" y="271460"/>
            <a:ext cx="4242997" cy="645083"/>
          </a:xfrm>
        </p:spPr>
        <p:txBody>
          <a:bodyPr/>
          <a:lstStyle/>
          <a:p>
            <a:r>
              <a:rPr lang="en-GB" dirty="0"/>
              <a:t>LEARNING OUTCOMES</a:t>
            </a:r>
          </a:p>
        </p:txBody>
      </p:sp>
      <p:sp>
        <p:nvSpPr>
          <p:cNvPr id="4" name="Content Placeholder 1">
            <a:extLst>
              <a:ext uri="{FF2B5EF4-FFF2-40B4-BE49-F238E27FC236}">
                <a16:creationId xmlns:a16="http://schemas.microsoft.com/office/drawing/2014/main" id="{53D9C459-6FD3-4A4B-97A1-75F0474D7209}"/>
              </a:ext>
            </a:extLst>
          </p:cNvPr>
          <p:cNvSpPr>
            <a:spLocks noGrp="1"/>
          </p:cNvSpPr>
          <p:nvPr>
            <p:ph idx="1"/>
          </p:nvPr>
        </p:nvSpPr>
        <p:spPr>
          <a:xfrm>
            <a:off x="673248" y="1184490"/>
            <a:ext cx="9204177" cy="5401924"/>
          </a:xfrm>
        </p:spPr>
        <p:txBody>
          <a:bodyPr>
            <a:normAutofit/>
          </a:bodyPr>
          <a:lstStyle/>
          <a:p>
            <a:pPr marL="0" indent="0">
              <a:buNone/>
            </a:pPr>
            <a:r>
              <a:rPr lang="en-GB" b="1" dirty="0">
                <a:solidFill>
                  <a:srgbClr val="0072CF"/>
                </a:solidFill>
              </a:rPr>
              <a:t>LO1: </a:t>
            </a:r>
            <a:r>
              <a:rPr lang="en-GB" dirty="0">
                <a:solidFill>
                  <a:srgbClr val="0072CF"/>
                </a:solidFill>
              </a:rPr>
              <a:t>Know how to plan and prepare for safe walking expeditions.</a:t>
            </a:r>
          </a:p>
          <a:p>
            <a:pPr marL="0" indent="0">
              <a:buNone/>
            </a:pPr>
            <a:endParaRPr lang="en-GB" dirty="0">
              <a:solidFill>
                <a:srgbClr val="0072CF"/>
              </a:solidFill>
            </a:endParaRPr>
          </a:p>
          <a:p>
            <a:r>
              <a:rPr lang="en-GB" dirty="0"/>
              <a:t>Describe the purpose of a route card in a walking expedition.</a:t>
            </a:r>
            <a:endParaRPr lang="en-GB" sz="2000" dirty="0"/>
          </a:p>
          <a:p>
            <a:pPr marL="0" indent="0">
              <a:buNone/>
            </a:pPr>
            <a:endParaRPr lang="en-GB" b="1" dirty="0">
              <a:solidFill>
                <a:srgbClr val="0072CF"/>
              </a:solidFill>
            </a:endParaRPr>
          </a:p>
        </p:txBody>
      </p:sp>
      <p:cxnSp>
        <p:nvCxnSpPr>
          <p:cNvPr id="5" name="Straight Connector 4">
            <a:extLst>
              <a:ext uri="{FF2B5EF4-FFF2-40B4-BE49-F238E27FC236}">
                <a16:creationId xmlns:a16="http://schemas.microsoft.com/office/drawing/2014/main" id="{57175CBC-DAF7-44E3-938A-79D1F88672BF}"/>
              </a:ext>
            </a:extLst>
          </p:cNvPr>
          <p:cNvCxnSpPr>
            <a:cxnSpLocks/>
          </p:cNvCxnSpPr>
          <p:nvPr/>
        </p:nvCxnSpPr>
        <p:spPr>
          <a:xfrm>
            <a:off x="862641" y="1982158"/>
            <a:ext cx="8824823" cy="0"/>
          </a:xfrm>
          <a:prstGeom prst="line">
            <a:avLst/>
          </a:prstGeom>
          <a:ln w="28575">
            <a:solidFill>
              <a:srgbClr val="0072C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85663"/>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377D658-4F3C-4809-80FD-13F5B33975A9}"/>
              </a:ext>
            </a:extLst>
          </p:cNvPr>
          <p:cNvSpPr>
            <a:spLocks noGrp="1"/>
          </p:cNvSpPr>
          <p:nvPr>
            <p:ph type="title"/>
          </p:nvPr>
        </p:nvSpPr>
        <p:spPr>
          <a:xfrm>
            <a:off x="673248" y="271460"/>
            <a:ext cx="4242997" cy="645083"/>
          </a:xfrm>
        </p:spPr>
        <p:txBody>
          <a:bodyPr/>
          <a:lstStyle/>
          <a:p>
            <a:r>
              <a:rPr lang="en-GB" dirty="0"/>
              <a:t>LEARNING OUTCOMES</a:t>
            </a:r>
          </a:p>
        </p:txBody>
      </p:sp>
      <p:sp>
        <p:nvSpPr>
          <p:cNvPr id="4" name="Content Placeholder 1">
            <a:extLst>
              <a:ext uri="{FF2B5EF4-FFF2-40B4-BE49-F238E27FC236}">
                <a16:creationId xmlns:a16="http://schemas.microsoft.com/office/drawing/2014/main" id="{53D9C459-6FD3-4A4B-97A1-75F0474D7209}"/>
              </a:ext>
            </a:extLst>
          </p:cNvPr>
          <p:cNvSpPr>
            <a:spLocks noGrp="1"/>
          </p:cNvSpPr>
          <p:nvPr>
            <p:ph idx="1"/>
          </p:nvPr>
        </p:nvSpPr>
        <p:spPr>
          <a:xfrm>
            <a:off x="673248" y="1184490"/>
            <a:ext cx="9204177" cy="5401924"/>
          </a:xfrm>
        </p:spPr>
        <p:txBody>
          <a:bodyPr>
            <a:normAutofit/>
          </a:bodyPr>
          <a:lstStyle/>
          <a:p>
            <a:pPr marL="0" indent="0">
              <a:buNone/>
            </a:pPr>
            <a:r>
              <a:rPr lang="en-GB" b="1" dirty="0">
                <a:solidFill>
                  <a:srgbClr val="0072CF"/>
                </a:solidFill>
              </a:rPr>
              <a:t>LO1: </a:t>
            </a:r>
            <a:r>
              <a:rPr lang="en-GB" dirty="0">
                <a:solidFill>
                  <a:srgbClr val="0072CF"/>
                </a:solidFill>
              </a:rPr>
              <a:t>Know how to plan and prepare for safe walking expeditions.</a:t>
            </a:r>
          </a:p>
          <a:p>
            <a:pPr marL="0" indent="0">
              <a:buNone/>
            </a:pPr>
            <a:endParaRPr lang="en-GB" dirty="0">
              <a:solidFill>
                <a:srgbClr val="0072CF"/>
              </a:solidFill>
            </a:endParaRPr>
          </a:p>
          <a:p>
            <a:r>
              <a:rPr lang="en-GB" dirty="0"/>
              <a:t>Describe factors for consideration when planning a walking expedition. </a:t>
            </a:r>
            <a:endParaRPr lang="en-GB" dirty="0">
              <a:solidFill>
                <a:srgbClr val="0072CF"/>
              </a:solidFill>
            </a:endParaRPr>
          </a:p>
          <a:p>
            <a:pPr marL="0" indent="0">
              <a:buNone/>
            </a:pPr>
            <a:endParaRPr lang="en-GB" sz="2000" dirty="0"/>
          </a:p>
          <a:p>
            <a:pPr marL="0" indent="0">
              <a:buNone/>
            </a:pPr>
            <a:endParaRPr lang="en-GB" b="1" dirty="0">
              <a:solidFill>
                <a:srgbClr val="0072CF"/>
              </a:solidFill>
            </a:endParaRPr>
          </a:p>
        </p:txBody>
      </p:sp>
      <p:cxnSp>
        <p:nvCxnSpPr>
          <p:cNvPr id="5" name="Straight Connector 4">
            <a:extLst>
              <a:ext uri="{FF2B5EF4-FFF2-40B4-BE49-F238E27FC236}">
                <a16:creationId xmlns:a16="http://schemas.microsoft.com/office/drawing/2014/main" id="{57175CBC-DAF7-44E3-938A-79D1F88672BF}"/>
              </a:ext>
            </a:extLst>
          </p:cNvPr>
          <p:cNvCxnSpPr>
            <a:cxnSpLocks/>
          </p:cNvCxnSpPr>
          <p:nvPr/>
        </p:nvCxnSpPr>
        <p:spPr>
          <a:xfrm>
            <a:off x="862641" y="1982158"/>
            <a:ext cx="8824823" cy="0"/>
          </a:xfrm>
          <a:prstGeom prst="line">
            <a:avLst/>
          </a:prstGeom>
          <a:ln w="28575">
            <a:solidFill>
              <a:srgbClr val="0072C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4287108"/>
      </p:ext>
    </p:extLst>
  </p:cSld>
  <p:clrMapOvr>
    <a:masterClrMapping/>
  </p:clrMapOvr>
  <p:transition spd="slow">
    <p:cove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DC87-E586-45CF-BC81-8CB3703BDFB2}"/>
              </a:ext>
            </a:extLst>
          </p:cNvPr>
          <p:cNvSpPr>
            <a:spLocks noGrp="1"/>
          </p:cNvSpPr>
          <p:nvPr>
            <p:ph type="title"/>
          </p:nvPr>
        </p:nvSpPr>
        <p:spPr>
          <a:xfrm>
            <a:off x="673248" y="271587"/>
            <a:ext cx="5031516" cy="609473"/>
          </a:xfrm>
        </p:spPr>
        <p:txBody>
          <a:bodyPr>
            <a:normAutofit fontScale="90000"/>
          </a:bodyPr>
          <a:lstStyle/>
          <a:p>
            <a:r>
              <a:rPr lang="en-GB" dirty="0"/>
              <a:t>WHAT IS A ROUTE CARD FOR?</a:t>
            </a:r>
          </a:p>
        </p:txBody>
      </p:sp>
      <p:sp>
        <p:nvSpPr>
          <p:cNvPr id="3" name="Content Placeholder 2">
            <a:extLst>
              <a:ext uri="{FF2B5EF4-FFF2-40B4-BE49-F238E27FC236}">
                <a16:creationId xmlns:a16="http://schemas.microsoft.com/office/drawing/2014/main" id="{E2ED8D99-102A-46AC-B134-5943C7A424E4}"/>
              </a:ext>
            </a:extLst>
          </p:cNvPr>
          <p:cNvSpPr>
            <a:spLocks noGrp="1"/>
          </p:cNvSpPr>
          <p:nvPr>
            <p:ph idx="1"/>
          </p:nvPr>
        </p:nvSpPr>
        <p:spPr>
          <a:xfrm>
            <a:off x="673249" y="1184490"/>
            <a:ext cx="5422751" cy="5673510"/>
          </a:xfrm>
        </p:spPr>
        <p:txBody>
          <a:bodyPr>
            <a:normAutofit/>
          </a:bodyPr>
          <a:lstStyle/>
          <a:p>
            <a:r>
              <a:rPr lang="en-GB" dirty="0"/>
              <a:t>Structure for planning the day, including route.</a:t>
            </a:r>
          </a:p>
          <a:p>
            <a:endParaRPr lang="en-GB" dirty="0"/>
          </a:p>
          <a:p>
            <a:r>
              <a:rPr lang="en-GB" dirty="0"/>
              <a:t>Details of who's in the group and their emergency points of contact and escape routes shown in case of emergency.</a:t>
            </a:r>
          </a:p>
          <a:p>
            <a:endParaRPr lang="en-GB" dirty="0"/>
          </a:p>
          <a:p>
            <a:r>
              <a:rPr lang="en-GB" dirty="0"/>
              <a:t>Enable you to keep track of progress during the day.</a:t>
            </a:r>
          </a:p>
          <a:p>
            <a:pPr marL="0" indent="0">
              <a:buNone/>
            </a:pPr>
            <a:endParaRPr lang="en-GB" dirty="0"/>
          </a:p>
          <a:p>
            <a:r>
              <a:rPr lang="en-GB" dirty="0"/>
              <a:t>A copy of your route and timings to allow staff to know where you should be, and keep track of your movements.</a:t>
            </a:r>
          </a:p>
          <a:p>
            <a:endParaRPr lang="en-GB" dirty="0"/>
          </a:p>
        </p:txBody>
      </p:sp>
      <p:graphicFrame>
        <p:nvGraphicFramePr>
          <p:cNvPr id="4" name="Table 3">
            <a:extLst>
              <a:ext uri="{FF2B5EF4-FFF2-40B4-BE49-F238E27FC236}">
                <a16:creationId xmlns:a16="http://schemas.microsoft.com/office/drawing/2014/main" id="{6E3E23BE-93AF-443F-B8C7-533F7C8C1B6A}"/>
              </a:ext>
            </a:extLst>
          </p:cNvPr>
          <p:cNvGraphicFramePr>
            <a:graphicFrameLocks noGrp="1"/>
          </p:cNvGraphicFramePr>
          <p:nvPr>
            <p:extLst>
              <p:ext uri="{D42A27DB-BD31-4B8C-83A1-F6EECF244321}">
                <p14:modId xmlns:p14="http://schemas.microsoft.com/office/powerpoint/2010/main" val="2868600831"/>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83</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5" name="Picture 2">
            <a:extLst>
              <a:ext uri="{FF2B5EF4-FFF2-40B4-BE49-F238E27FC236}">
                <a16:creationId xmlns:a16="http://schemas.microsoft.com/office/drawing/2014/main" id="{E7796186-6DB2-4104-BEAE-37EFB731BDE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61025" y="4111155"/>
            <a:ext cx="3516399" cy="2458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extLst>
              <a:ext uri="{FF2B5EF4-FFF2-40B4-BE49-F238E27FC236}">
                <a16:creationId xmlns:a16="http://schemas.microsoft.com/office/drawing/2014/main" id="{4D8F55AB-2BB7-46E8-83E7-4C3B3695A2D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61026" y="1184490"/>
            <a:ext cx="3516400" cy="2623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3301434"/>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1D212-22AF-48DD-8C74-C65771B23076}"/>
              </a:ext>
            </a:extLst>
          </p:cNvPr>
          <p:cNvSpPr>
            <a:spLocks noGrp="1"/>
          </p:cNvSpPr>
          <p:nvPr>
            <p:ph type="title"/>
          </p:nvPr>
        </p:nvSpPr>
        <p:spPr>
          <a:xfrm>
            <a:off x="673249" y="271587"/>
            <a:ext cx="4376424" cy="609473"/>
          </a:xfrm>
        </p:spPr>
        <p:txBody>
          <a:bodyPr>
            <a:normAutofit/>
          </a:bodyPr>
          <a:lstStyle/>
          <a:p>
            <a:r>
              <a:rPr lang="en-GB" dirty="0"/>
              <a:t>ROUTE CARD EXAMPLE</a:t>
            </a:r>
          </a:p>
        </p:txBody>
      </p:sp>
      <p:graphicFrame>
        <p:nvGraphicFramePr>
          <p:cNvPr id="4" name="Table 3">
            <a:extLst>
              <a:ext uri="{FF2B5EF4-FFF2-40B4-BE49-F238E27FC236}">
                <a16:creationId xmlns:a16="http://schemas.microsoft.com/office/drawing/2014/main" id="{F2E5544E-BDFA-4981-94C1-2A4BE72F071F}"/>
              </a:ext>
            </a:extLst>
          </p:cNvPr>
          <p:cNvGraphicFramePr>
            <a:graphicFrameLocks noGrp="1"/>
          </p:cNvGraphicFramePr>
          <p:nvPr>
            <p:extLst>
              <p:ext uri="{D42A27DB-BD31-4B8C-83A1-F6EECF244321}">
                <p14:modId xmlns:p14="http://schemas.microsoft.com/office/powerpoint/2010/main" val="405697754"/>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83</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5" name="Picture 4">
            <a:extLst>
              <a:ext uri="{FF2B5EF4-FFF2-40B4-BE49-F238E27FC236}">
                <a16:creationId xmlns:a16="http://schemas.microsoft.com/office/drawing/2014/main" id="{19865F46-C00E-45B3-B6F2-E3E34CBD7F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249" y="1135351"/>
            <a:ext cx="9204176" cy="530930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59786705"/>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DE8EF8-029E-44F9-85E3-2727F954FD36}"/>
              </a:ext>
            </a:extLst>
          </p:cNvPr>
          <p:cNvSpPr>
            <a:spLocks noGrp="1"/>
          </p:cNvSpPr>
          <p:nvPr>
            <p:ph idx="1"/>
          </p:nvPr>
        </p:nvSpPr>
        <p:spPr>
          <a:xfrm>
            <a:off x="673248" y="1184490"/>
            <a:ext cx="3644751" cy="5402050"/>
          </a:xfrm>
        </p:spPr>
        <p:txBody>
          <a:bodyPr/>
          <a:lstStyle/>
          <a:p>
            <a:r>
              <a:rPr lang="en-GB" dirty="0"/>
              <a:t>You must decide how long each section of your journey should be and where to stop.</a:t>
            </a:r>
          </a:p>
          <a:p>
            <a:endParaRPr lang="en-GB" dirty="0"/>
          </a:p>
          <a:p>
            <a:r>
              <a:rPr lang="en-GB" dirty="0"/>
              <a:t>Pick landmarks to stop at.</a:t>
            </a:r>
          </a:p>
          <a:p>
            <a:endParaRPr lang="en-GB" dirty="0"/>
          </a:p>
          <a:p>
            <a:r>
              <a:rPr lang="en-GB" dirty="0"/>
              <a:t>Pick turnings and junctions as end of legs.</a:t>
            </a:r>
          </a:p>
          <a:p>
            <a:endParaRPr lang="en-GB" dirty="0"/>
          </a:p>
          <a:p>
            <a:r>
              <a:rPr lang="en-GB" dirty="0"/>
              <a:t>Don’t make legs too long.</a:t>
            </a:r>
          </a:p>
          <a:p>
            <a:endParaRPr lang="en-GB" dirty="0"/>
          </a:p>
        </p:txBody>
      </p:sp>
      <p:sp>
        <p:nvSpPr>
          <p:cNvPr id="4" name="Title 1">
            <a:extLst>
              <a:ext uri="{FF2B5EF4-FFF2-40B4-BE49-F238E27FC236}">
                <a16:creationId xmlns:a16="http://schemas.microsoft.com/office/drawing/2014/main" id="{400F4E70-CA26-41D5-BE01-148524F2C99C}"/>
              </a:ext>
            </a:extLst>
          </p:cNvPr>
          <p:cNvSpPr txBox="1">
            <a:spLocks/>
          </p:cNvSpPr>
          <p:nvPr/>
        </p:nvSpPr>
        <p:spPr>
          <a:xfrm>
            <a:off x="673248" y="271587"/>
            <a:ext cx="2779815" cy="609473"/>
          </a:xfrm>
          <a:prstGeom prst="rect">
            <a:avLst/>
          </a:prstGeom>
          <a:solidFill>
            <a:srgbClr val="002E5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Myriad Pro" panose="020B0503030403020204" pitchFamily="34" charset="0"/>
                <a:ea typeface="+mj-ea"/>
                <a:cs typeface="+mj-cs"/>
              </a:defRPr>
            </a:lvl1pPr>
          </a:lstStyle>
          <a:p>
            <a:r>
              <a:rPr lang="en-GB" dirty="0"/>
              <a:t>ROUTE CARDS</a:t>
            </a:r>
          </a:p>
        </p:txBody>
      </p:sp>
      <p:sp>
        <p:nvSpPr>
          <p:cNvPr id="5" name="Title 1">
            <a:extLst>
              <a:ext uri="{FF2B5EF4-FFF2-40B4-BE49-F238E27FC236}">
                <a16:creationId xmlns:a16="http://schemas.microsoft.com/office/drawing/2014/main" id="{E879C764-B4D3-4E61-A08D-709B2FFCA69D}"/>
              </a:ext>
            </a:extLst>
          </p:cNvPr>
          <p:cNvSpPr txBox="1">
            <a:spLocks/>
          </p:cNvSpPr>
          <p:nvPr/>
        </p:nvSpPr>
        <p:spPr>
          <a:xfrm>
            <a:off x="3569181" y="271587"/>
            <a:ext cx="1111104" cy="609473"/>
          </a:xfrm>
          <a:prstGeom prst="rect">
            <a:avLst/>
          </a:prstGeom>
          <a:solidFill>
            <a:srgbClr val="0072C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Myriad Pro" panose="020B0503030403020204" pitchFamily="34" charset="0"/>
                <a:ea typeface="+mj-ea"/>
                <a:cs typeface="+mj-cs"/>
              </a:defRPr>
            </a:lvl1pPr>
          </a:lstStyle>
          <a:p>
            <a:r>
              <a:rPr lang="en-GB" dirty="0"/>
              <a:t>LEGS</a:t>
            </a:r>
          </a:p>
        </p:txBody>
      </p:sp>
      <p:graphicFrame>
        <p:nvGraphicFramePr>
          <p:cNvPr id="6" name="Table 5">
            <a:extLst>
              <a:ext uri="{FF2B5EF4-FFF2-40B4-BE49-F238E27FC236}">
                <a16:creationId xmlns:a16="http://schemas.microsoft.com/office/drawing/2014/main" id="{102996D6-E12E-4336-AE2A-9DEB5BF2F3AD}"/>
              </a:ext>
            </a:extLst>
          </p:cNvPr>
          <p:cNvGraphicFramePr>
            <a:graphicFrameLocks noGrp="1"/>
          </p:cNvGraphicFramePr>
          <p:nvPr>
            <p:extLst>
              <p:ext uri="{D42A27DB-BD31-4B8C-83A1-F6EECF244321}">
                <p14:modId xmlns:p14="http://schemas.microsoft.com/office/powerpoint/2010/main" val="296598073"/>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83</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grpSp>
        <p:nvGrpSpPr>
          <p:cNvPr id="8" name="Group 7">
            <a:extLst>
              <a:ext uri="{FF2B5EF4-FFF2-40B4-BE49-F238E27FC236}">
                <a16:creationId xmlns:a16="http://schemas.microsoft.com/office/drawing/2014/main" id="{FD35F161-F4C7-47F0-913E-11AB2C7C237F}"/>
              </a:ext>
            </a:extLst>
          </p:cNvPr>
          <p:cNvGrpSpPr/>
          <p:nvPr/>
        </p:nvGrpSpPr>
        <p:grpSpPr>
          <a:xfrm>
            <a:off x="4511088" y="1881250"/>
            <a:ext cx="5366337" cy="3095499"/>
            <a:chOff x="4961003" y="2032774"/>
            <a:chExt cx="5366337" cy="3095499"/>
          </a:xfrm>
        </p:grpSpPr>
        <p:pic>
          <p:nvPicPr>
            <p:cNvPr id="9" name="Picture 8">
              <a:extLst>
                <a:ext uri="{FF2B5EF4-FFF2-40B4-BE49-F238E27FC236}">
                  <a16:creationId xmlns:a16="http://schemas.microsoft.com/office/drawing/2014/main" id="{C2940341-766F-46A9-874F-8CB9ACBD66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1003" y="2032774"/>
              <a:ext cx="5366337" cy="3095499"/>
            </a:xfrm>
            <a:prstGeom prst="rect">
              <a:avLst/>
            </a:prstGeom>
            <a:ln>
              <a:noFill/>
            </a:ln>
            <a:effectLst>
              <a:outerShdw blurRad="190500" algn="tl" rotWithShape="0">
                <a:srgbClr val="000000">
                  <a:alpha val="70000"/>
                </a:srgbClr>
              </a:outerShdw>
            </a:effectLst>
          </p:spPr>
        </p:pic>
        <p:sp>
          <p:nvSpPr>
            <p:cNvPr id="10" name="Rectangle 9">
              <a:extLst>
                <a:ext uri="{FF2B5EF4-FFF2-40B4-BE49-F238E27FC236}">
                  <a16:creationId xmlns:a16="http://schemas.microsoft.com/office/drawing/2014/main" id="{5299E050-1AF9-407A-8AD1-B8382DC5F559}"/>
                </a:ext>
              </a:extLst>
            </p:cNvPr>
            <p:cNvSpPr/>
            <p:nvPr/>
          </p:nvSpPr>
          <p:spPr>
            <a:xfrm>
              <a:off x="4985068" y="2799511"/>
              <a:ext cx="1654792" cy="2035283"/>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739812088"/>
      </p:ext>
    </p:extLst>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DE8EF8-029E-44F9-85E3-2727F954FD36}"/>
              </a:ext>
            </a:extLst>
          </p:cNvPr>
          <p:cNvSpPr>
            <a:spLocks noGrp="1"/>
          </p:cNvSpPr>
          <p:nvPr>
            <p:ph idx="1"/>
          </p:nvPr>
        </p:nvSpPr>
        <p:spPr>
          <a:xfrm>
            <a:off x="673248" y="1184490"/>
            <a:ext cx="3695551" cy="5402050"/>
          </a:xfrm>
        </p:spPr>
        <p:txBody>
          <a:bodyPr/>
          <a:lstStyle/>
          <a:p>
            <a:r>
              <a:rPr lang="en-GB" dirty="0"/>
              <a:t>Use string to work out distance on a map.</a:t>
            </a:r>
          </a:p>
          <a:p>
            <a:endParaRPr lang="en-GB" dirty="0"/>
          </a:p>
          <a:p>
            <a:r>
              <a:rPr lang="en-GB" dirty="0"/>
              <a:t>Measure it using the edge of your compass or a roamer.</a:t>
            </a:r>
          </a:p>
          <a:p>
            <a:endParaRPr lang="en-GB" dirty="0"/>
          </a:p>
          <a:p>
            <a:r>
              <a:rPr lang="en-GB" dirty="0"/>
              <a:t>Make sure the string follows twists and turns.</a:t>
            </a:r>
          </a:p>
          <a:p>
            <a:endParaRPr lang="en-GB" dirty="0"/>
          </a:p>
        </p:txBody>
      </p:sp>
      <p:sp>
        <p:nvSpPr>
          <p:cNvPr id="4" name="Title 1">
            <a:extLst>
              <a:ext uri="{FF2B5EF4-FFF2-40B4-BE49-F238E27FC236}">
                <a16:creationId xmlns:a16="http://schemas.microsoft.com/office/drawing/2014/main" id="{400F4E70-CA26-41D5-BE01-148524F2C99C}"/>
              </a:ext>
            </a:extLst>
          </p:cNvPr>
          <p:cNvSpPr txBox="1">
            <a:spLocks/>
          </p:cNvSpPr>
          <p:nvPr/>
        </p:nvSpPr>
        <p:spPr>
          <a:xfrm>
            <a:off x="673248" y="271587"/>
            <a:ext cx="2779815" cy="609473"/>
          </a:xfrm>
          <a:prstGeom prst="rect">
            <a:avLst/>
          </a:prstGeom>
          <a:solidFill>
            <a:srgbClr val="002E5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Myriad Pro" panose="020B0503030403020204" pitchFamily="34" charset="0"/>
                <a:ea typeface="+mj-ea"/>
                <a:cs typeface="+mj-cs"/>
              </a:defRPr>
            </a:lvl1pPr>
          </a:lstStyle>
          <a:p>
            <a:r>
              <a:rPr lang="en-GB" dirty="0"/>
              <a:t>ROUTE CARDS</a:t>
            </a:r>
          </a:p>
        </p:txBody>
      </p:sp>
      <p:sp>
        <p:nvSpPr>
          <p:cNvPr id="5" name="Title 1">
            <a:extLst>
              <a:ext uri="{FF2B5EF4-FFF2-40B4-BE49-F238E27FC236}">
                <a16:creationId xmlns:a16="http://schemas.microsoft.com/office/drawing/2014/main" id="{E879C764-B4D3-4E61-A08D-709B2FFCA69D}"/>
              </a:ext>
            </a:extLst>
          </p:cNvPr>
          <p:cNvSpPr txBox="1">
            <a:spLocks/>
          </p:cNvSpPr>
          <p:nvPr/>
        </p:nvSpPr>
        <p:spPr>
          <a:xfrm>
            <a:off x="3569181" y="271587"/>
            <a:ext cx="2022728" cy="609473"/>
          </a:xfrm>
          <a:prstGeom prst="rect">
            <a:avLst/>
          </a:prstGeom>
          <a:solidFill>
            <a:srgbClr val="0072C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Myriad Pro" panose="020B0503030403020204" pitchFamily="34" charset="0"/>
                <a:ea typeface="+mj-ea"/>
                <a:cs typeface="+mj-cs"/>
              </a:defRPr>
            </a:lvl1pPr>
          </a:lstStyle>
          <a:p>
            <a:r>
              <a:rPr lang="en-GB" dirty="0"/>
              <a:t>DISTANCE</a:t>
            </a:r>
          </a:p>
        </p:txBody>
      </p:sp>
      <p:graphicFrame>
        <p:nvGraphicFramePr>
          <p:cNvPr id="6" name="Table 5">
            <a:extLst>
              <a:ext uri="{FF2B5EF4-FFF2-40B4-BE49-F238E27FC236}">
                <a16:creationId xmlns:a16="http://schemas.microsoft.com/office/drawing/2014/main" id="{102996D6-E12E-4336-AE2A-9DEB5BF2F3AD}"/>
              </a:ext>
            </a:extLst>
          </p:cNvPr>
          <p:cNvGraphicFramePr>
            <a:graphicFrameLocks noGrp="1"/>
          </p:cNvGraphicFramePr>
          <p:nvPr>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83</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grpSp>
        <p:nvGrpSpPr>
          <p:cNvPr id="11" name="Group 10">
            <a:extLst>
              <a:ext uri="{FF2B5EF4-FFF2-40B4-BE49-F238E27FC236}">
                <a16:creationId xmlns:a16="http://schemas.microsoft.com/office/drawing/2014/main" id="{8E62F6E6-406D-472F-A1EE-48BD4356ED0F}"/>
              </a:ext>
            </a:extLst>
          </p:cNvPr>
          <p:cNvGrpSpPr/>
          <p:nvPr/>
        </p:nvGrpSpPr>
        <p:grpSpPr>
          <a:xfrm>
            <a:off x="4511088" y="1881250"/>
            <a:ext cx="5366337" cy="3095499"/>
            <a:chOff x="4924791" y="2066608"/>
            <a:chExt cx="5366337" cy="3095499"/>
          </a:xfrm>
        </p:grpSpPr>
        <p:pic>
          <p:nvPicPr>
            <p:cNvPr id="12" name="Picture 11">
              <a:extLst>
                <a:ext uri="{FF2B5EF4-FFF2-40B4-BE49-F238E27FC236}">
                  <a16:creationId xmlns:a16="http://schemas.microsoft.com/office/drawing/2014/main" id="{941D706C-B9B7-4CD5-A743-7D4784B27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4791" y="2066608"/>
              <a:ext cx="5366337" cy="3095499"/>
            </a:xfrm>
            <a:prstGeom prst="rect">
              <a:avLst/>
            </a:prstGeom>
            <a:ln>
              <a:noFill/>
            </a:ln>
            <a:effectLst>
              <a:outerShdw blurRad="190500" algn="tl" rotWithShape="0">
                <a:srgbClr val="000000">
                  <a:alpha val="70000"/>
                </a:srgbClr>
              </a:outerShdw>
            </a:effectLst>
          </p:spPr>
        </p:pic>
        <p:sp>
          <p:nvSpPr>
            <p:cNvPr id="13" name="Rectangle 12">
              <a:extLst>
                <a:ext uri="{FF2B5EF4-FFF2-40B4-BE49-F238E27FC236}">
                  <a16:creationId xmlns:a16="http://schemas.microsoft.com/office/drawing/2014/main" id="{60368281-6774-43E4-93E2-C28B572FEAE6}"/>
                </a:ext>
              </a:extLst>
            </p:cNvPr>
            <p:cNvSpPr/>
            <p:nvPr/>
          </p:nvSpPr>
          <p:spPr>
            <a:xfrm>
              <a:off x="6590923" y="2833345"/>
              <a:ext cx="311492" cy="2293547"/>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586434317"/>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DE8EF8-029E-44F9-85E3-2727F954FD36}"/>
              </a:ext>
            </a:extLst>
          </p:cNvPr>
          <p:cNvSpPr>
            <a:spLocks noGrp="1"/>
          </p:cNvSpPr>
          <p:nvPr>
            <p:ph idx="1"/>
          </p:nvPr>
        </p:nvSpPr>
        <p:spPr>
          <a:xfrm>
            <a:off x="673248" y="1184490"/>
            <a:ext cx="3644751" cy="5401923"/>
          </a:xfrm>
        </p:spPr>
        <p:txBody>
          <a:bodyPr>
            <a:normAutofit/>
          </a:bodyPr>
          <a:lstStyle/>
          <a:p>
            <a:r>
              <a:rPr lang="en-GB" dirty="0"/>
              <a:t>Contour lines usually at 10m intervals, but Sometimes 5m – check!</a:t>
            </a:r>
          </a:p>
          <a:p>
            <a:endParaRPr lang="en-GB" dirty="0"/>
          </a:p>
          <a:p>
            <a:r>
              <a:rPr lang="en-GB" dirty="0"/>
              <a:t>Count the difference from the two points.</a:t>
            </a:r>
          </a:p>
          <a:p>
            <a:endParaRPr lang="en-GB" dirty="0"/>
          </a:p>
          <a:p>
            <a:r>
              <a:rPr lang="en-GB" dirty="0"/>
              <a:t>Take going up then down again into account.</a:t>
            </a:r>
          </a:p>
          <a:p>
            <a:endParaRPr lang="en-GB" dirty="0"/>
          </a:p>
          <a:p>
            <a:r>
              <a:rPr lang="en-GB" dirty="0"/>
              <a:t>Page 74 of your resource book will help you.</a:t>
            </a:r>
          </a:p>
          <a:p>
            <a:endParaRPr lang="en-GB" dirty="0"/>
          </a:p>
        </p:txBody>
      </p:sp>
      <p:sp>
        <p:nvSpPr>
          <p:cNvPr id="4" name="Title 1">
            <a:extLst>
              <a:ext uri="{FF2B5EF4-FFF2-40B4-BE49-F238E27FC236}">
                <a16:creationId xmlns:a16="http://schemas.microsoft.com/office/drawing/2014/main" id="{400F4E70-CA26-41D5-BE01-148524F2C99C}"/>
              </a:ext>
            </a:extLst>
          </p:cNvPr>
          <p:cNvSpPr txBox="1">
            <a:spLocks/>
          </p:cNvSpPr>
          <p:nvPr/>
        </p:nvSpPr>
        <p:spPr>
          <a:xfrm>
            <a:off x="673248" y="271587"/>
            <a:ext cx="2779815" cy="609473"/>
          </a:xfrm>
          <a:prstGeom prst="rect">
            <a:avLst/>
          </a:prstGeom>
          <a:solidFill>
            <a:srgbClr val="002E5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Myriad Pro" panose="020B0503030403020204" pitchFamily="34" charset="0"/>
                <a:ea typeface="+mj-ea"/>
                <a:cs typeface="+mj-cs"/>
              </a:defRPr>
            </a:lvl1pPr>
          </a:lstStyle>
          <a:p>
            <a:r>
              <a:rPr lang="en-GB" dirty="0"/>
              <a:t>ROUTE CARDS</a:t>
            </a:r>
          </a:p>
        </p:txBody>
      </p:sp>
      <p:sp>
        <p:nvSpPr>
          <p:cNvPr id="5" name="Title 1">
            <a:extLst>
              <a:ext uri="{FF2B5EF4-FFF2-40B4-BE49-F238E27FC236}">
                <a16:creationId xmlns:a16="http://schemas.microsoft.com/office/drawing/2014/main" id="{E879C764-B4D3-4E61-A08D-709B2FFCA69D}"/>
              </a:ext>
            </a:extLst>
          </p:cNvPr>
          <p:cNvSpPr txBox="1">
            <a:spLocks/>
          </p:cNvSpPr>
          <p:nvPr/>
        </p:nvSpPr>
        <p:spPr>
          <a:xfrm>
            <a:off x="3569181" y="271587"/>
            <a:ext cx="3316361" cy="609473"/>
          </a:xfrm>
          <a:prstGeom prst="rect">
            <a:avLst/>
          </a:prstGeom>
          <a:solidFill>
            <a:srgbClr val="0072C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Myriad Pro" panose="020B0503030403020204" pitchFamily="34" charset="0"/>
                <a:ea typeface="+mj-ea"/>
                <a:cs typeface="+mj-cs"/>
              </a:defRPr>
            </a:lvl1pPr>
          </a:lstStyle>
          <a:p>
            <a:r>
              <a:rPr lang="en-GB" dirty="0"/>
              <a:t>HEIGHT CLIMBED</a:t>
            </a:r>
          </a:p>
        </p:txBody>
      </p:sp>
      <p:graphicFrame>
        <p:nvGraphicFramePr>
          <p:cNvPr id="6" name="Table 5">
            <a:extLst>
              <a:ext uri="{FF2B5EF4-FFF2-40B4-BE49-F238E27FC236}">
                <a16:creationId xmlns:a16="http://schemas.microsoft.com/office/drawing/2014/main" id="{102996D6-E12E-4336-AE2A-9DEB5BF2F3AD}"/>
              </a:ext>
            </a:extLst>
          </p:cNvPr>
          <p:cNvGraphicFramePr>
            <a:graphicFrameLocks noGrp="1"/>
          </p:cNvGraphicFramePr>
          <p:nvPr>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83</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grpSp>
        <p:nvGrpSpPr>
          <p:cNvPr id="9" name="Group 8">
            <a:extLst>
              <a:ext uri="{FF2B5EF4-FFF2-40B4-BE49-F238E27FC236}">
                <a16:creationId xmlns:a16="http://schemas.microsoft.com/office/drawing/2014/main" id="{FBCC2196-F389-4E8F-982A-53F8B1933687}"/>
              </a:ext>
            </a:extLst>
          </p:cNvPr>
          <p:cNvGrpSpPr/>
          <p:nvPr/>
        </p:nvGrpSpPr>
        <p:grpSpPr>
          <a:xfrm>
            <a:off x="4511088" y="1881250"/>
            <a:ext cx="5366337" cy="3095499"/>
            <a:chOff x="4924791" y="2066608"/>
            <a:chExt cx="5366337" cy="3095499"/>
          </a:xfrm>
        </p:grpSpPr>
        <p:pic>
          <p:nvPicPr>
            <p:cNvPr id="10" name="Picture 9">
              <a:extLst>
                <a:ext uri="{FF2B5EF4-FFF2-40B4-BE49-F238E27FC236}">
                  <a16:creationId xmlns:a16="http://schemas.microsoft.com/office/drawing/2014/main" id="{BEE237E1-FE72-47D1-B50E-A76040C92A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4791" y="2066608"/>
              <a:ext cx="5366337" cy="3095499"/>
            </a:xfrm>
            <a:prstGeom prst="rect">
              <a:avLst/>
            </a:prstGeom>
            <a:ln>
              <a:noFill/>
            </a:ln>
            <a:effectLst>
              <a:outerShdw blurRad="190500" algn="tl" rotWithShape="0">
                <a:srgbClr val="000000">
                  <a:alpha val="70000"/>
                </a:srgbClr>
              </a:outerShdw>
            </a:effectLst>
          </p:spPr>
        </p:pic>
        <p:sp>
          <p:nvSpPr>
            <p:cNvPr id="14" name="Rectangle 13">
              <a:extLst>
                <a:ext uri="{FF2B5EF4-FFF2-40B4-BE49-F238E27FC236}">
                  <a16:creationId xmlns:a16="http://schemas.microsoft.com/office/drawing/2014/main" id="{82152C2D-A051-4756-AFB9-C0F16432EB2C}"/>
                </a:ext>
              </a:extLst>
            </p:cNvPr>
            <p:cNvSpPr/>
            <p:nvPr/>
          </p:nvSpPr>
          <p:spPr>
            <a:xfrm>
              <a:off x="6891707" y="2833345"/>
              <a:ext cx="284732" cy="2293547"/>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78477952"/>
      </p:ext>
    </p:extLst>
  </p:cSld>
  <p:clrMapOvr>
    <a:masterClrMapping/>
  </p:clrMapOvr>
  <p:transition spd="slow">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DE8EF8-029E-44F9-85E3-2727F954FD36}"/>
              </a:ext>
            </a:extLst>
          </p:cNvPr>
          <p:cNvSpPr>
            <a:spLocks noGrp="1"/>
          </p:cNvSpPr>
          <p:nvPr>
            <p:ph idx="1"/>
          </p:nvPr>
        </p:nvSpPr>
        <p:spPr>
          <a:xfrm>
            <a:off x="673248" y="1184490"/>
            <a:ext cx="3644751" cy="5401923"/>
          </a:xfrm>
        </p:spPr>
        <p:txBody>
          <a:bodyPr>
            <a:normAutofit/>
          </a:bodyPr>
          <a:lstStyle/>
          <a:p>
            <a:r>
              <a:rPr lang="en-GB" dirty="0"/>
              <a:t>Find out the normal walking speed of your group.</a:t>
            </a:r>
          </a:p>
          <a:p>
            <a:endParaRPr lang="en-GB" dirty="0"/>
          </a:p>
          <a:p>
            <a:r>
              <a:rPr lang="en-GB" dirty="0"/>
              <a:t>Always go by the slowest person.</a:t>
            </a:r>
          </a:p>
          <a:p>
            <a:endParaRPr lang="en-GB" dirty="0"/>
          </a:p>
          <a:p>
            <a:r>
              <a:rPr lang="en-GB" dirty="0"/>
              <a:t>Around 2-4 km/h.</a:t>
            </a:r>
          </a:p>
          <a:p>
            <a:endParaRPr lang="en-GB" dirty="0"/>
          </a:p>
          <a:p>
            <a:r>
              <a:rPr lang="en-GB" dirty="0"/>
              <a:t>Add 1min for every contour line walked up.</a:t>
            </a:r>
          </a:p>
          <a:p>
            <a:endParaRPr lang="en-GB" dirty="0"/>
          </a:p>
        </p:txBody>
      </p:sp>
      <p:sp>
        <p:nvSpPr>
          <p:cNvPr id="4" name="Title 1">
            <a:extLst>
              <a:ext uri="{FF2B5EF4-FFF2-40B4-BE49-F238E27FC236}">
                <a16:creationId xmlns:a16="http://schemas.microsoft.com/office/drawing/2014/main" id="{400F4E70-CA26-41D5-BE01-148524F2C99C}"/>
              </a:ext>
            </a:extLst>
          </p:cNvPr>
          <p:cNvSpPr txBox="1">
            <a:spLocks/>
          </p:cNvSpPr>
          <p:nvPr/>
        </p:nvSpPr>
        <p:spPr>
          <a:xfrm>
            <a:off x="673248" y="271587"/>
            <a:ext cx="2779815" cy="609473"/>
          </a:xfrm>
          <a:prstGeom prst="rect">
            <a:avLst/>
          </a:prstGeom>
          <a:solidFill>
            <a:srgbClr val="002E5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Myriad Pro" panose="020B0503030403020204" pitchFamily="34" charset="0"/>
                <a:ea typeface="+mj-ea"/>
                <a:cs typeface="+mj-cs"/>
              </a:defRPr>
            </a:lvl1pPr>
          </a:lstStyle>
          <a:p>
            <a:r>
              <a:rPr lang="en-GB" dirty="0"/>
              <a:t>ROUTE CARDS</a:t>
            </a:r>
          </a:p>
        </p:txBody>
      </p:sp>
      <p:sp>
        <p:nvSpPr>
          <p:cNvPr id="5" name="Title 1">
            <a:extLst>
              <a:ext uri="{FF2B5EF4-FFF2-40B4-BE49-F238E27FC236}">
                <a16:creationId xmlns:a16="http://schemas.microsoft.com/office/drawing/2014/main" id="{E879C764-B4D3-4E61-A08D-709B2FFCA69D}"/>
              </a:ext>
            </a:extLst>
          </p:cNvPr>
          <p:cNvSpPr txBox="1">
            <a:spLocks/>
          </p:cNvSpPr>
          <p:nvPr/>
        </p:nvSpPr>
        <p:spPr>
          <a:xfrm>
            <a:off x="3569181" y="271587"/>
            <a:ext cx="3441219" cy="609473"/>
          </a:xfrm>
          <a:prstGeom prst="rect">
            <a:avLst/>
          </a:prstGeom>
          <a:solidFill>
            <a:srgbClr val="0072C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Myriad Pro" panose="020B0503030403020204" pitchFamily="34" charset="0"/>
                <a:ea typeface="+mj-ea"/>
                <a:cs typeface="+mj-cs"/>
              </a:defRPr>
            </a:lvl1pPr>
          </a:lstStyle>
          <a:p>
            <a:r>
              <a:rPr lang="en-GB" dirty="0"/>
              <a:t>TRAVELLING TIME</a:t>
            </a:r>
          </a:p>
        </p:txBody>
      </p:sp>
      <p:graphicFrame>
        <p:nvGraphicFramePr>
          <p:cNvPr id="6" name="Table 5">
            <a:extLst>
              <a:ext uri="{FF2B5EF4-FFF2-40B4-BE49-F238E27FC236}">
                <a16:creationId xmlns:a16="http://schemas.microsoft.com/office/drawing/2014/main" id="{102996D6-E12E-4336-AE2A-9DEB5BF2F3AD}"/>
              </a:ext>
            </a:extLst>
          </p:cNvPr>
          <p:cNvGraphicFramePr>
            <a:graphicFrameLocks noGrp="1"/>
          </p:cNvGraphicFramePr>
          <p:nvPr>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83</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grpSp>
        <p:nvGrpSpPr>
          <p:cNvPr id="11" name="Group 10">
            <a:extLst>
              <a:ext uri="{FF2B5EF4-FFF2-40B4-BE49-F238E27FC236}">
                <a16:creationId xmlns:a16="http://schemas.microsoft.com/office/drawing/2014/main" id="{72AC5340-EAD7-4306-BE3C-031A47281E2F}"/>
              </a:ext>
            </a:extLst>
          </p:cNvPr>
          <p:cNvGrpSpPr/>
          <p:nvPr/>
        </p:nvGrpSpPr>
        <p:grpSpPr>
          <a:xfrm>
            <a:off x="4511088" y="1881250"/>
            <a:ext cx="5366337" cy="3095499"/>
            <a:chOff x="4924791" y="2066608"/>
            <a:chExt cx="5366337" cy="3095499"/>
          </a:xfrm>
        </p:grpSpPr>
        <p:pic>
          <p:nvPicPr>
            <p:cNvPr id="12" name="Picture 11">
              <a:extLst>
                <a:ext uri="{FF2B5EF4-FFF2-40B4-BE49-F238E27FC236}">
                  <a16:creationId xmlns:a16="http://schemas.microsoft.com/office/drawing/2014/main" id="{0D228159-9AFC-4CF9-91B4-D6DB55D41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4791" y="2066608"/>
              <a:ext cx="5366337" cy="3095499"/>
            </a:xfrm>
            <a:prstGeom prst="rect">
              <a:avLst/>
            </a:prstGeom>
            <a:ln>
              <a:noFill/>
            </a:ln>
            <a:effectLst>
              <a:outerShdw blurRad="190500" algn="tl" rotWithShape="0">
                <a:srgbClr val="000000">
                  <a:alpha val="70000"/>
                </a:srgbClr>
              </a:outerShdw>
            </a:effectLst>
          </p:spPr>
        </p:pic>
        <p:sp>
          <p:nvSpPr>
            <p:cNvPr id="13" name="Rectangle 12">
              <a:extLst>
                <a:ext uri="{FF2B5EF4-FFF2-40B4-BE49-F238E27FC236}">
                  <a16:creationId xmlns:a16="http://schemas.microsoft.com/office/drawing/2014/main" id="{7F8C9EA0-7437-4321-AA06-058518679618}"/>
                </a:ext>
              </a:extLst>
            </p:cNvPr>
            <p:cNvSpPr/>
            <p:nvPr/>
          </p:nvSpPr>
          <p:spPr>
            <a:xfrm>
              <a:off x="7169727" y="2833345"/>
              <a:ext cx="246150" cy="2293547"/>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839531619"/>
      </p:ext>
    </p:extLst>
  </p:cSld>
  <p:clrMapOvr>
    <a:masterClrMapping/>
  </p:clrMapOvr>
  <p:transition spd="slow">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DE8EF8-029E-44F9-85E3-2727F954FD36}"/>
              </a:ext>
            </a:extLst>
          </p:cNvPr>
          <p:cNvSpPr>
            <a:spLocks noGrp="1"/>
          </p:cNvSpPr>
          <p:nvPr>
            <p:ph idx="1"/>
          </p:nvPr>
        </p:nvSpPr>
        <p:spPr>
          <a:xfrm>
            <a:off x="673248" y="1184490"/>
            <a:ext cx="3644751" cy="5401923"/>
          </a:xfrm>
        </p:spPr>
        <p:txBody>
          <a:bodyPr>
            <a:normAutofit/>
          </a:bodyPr>
          <a:lstStyle/>
          <a:p>
            <a:r>
              <a:rPr lang="en-GB" dirty="0"/>
              <a:t>Remember to factor in rest time!</a:t>
            </a:r>
          </a:p>
          <a:p>
            <a:endParaRPr lang="en-GB" dirty="0"/>
          </a:p>
          <a:p>
            <a:r>
              <a:rPr lang="en-GB" dirty="0"/>
              <a:t>You will get tired.</a:t>
            </a:r>
          </a:p>
          <a:p>
            <a:endParaRPr lang="en-GB" dirty="0"/>
          </a:p>
          <a:p>
            <a:r>
              <a:rPr lang="en-GB" dirty="0"/>
              <a:t>Give your self more rest than you think you might need.</a:t>
            </a:r>
          </a:p>
          <a:p>
            <a:endParaRPr lang="en-GB" dirty="0"/>
          </a:p>
          <a:p>
            <a:r>
              <a:rPr lang="en-GB" dirty="0"/>
              <a:t>Should be travelling for at least 3 hours.</a:t>
            </a:r>
          </a:p>
          <a:p>
            <a:endParaRPr lang="en-GB" dirty="0"/>
          </a:p>
        </p:txBody>
      </p:sp>
      <p:sp>
        <p:nvSpPr>
          <p:cNvPr id="4" name="Title 1">
            <a:extLst>
              <a:ext uri="{FF2B5EF4-FFF2-40B4-BE49-F238E27FC236}">
                <a16:creationId xmlns:a16="http://schemas.microsoft.com/office/drawing/2014/main" id="{400F4E70-CA26-41D5-BE01-148524F2C99C}"/>
              </a:ext>
            </a:extLst>
          </p:cNvPr>
          <p:cNvSpPr txBox="1">
            <a:spLocks/>
          </p:cNvSpPr>
          <p:nvPr/>
        </p:nvSpPr>
        <p:spPr>
          <a:xfrm>
            <a:off x="673248" y="271587"/>
            <a:ext cx="2779815" cy="609473"/>
          </a:xfrm>
          <a:prstGeom prst="rect">
            <a:avLst/>
          </a:prstGeom>
          <a:solidFill>
            <a:srgbClr val="002E5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Myriad Pro" panose="020B0503030403020204" pitchFamily="34" charset="0"/>
                <a:ea typeface="+mj-ea"/>
                <a:cs typeface="+mj-cs"/>
              </a:defRPr>
            </a:lvl1pPr>
          </a:lstStyle>
          <a:p>
            <a:r>
              <a:rPr lang="en-GB" dirty="0"/>
              <a:t>ROUTE CARDS</a:t>
            </a:r>
          </a:p>
        </p:txBody>
      </p:sp>
      <p:sp>
        <p:nvSpPr>
          <p:cNvPr id="5" name="Title 1">
            <a:extLst>
              <a:ext uri="{FF2B5EF4-FFF2-40B4-BE49-F238E27FC236}">
                <a16:creationId xmlns:a16="http://schemas.microsoft.com/office/drawing/2014/main" id="{E879C764-B4D3-4E61-A08D-709B2FFCA69D}"/>
              </a:ext>
            </a:extLst>
          </p:cNvPr>
          <p:cNvSpPr txBox="1">
            <a:spLocks/>
          </p:cNvSpPr>
          <p:nvPr/>
        </p:nvSpPr>
        <p:spPr>
          <a:xfrm>
            <a:off x="3569181" y="271587"/>
            <a:ext cx="2069619" cy="609473"/>
          </a:xfrm>
          <a:prstGeom prst="rect">
            <a:avLst/>
          </a:prstGeom>
          <a:solidFill>
            <a:srgbClr val="0072C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Myriad Pro" panose="020B0503030403020204" pitchFamily="34" charset="0"/>
                <a:ea typeface="+mj-ea"/>
                <a:cs typeface="+mj-cs"/>
              </a:defRPr>
            </a:lvl1pPr>
          </a:lstStyle>
          <a:p>
            <a:r>
              <a:rPr lang="en-GB" dirty="0"/>
              <a:t>REST TIME</a:t>
            </a:r>
          </a:p>
        </p:txBody>
      </p:sp>
      <p:graphicFrame>
        <p:nvGraphicFramePr>
          <p:cNvPr id="6" name="Table 5">
            <a:extLst>
              <a:ext uri="{FF2B5EF4-FFF2-40B4-BE49-F238E27FC236}">
                <a16:creationId xmlns:a16="http://schemas.microsoft.com/office/drawing/2014/main" id="{102996D6-E12E-4336-AE2A-9DEB5BF2F3AD}"/>
              </a:ext>
            </a:extLst>
          </p:cNvPr>
          <p:cNvGraphicFramePr>
            <a:graphicFrameLocks noGrp="1"/>
          </p:cNvGraphicFramePr>
          <p:nvPr>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83</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grpSp>
        <p:nvGrpSpPr>
          <p:cNvPr id="9" name="Group 8">
            <a:extLst>
              <a:ext uri="{FF2B5EF4-FFF2-40B4-BE49-F238E27FC236}">
                <a16:creationId xmlns:a16="http://schemas.microsoft.com/office/drawing/2014/main" id="{25E3DFD4-2AA8-4474-B492-0FADCD763358}"/>
              </a:ext>
            </a:extLst>
          </p:cNvPr>
          <p:cNvGrpSpPr/>
          <p:nvPr/>
        </p:nvGrpSpPr>
        <p:grpSpPr>
          <a:xfrm>
            <a:off x="4511088" y="1881250"/>
            <a:ext cx="5366337" cy="3095499"/>
            <a:chOff x="4924791" y="2066608"/>
            <a:chExt cx="5366337" cy="3095499"/>
          </a:xfrm>
        </p:grpSpPr>
        <p:pic>
          <p:nvPicPr>
            <p:cNvPr id="10" name="Picture 9">
              <a:extLst>
                <a:ext uri="{FF2B5EF4-FFF2-40B4-BE49-F238E27FC236}">
                  <a16:creationId xmlns:a16="http://schemas.microsoft.com/office/drawing/2014/main" id="{61C16613-E716-483D-A5FB-0939CEFE94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4791" y="2066608"/>
              <a:ext cx="5366337" cy="3095499"/>
            </a:xfrm>
            <a:prstGeom prst="rect">
              <a:avLst/>
            </a:prstGeom>
            <a:ln>
              <a:noFill/>
            </a:ln>
            <a:effectLst>
              <a:outerShdw blurRad="190500" algn="tl" rotWithShape="0">
                <a:srgbClr val="000000">
                  <a:alpha val="70000"/>
                </a:srgbClr>
              </a:outerShdw>
            </a:effectLst>
          </p:spPr>
        </p:pic>
        <p:sp>
          <p:nvSpPr>
            <p:cNvPr id="14" name="Rectangle 13">
              <a:extLst>
                <a:ext uri="{FF2B5EF4-FFF2-40B4-BE49-F238E27FC236}">
                  <a16:creationId xmlns:a16="http://schemas.microsoft.com/office/drawing/2014/main" id="{0882A6CB-BB58-4359-8876-FDAF634051D8}"/>
                </a:ext>
              </a:extLst>
            </p:cNvPr>
            <p:cNvSpPr/>
            <p:nvPr/>
          </p:nvSpPr>
          <p:spPr>
            <a:xfrm>
              <a:off x="7411792" y="2833345"/>
              <a:ext cx="239216" cy="2293547"/>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10333070"/>
      </p:ext>
    </p:extLst>
  </p:cSld>
  <p:clrMapOvr>
    <a:masterClrMapping/>
  </p:clrMapOvr>
  <p:transition spd="slow">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DE8EF8-029E-44F9-85E3-2727F954FD36}"/>
              </a:ext>
            </a:extLst>
          </p:cNvPr>
          <p:cNvSpPr>
            <a:spLocks noGrp="1"/>
          </p:cNvSpPr>
          <p:nvPr>
            <p:ph idx="1"/>
          </p:nvPr>
        </p:nvSpPr>
        <p:spPr>
          <a:xfrm>
            <a:off x="673248" y="1184490"/>
            <a:ext cx="3644751" cy="5401923"/>
          </a:xfrm>
        </p:spPr>
        <p:txBody>
          <a:bodyPr>
            <a:normAutofit/>
          </a:bodyPr>
          <a:lstStyle/>
          <a:p>
            <a:r>
              <a:rPr lang="en-GB" dirty="0"/>
              <a:t>Add up total times for Travel and rests.</a:t>
            </a:r>
          </a:p>
          <a:p>
            <a:endParaRPr lang="en-GB" dirty="0"/>
          </a:p>
          <a:p>
            <a:r>
              <a:rPr lang="en-GB" dirty="0"/>
              <a:t>Then use this to work out the estimated times you think you will arrive.</a:t>
            </a:r>
          </a:p>
          <a:p>
            <a:endParaRPr lang="en-GB" dirty="0"/>
          </a:p>
          <a:p>
            <a:r>
              <a:rPr lang="en-GB" dirty="0"/>
              <a:t>You can add notes to help stop you getting lost.</a:t>
            </a:r>
          </a:p>
          <a:p>
            <a:endParaRPr lang="en-GB" dirty="0"/>
          </a:p>
        </p:txBody>
      </p:sp>
      <p:sp>
        <p:nvSpPr>
          <p:cNvPr id="4" name="Title 1">
            <a:extLst>
              <a:ext uri="{FF2B5EF4-FFF2-40B4-BE49-F238E27FC236}">
                <a16:creationId xmlns:a16="http://schemas.microsoft.com/office/drawing/2014/main" id="{400F4E70-CA26-41D5-BE01-148524F2C99C}"/>
              </a:ext>
            </a:extLst>
          </p:cNvPr>
          <p:cNvSpPr txBox="1">
            <a:spLocks/>
          </p:cNvSpPr>
          <p:nvPr/>
        </p:nvSpPr>
        <p:spPr>
          <a:xfrm>
            <a:off x="673248" y="271587"/>
            <a:ext cx="2779815" cy="609473"/>
          </a:xfrm>
          <a:prstGeom prst="rect">
            <a:avLst/>
          </a:prstGeom>
          <a:solidFill>
            <a:srgbClr val="002E5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Myriad Pro" panose="020B0503030403020204" pitchFamily="34" charset="0"/>
                <a:ea typeface="+mj-ea"/>
                <a:cs typeface="+mj-cs"/>
              </a:defRPr>
            </a:lvl1pPr>
          </a:lstStyle>
          <a:p>
            <a:r>
              <a:rPr lang="en-GB" dirty="0"/>
              <a:t>ROUTE CARDS</a:t>
            </a:r>
          </a:p>
        </p:txBody>
      </p:sp>
      <p:sp>
        <p:nvSpPr>
          <p:cNvPr id="5" name="Title 1">
            <a:extLst>
              <a:ext uri="{FF2B5EF4-FFF2-40B4-BE49-F238E27FC236}">
                <a16:creationId xmlns:a16="http://schemas.microsoft.com/office/drawing/2014/main" id="{E879C764-B4D3-4E61-A08D-709B2FFCA69D}"/>
              </a:ext>
            </a:extLst>
          </p:cNvPr>
          <p:cNvSpPr txBox="1">
            <a:spLocks/>
          </p:cNvSpPr>
          <p:nvPr/>
        </p:nvSpPr>
        <p:spPr>
          <a:xfrm>
            <a:off x="3569182" y="271587"/>
            <a:ext cx="2779815" cy="609473"/>
          </a:xfrm>
          <a:prstGeom prst="rect">
            <a:avLst/>
          </a:prstGeom>
          <a:solidFill>
            <a:srgbClr val="0072C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Myriad Pro" panose="020B0503030403020204" pitchFamily="34" charset="0"/>
                <a:ea typeface="+mj-ea"/>
                <a:cs typeface="+mj-cs"/>
              </a:defRPr>
            </a:lvl1pPr>
          </a:lstStyle>
          <a:p>
            <a:r>
              <a:rPr lang="en-GB" dirty="0"/>
              <a:t>ARRIVAL TIME</a:t>
            </a:r>
          </a:p>
        </p:txBody>
      </p:sp>
      <p:graphicFrame>
        <p:nvGraphicFramePr>
          <p:cNvPr id="6" name="Table 5">
            <a:extLst>
              <a:ext uri="{FF2B5EF4-FFF2-40B4-BE49-F238E27FC236}">
                <a16:creationId xmlns:a16="http://schemas.microsoft.com/office/drawing/2014/main" id="{102996D6-E12E-4336-AE2A-9DEB5BF2F3AD}"/>
              </a:ext>
            </a:extLst>
          </p:cNvPr>
          <p:cNvGraphicFramePr>
            <a:graphicFrameLocks noGrp="1"/>
          </p:cNvGraphicFramePr>
          <p:nvPr>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83</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grpSp>
        <p:nvGrpSpPr>
          <p:cNvPr id="11" name="Group 10">
            <a:extLst>
              <a:ext uri="{FF2B5EF4-FFF2-40B4-BE49-F238E27FC236}">
                <a16:creationId xmlns:a16="http://schemas.microsoft.com/office/drawing/2014/main" id="{F6F5CD9C-454A-4365-B98E-AAA7C69FC74C}"/>
              </a:ext>
            </a:extLst>
          </p:cNvPr>
          <p:cNvGrpSpPr/>
          <p:nvPr/>
        </p:nvGrpSpPr>
        <p:grpSpPr>
          <a:xfrm>
            <a:off x="4511088" y="1881250"/>
            <a:ext cx="5366337" cy="3095499"/>
            <a:chOff x="4924791" y="2066608"/>
            <a:chExt cx="5366337" cy="3095499"/>
          </a:xfrm>
        </p:grpSpPr>
        <p:pic>
          <p:nvPicPr>
            <p:cNvPr id="12" name="Picture 11">
              <a:extLst>
                <a:ext uri="{FF2B5EF4-FFF2-40B4-BE49-F238E27FC236}">
                  <a16:creationId xmlns:a16="http://schemas.microsoft.com/office/drawing/2014/main" id="{F7B64037-B6C3-4E96-BE73-8AD71FE6D6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4791" y="2066608"/>
              <a:ext cx="5366337" cy="3095499"/>
            </a:xfrm>
            <a:prstGeom prst="rect">
              <a:avLst/>
            </a:prstGeom>
            <a:ln>
              <a:noFill/>
            </a:ln>
            <a:effectLst>
              <a:outerShdw blurRad="190500" algn="tl" rotWithShape="0">
                <a:srgbClr val="000000">
                  <a:alpha val="70000"/>
                </a:srgbClr>
              </a:outerShdw>
            </a:effectLst>
          </p:spPr>
        </p:pic>
        <p:sp>
          <p:nvSpPr>
            <p:cNvPr id="13" name="Rectangle 12">
              <a:extLst>
                <a:ext uri="{FF2B5EF4-FFF2-40B4-BE49-F238E27FC236}">
                  <a16:creationId xmlns:a16="http://schemas.microsoft.com/office/drawing/2014/main" id="{09AAD9FD-0665-4D16-9383-CA76D93B99F5}"/>
                </a:ext>
              </a:extLst>
            </p:cNvPr>
            <p:cNvSpPr/>
            <p:nvPr/>
          </p:nvSpPr>
          <p:spPr>
            <a:xfrm>
              <a:off x="7649155" y="2833345"/>
              <a:ext cx="620202" cy="2293547"/>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3DF4FBFF-E7A4-400D-A935-7DBF8A1F7064}"/>
                </a:ext>
              </a:extLst>
            </p:cNvPr>
            <p:cNvSpPr/>
            <p:nvPr/>
          </p:nvSpPr>
          <p:spPr>
            <a:xfrm>
              <a:off x="8269356" y="2833344"/>
              <a:ext cx="1264257" cy="2048757"/>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691674461"/>
      </p:ext>
    </p:extLst>
  </p:cSld>
  <p:clrMapOvr>
    <a:masterClrMapping/>
  </p:clrMapOvr>
  <p:transition spd="slow">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128194-8722-43F6-8787-C821C4589931}"/>
              </a:ext>
            </a:extLst>
          </p:cNvPr>
          <p:cNvSpPr>
            <a:spLocks noGrp="1"/>
          </p:cNvSpPr>
          <p:nvPr>
            <p:ph idx="1"/>
          </p:nvPr>
        </p:nvSpPr>
        <p:spPr/>
        <p:txBody>
          <a:bodyPr/>
          <a:lstStyle/>
          <a:p>
            <a:r>
              <a:rPr lang="en-GB" dirty="0"/>
              <a:t>Are there any final questions?</a:t>
            </a:r>
          </a:p>
        </p:txBody>
      </p:sp>
      <p:sp>
        <p:nvSpPr>
          <p:cNvPr id="2" name="Title 1">
            <a:extLst>
              <a:ext uri="{FF2B5EF4-FFF2-40B4-BE49-F238E27FC236}">
                <a16:creationId xmlns:a16="http://schemas.microsoft.com/office/drawing/2014/main" id="{BE802364-625C-4902-84E9-8C8499AC5B18}"/>
              </a:ext>
            </a:extLst>
          </p:cNvPr>
          <p:cNvSpPr>
            <a:spLocks noGrp="1"/>
          </p:cNvSpPr>
          <p:nvPr>
            <p:ph type="title"/>
          </p:nvPr>
        </p:nvSpPr>
        <p:spPr>
          <a:xfrm>
            <a:off x="673247" y="271586"/>
            <a:ext cx="3394661" cy="645083"/>
          </a:xfrm>
        </p:spPr>
        <p:txBody>
          <a:bodyPr>
            <a:normAutofit/>
          </a:bodyPr>
          <a:lstStyle/>
          <a:p>
            <a:r>
              <a:rPr lang="en-GB" sz="3200" dirty="0"/>
              <a:t>ANY QUESTIONS?</a:t>
            </a:r>
          </a:p>
        </p:txBody>
      </p:sp>
      <p:sp>
        <p:nvSpPr>
          <p:cNvPr id="4" name="TextBox 3">
            <a:extLst>
              <a:ext uri="{FF2B5EF4-FFF2-40B4-BE49-F238E27FC236}">
                <a16:creationId xmlns:a16="http://schemas.microsoft.com/office/drawing/2014/main" id="{0BFE7AFE-74F0-40E9-B05D-590EDAEA1E6C}"/>
              </a:ext>
            </a:extLst>
          </p:cNvPr>
          <p:cNvSpPr txBox="1"/>
          <p:nvPr/>
        </p:nvSpPr>
        <p:spPr>
          <a:xfrm>
            <a:off x="3460823" y="1468271"/>
            <a:ext cx="3629025" cy="5386090"/>
          </a:xfrm>
          <a:prstGeom prst="rect">
            <a:avLst/>
          </a:prstGeom>
          <a:noFill/>
        </p:spPr>
        <p:txBody>
          <a:bodyPr wrap="square" rtlCol="0">
            <a:spAutoFit/>
          </a:bodyPr>
          <a:lstStyle/>
          <a:p>
            <a:pPr algn="ctr"/>
            <a:r>
              <a:rPr lang="en-GB" sz="34400" b="1" dirty="0">
                <a:solidFill>
                  <a:srgbClr val="002F5F"/>
                </a:solidFill>
                <a:latin typeface="Myriad Pro" panose="020B0503030403020204" pitchFamily="34" charset="0"/>
              </a:rPr>
              <a:t>?</a:t>
            </a:r>
          </a:p>
        </p:txBody>
      </p:sp>
    </p:spTree>
    <p:extLst>
      <p:ext uri="{BB962C8B-B14F-4D97-AF65-F5344CB8AC3E}">
        <p14:creationId xmlns:p14="http://schemas.microsoft.com/office/powerpoint/2010/main" val="3949766772"/>
      </p:ext>
    </p:extLst>
  </p:cSld>
  <p:clrMapOvr>
    <a:masterClrMapping/>
  </p:clrMapOvr>
  <p:transition spd="slow">
    <p:cove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377D658-4F3C-4809-80FD-13F5B33975A9}"/>
              </a:ext>
            </a:extLst>
          </p:cNvPr>
          <p:cNvSpPr>
            <a:spLocks noGrp="1"/>
          </p:cNvSpPr>
          <p:nvPr>
            <p:ph type="title"/>
          </p:nvPr>
        </p:nvSpPr>
        <p:spPr>
          <a:xfrm>
            <a:off x="673248" y="271460"/>
            <a:ext cx="4242997" cy="645083"/>
          </a:xfrm>
        </p:spPr>
        <p:txBody>
          <a:bodyPr/>
          <a:lstStyle/>
          <a:p>
            <a:r>
              <a:rPr lang="en-GB" dirty="0"/>
              <a:t>LEARNING OUTCOMES</a:t>
            </a:r>
          </a:p>
        </p:txBody>
      </p:sp>
      <p:sp>
        <p:nvSpPr>
          <p:cNvPr id="4" name="Content Placeholder 1">
            <a:extLst>
              <a:ext uri="{FF2B5EF4-FFF2-40B4-BE49-F238E27FC236}">
                <a16:creationId xmlns:a16="http://schemas.microsoft.com/office/drawing/2014/main" id="{53D9C459-6FD3-4A4B-97A1-75F0474D7209}"/>
              </a:ext>
            </a:extLst>
          </p:cNvPr>
          <p:cNvSpPr>
            <a:spLocks noGrp="1"/>
          </p:cNvSpPr>
          <p:nvPr>
            <p:ph idx="1"/>
          </p:nvPr>
        </p:nvSpPr>
        <p:spPr>
          <a:xfrm>
            <a:off x="673248" y="1184490"/>
            <a:ext cx="9204177" cy="5401924"/>
          </a:xfrm>
        </p:spPr>
        <p:txBody>
          <a:bodyPr>
            <a:normAutofit/>
          </a:bodyPr>
          <a:lstStyle/>
          <a:p>
            <a:pPr marL="0" indent="0">
              <a:buNone/>
            </a:pPr>
            <a:r>
              <a:rPr lang="en-GB" b="1" dirty="0">
                <a:solidFill>
                  <a:srgbClr val="0072CF"/>
                </a:solidFill>
              </a:rPr>
              <a:t>LO1: </a:t>
            </a:r>
            <a:r>
              <a:rPr lang="en-GB" dirty="0">
                <a:solidFill>
                  <a:srgbClr val="0072CF"/>
                </a:solidFill>
              </a:rPr>
              <a:t>Know how to plan and prepare for safe walking expeditions.</a:t>
            </a:r>
          </a:p>
          <a:p>
            <a:pPr marL="0" indent="0">
              <a:buNone/>
            </a:pPr>
            <a:endParaRPr lang="en-GB" dirty="0">
              <a:solidFill>
                <a:srgbClr val="0072CF"/>
              </a:solidFill>
            </a:endParaRPr>
          </a:p>
          <a:p>
            <a:r>
              <a:rPr lang="en-GB" dirty="0"/>
              <a:t>Describe the purpose of a route card in a walking expedition.</a:t>
            </a:r>
            <a:endParaRPr lang="en-GB" sz="2000" dirty="0"/>
          </a:p>
          <a:p>
            <a:pPr marL="0" indent="0">
              <a:buNone/>
            </a:pPr>
            <a:endParaRPr lang="en-GB" b="1" dirty="0">
              <a:solidFill>
                <a:srgbClr val="0072CF"/>
              </a:solidFill>
            </a:endParaRPr>
          </a:p>
        </p:txBody>
      </p:sp>
      <p:cxnSp>
        <p:nvCxnSpPr>
          <p:cNvPr id="5" name="Straight Connector 4">
            <a:extLst>
              <a:ext uri="{FF2B5EF4-FFF2-40B4-BE49-F238E27FC236}">
                <a16:creationId xmlns:a16="http://schemas.microsoft.com/office/drawing/2014/main" id="{57175CBC-DAF7-44E3-938A-79D1F88672BF}"/>
              </a:ext>
            </a:extLst>
          </p:cNvPr>
          <p:cNvCxnSpPr>
            <a:cxnSpLocks/>
          </p:cNvCxnSpPr>
          <p:nvPr/>
        </p:nvCxnSpPr>
        <p:spPr>
          <a:xfrm>
            <a:off x="862641" y="1982158"/>
            <a:ext cx="8824823" cy="0"/>
          </a:xfrm>
          <a:prstGeom prst="line">
            <a:avLst/>
          </a:prstGeom>
          <a:ln w="28575">
            <a:solidFill>
              <a:srgbClr val="0072C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093469"/>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E2A17F-1D52-412D-9B82-EA9973233128}"/>
              </a:ext>
            </a:extLst>
          </p:cNvPr>
          <p:cNvSpPr>
            <a:spLocks noGrp="1"/>
          </p:cNvSpPr>
          <p:nvPr>
            <p:ph idx="1"/>
          </p:nvPr>
        </p:nvSpPr>
        <p:spPr>
          <a:xfrm>
            <a:off x="673248" y="1184490"/>
            <a:ext cx="5261745" cy="5402050"/>
          </a:xfrm>
        </p:spPr>
        <p:txBody>
          <a:bodyPr>
            <a:normAutofit/>
          </a:bodyPr>
          <a:lstStyle/>
          <a:p>
            <a:r>
              <a:rPr lang="en-GB" dirty="0"/>
              <a:t>When planning an expedition you must consider:</a:t>
            </a:r>
          </a:p>
          <a:p>
            <a:endParaRPr lang="en-GB" dirty="0"/>
          </a:p>
          <a:p>
            <a:r>
              <a:rPr lang="en-GB" b="1" dirty="0"/>
              <a:t>Expedition factors:</a:t>
            </a:r>
          </a:p>
          <a:p>
            <a:pPr lvl="1"/>
            <a:r>
              <a:rPr lang="en-GB" sz="2400" dirty="0"/>
              <a:t>The length of your route </a:t>
            </a:r>
          </a:p>
          <a:p>
            <a:pPr lvl="1"/>
            <a:r>
              <a:rPr lang="en-GB" sz="2400" dirty="0"/>
              <a:t>Type of ground you are covering</a:t>
            </a:r>
          </a:p>
          <a:p>
            <a:pPr lvl="1"/>
            <a:r>
              <a:rPr lang="en-GB" sz="2400" dirty="0"/>
              <a:t>Weather conditions</a:t>
            </a:r>
          </a:p>
          <a:p>
            <a:pPr marL="0" indent="0">
              <a:buNone/>
            </a:pPr>
            <a:endParaRPr lang="en-GB" dirty="0"/>
          </a:p>
          <a:p>
            <a:r>
              <a:rPr lang="en-GB" b="1" dirty="0"/>
              <a:t>Personnel factors:</a:t>
            </a:r>
          </a:p>
          <a:p>
            <a:pPr lvl="1"/>
            <a:r>
              <a:rPr lang="en-GB" sz="2400" dirty="0"/>
              <a:t>Age of the group</a:t>
            </a:r>
          </a:p>
          <a:p>
            <a:pPr lvl="1"/>
            <a:r>
              <a:rPr lang="en-GB" sz="2400" dirty="0"/>
              <a:t>Experience of the group</a:t>
            </a:r>
          </a:p>
          <a:p>
            <a:pPr lvl="1"/>
            <a:r>
              <a:rPr lang="en-GB" sz="2400" dirty="0"/>
              <a:t>Fitness of the group as a whole</a:t>
            </a:r>
          </a:p>
          <a:p>
            <a:pPr lvl="1"/>
            <a:r>
              <a:rPr lang="en-GB" sz="2400" dirty="0"/>
              <a:t>Number of people in the group</a:t>
            </a:r>
          </a:p>
          <a:p>
            <a:endParaRPr lang="en-GB" dirty="0"/>
          </a:p>
          <a:p>
            <a:endParaRPr lang="en-GB" dirty="0"/>
          </a:p>
        </p:txBody>
      </p:sp>
      <p:sp>
        <p:nvSpPr>
          <p:cNvPr id="6" name="Title 5">
            <a:extLst>
              <a:ext uri="{FF2B5EF4-FFF2-40B4-BE49-F238E27FC236}">
                <a16:creationId xmlns:a16="http://schemas.microsoft.com/office/drawing/2014/main" id="{F856ED5A-C254-4C2F-BD13-57C125928B9B}"/>
              </a:ext>
            </a:extLst>
          </p:cNvPr>
          <p:cNvSpPr>
            <a:spLocks noGrp="1"/>
          </p:cNvSpPr>
          <p:nvPr>
            <p:ph type="title"/>
          </p:nvPr>
        </p:nvSpPr>
        <p:spPr>
          <a:xfrm>
            <a:off x="673248" y="271587"/>
            <a:ext cx="4491419" cy="609473"/>
          </a:xfrm>
        </p:spPr>
        <p:txBody>
          <a:bodyPr/>
          <a:lstStyle/>
          <a:p>
            <a:r>
              <a:rPr lang="en-GB" dirty="0"/>
              <a:t>EXPEDITION PLANNING</a:t>
            </a:r>
          </a:p>
        </p:txBody>
      </p:sp>
      <p:graphicFrame>
        <p:nvGraphicFramePr>
          <p:cNvPr id="4" name="Table 3">
            <a:extLst>
              <a:ext uri="{FF2B5EF4-FFF2-40B4-BE49-F238E27FC236}">
                <a16:creationId xmlns:a16="http://schemas.microsoft.com/office/drawing/2014/main" id="{CC3E8338-1BFC-46EF-A43C-9D9D99038922}"/>
              </a:ext>
            </a:extLst>
          </p:cNvPr>
          <p:cNvGraphicFramePr>
            <a:graphicFrameLocks noGrp="1"/>
          </p:cNvGraphicFramePr>
          <p:nvPr>
            <p:extLst>
              <p:ext uri="{D42A27DB-BD31-4B8C-83A1-F6EECF244321}">
                <p14:modId xmlns:p14="http://schemas.microsoft.com/office/powerpoint/2010/main" val="4254377562"/>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80</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5" name="Picture 2" descr="Image result for expedition planning">
            <a:extLst>
              <a:ext uri="{FF2B5EF4-FFF2-40B4-BE49-F238E27FC236}">
                <a16:creationId xmlns:a16="http://schemas.microsoft.com/office/drawing/2014/main" id="{6CF85DFE-F33C-402B-B010-6F44007268C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934993" y="1297285"/>
            <a:ext cx="3942432" cy="29568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C8448A6-32C6-4B21-93AC-D8D5CCEFABC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117"/>
          <a:stretch/>
        </p:blipFill>
        <p:spPr>
          <a:xfrm>
            <a:off x="5934993" y="4254109"/>
            <a:ext cx="3942432" cy="2332431"/>
          </a:xfrm>
          <a:prstGeom prst="rect">
            <a:avLst/>
          </a:prstGeom>
        </p:spPr>
      </p:pic>
    </p:spTree>
    <p:extLst>
      <p:ext uri="{BB962C8B-B14F-4D97-AF65-F5344CB8AC3E}">
        <p14:creationId xmlns:p14="http://schemas.microsoft.com/office/powerpoint/2010/main" val="4190296658"/>
      </p:ext>
    </p:extLst>
  </p:cSld>
  <p:clrMapOvr>
    <a:masterClrMapping/>
  </p:clrMapOvr>
  <p:transition spd="slow">
    <p:cove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78B1908F-F147-4F04-915F-B1FF48440804}"/>
              </a:ext>
            </a:extLst>
          </p:cNvPr>
          <p:cNvSpPr txBox="1">
            <a:spLocks/>
          </p:cNvSpPr>
          <p:nvPr/>
        </p:nvSpPr>
        <p:spPr>
          <a:xfrm>
            <a:off x="666595" y="1184364"/>
            <a:ext cx="9204177" cy="5402050"/>
          </a:xfrm>
          <a:prstGeom prst="rect">
            <a:avLst/>
          </a:prstGeom>
          <a:solidFill>
            <a:schemeClr val="bg1">
              <a:alpha val="90000"/>
            </a:schemeClr>
          </a:solidFill>
        </p:spPr>
        <p:txBody>
          <a:bodyPr vert="horz" lIns="180000" tIns="180000" rIns="180000" bIns="180000" numCol="1"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GB" sz="4800" b="1" dirty="0"/>
          </a:p>
        </p:txBody>
      </p:sp>
      <p:sp>
        <p:nvSpPr>
          <p:cNvPr id="4" name="Content Placeholder 2">
            <a:extLst>
              <a:ext uri="{FF2B5EF4-FFF2-40B4-BE49-F238E27FC236}">
                <a16:creationId xmlns:a16="http://schemas.microsoft.com/office/drawing/2014/main" id="{3CE688DA-DA4E-4A06-8CC3-A436DEA6D132}"/>
              </a:ext>
            </a:extLst>
          </p:cNvPr>
          <p:cNvSpPr>
            <a:spLocks noGrp="1"/>
          </p:cNvSpPr>
          <p:nvPr>
            <p:ph idx="1"/>
          </p:nvPr>
        </p:nvSpPr>
        <p:spPr>
          <a:xfrm>
            <a:off x="673248" y="1184490"/>
            <a:ext cx="9204177" cy="4486410"/>
          </a:xfrm>
          <a:noFill/>
        </p:spPr>
        <p:txBody>
          <a:bodyPr numCol="1" anchor="ctr">
            <a:normAutofit/>
          </a:bodyPr>
          <a:lstStyle/>
          <a:p>
            <a:pPr marL="0" indent="0" algn="ctr">
              <a:buNone/>
            </a:pPr>
            <a:r>
              <a:rPr lang="en-GB" sz="3600" b="1" dirty="0"/>
              <a:t>Complete a route card for an imaginary or actual expedition.</a:t>
            </a:r>
          </a:p>
          <a:p>
            <a:pPr marL="0" indent="0" algn="ctr">
              <a:buNone/>
            </a:pPr>
            <a:endParaRPr lang="en-GB" sz="3600" b="1" dirty="0"/>
          </a:p>
          <a:p>
            <a:pPr marL="0" indent="0" algn="ctr">
              <a:buNone/>
            </a:pPr>
            <a:r>
              <a:rPr lang="en-GB" sz="3600" b="1" dirty="0"/>
              <a:t>Explain verbally why each part is important.</a:t>
            </a:r>
          </a:p>
        </p:txBody>
      </p:sp>
      <p:sp>
        <p:nvSpPr>
          <p:cNvPr id="2" name="Title 1">
            <a:extLst>
              <a:ext uri="{FF2B5EF4-FFF2-40B4-BE49-F238E27FC236}">
                <a16:creationId xmlns:a16="http://schemas.microsoft.com/office/drawing/2014/main" id="{3E879E0B-C91E-45B5-8203-5C92E9D50069}"/>
              </a:ext>
            </a:extLst>
          </p:cNvPr>
          <p:cNvSpPr>
            <a:spLocks noGrp="1"/>
          </p:cNvSpPr>
          <p:nvPr>
            <p:ph type="title"/>
          </p:nvPr>
        </p:nvSpPr>
        <p:spPr>
          <a:xfrm>
            <a:off x="673247" y="271586"/>
            <a:ext cx="3568247" cy="645083"/>
          </a:xfrm>
        </p:spPr>
        <p:txBody>
          <a:bodyPr>
            <a:normAutofit/>
          </a:bodyPr>
          <a:lstStyle/>
          <a:p>
            <a:r>
              <a:rPr lang="en-GB" dirty="0"/>
              <a:t>ROUTE CARD TASK</a:t>
            </a:r>
          </a:p>
        </p:txBody>
      </p:sp>
      <p:sp>
        <p:nvSpPr>
          <p:cNvPr id="5" name="Content Placeholder 2">
            <a:extLst>
              <a:ext uri="{FF2B5EF4-FFF2-40B4-BE49-F238E27FC236}">
                <a16:creationId xmlns:a16="http://schemas.microsoft.com/office/drawing/2014/main" id="{5A4597C5-F74D-44DD-BBA6-A2596272C0ED}"/>
              </a:ext>
            </a:extLst>
          </p:cNvPr>
          <p:cNvSpPr txBox="1">
            <a:spLocks/>
          </p:cNvSpPr>
          <p:nvPr/>
        </p:nvSpPr>
        <p:spPr>
          <a:xfrm>
            <a:off x="783771" y="5780314"/>
            <a:ext cx="8980715" cy="696686"/>
          </a:xfrm>
          <a:prstGeom prst="rect">
            <a:avLst/>
          </a:prstGeom>
          <a:solidFill>
            <a:srgbClr val="193159"/>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dirty="0">
                <a:solidFill>
                  <a:schemeClr val="bg1"/>
                </a:solidFill>
              </a:rPr>
              <a:t>When this is complete your instructor should sign page 31 of your First Class Logbook and fill in the </a:t>
            </a:r>
            <a:r>
              <a:rPr lang="en-GB" sz="2000" i="1" dirty="0">
                <a:solidFill>
                  <a:schemeClr val="bg1"/>
                </a:solidFill>
              </a:rPr>
              <a:t>Task P3 Activity 1 Initial Expedition Training </a:t>
            </a:r>
            <a:r>
              <a:rPr lang="en-GB" sz="2000" dirty="0">
                <a:solidFill>
                  <a:schemeClr val="bg1"/>
                </a:solidFill>
              </a:rPr>
              <a:t>log sheet.</a:t>
            </a:r>
          </a:p>
        </p:txBody>
      </p:sp>
      <p:graphicFrame>
        <p:nvGraphicFramePr>
          <p:cNvPr id="7" name="Table 6">
            <a:extLst>
              <a:ext uri="{FF2B5EF4-FFF2-40B4-BE49-F238E27FC236}">
                <a16:creationId xmlns:a16="http://schemas.microsoft.com/office/drawing/2014/main" id="{1264EA59-7036-4F29-B7B0-E19C828DBB30}"/>
              </a:ext>
            </a:extLst>
          </p:cNvPr>
          <p:cNvGraphicFramePr>
            <a:graphicFrameLocks noGrp="1"/>
          </p:cNvGraphicFramePr>
          <p:nvPr>
            <p:extLst>
              <p:ext uri="{D42A27DB-BD31-4B8C-83A1-F6EECF244321}">
                <p14:modId xmlns:p14="http://schemas.microsoft.com/office/powerpoint/2010/main" val="2604749115"/>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Logbook</a:t>
                      </a:r>
                    </a:p>
                  </a:txBody>
                  <a:tcPr>
                    <a:lnL w="12700" cap="flat" cmpd="sng" algn="ctr">
                      <a:solidFill>
                        <a:srgbClr val="C60C30"/>
                      </a:solidFill>
                      <a:prstDash val="solid"/>
                      <a:round/>
                      <a:headEnd type="none" w="med" len="med"/>
                      <a:tailEnd type="none" w="med" len="med"/>
                    </a:lnL>
                    <a:lnR w="12700" cap="flat" cmpd="sng" algn="ctr">
                      <a:solidFill>
                        <a:srgbClr val="C60C30"/>
                      </a:solidFill>
                      <a:prstDash val="solid"/>
                      <a:round/>
                      <a:headEnd type="none" w="med" len="med"/>
                      <a:tailEnd type="none" w="med" len="med"/>
                    </a:lnR>
                    <a:lnT w="12700" cap="flat" cmpd="sng" algn="ctr">
                      <a:solidFill>
                        <a:srgbClr val="C60C30"/>
                      </a:solidFill>
                      <a:prstDash val="solid"/>
                      <a:round/>
                      <a:headEnd type="none" w="med" len="med"/>
                      <a:tailEnd type="none" w="med" len="med"/>
                    </a:lnT>
                    <a:lnB w="12700" cap="flat" cmpd="sng" algn="ctr">
                      <a:solidFill>
                        <a:srgbClr val="C60C30"/>
                      </a:solidFill>
                      <a:prstDash val="solid"/>
                      <a:round/>
                      <a:headEnd type="none" w="med" len="med"/>
                      <a:tailEnd type="none" w="med" len="med"/>
                    </a:lnB>
                    <a:solidFill>
                      <a:srgbClr val="C60C30"/>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31</a:t>
                      </a:r>
                    </a:p>
                  </a:txBody>
                  <a:tcPr>
                    <a:lnL w="12700" cap="flat" cmpd="sng" algn="ctr">
                      <a:solidFill>
                        <a:srgbClr val="C60C30"/>
                      </a:solidFill>
                      <a:prstDash val="solid"/>
                      <a:round/>
                      <a:headEnd type="none" w="med" len="med"/>
                      <a:tailEnd type="none" w="med" len="med"/>
                    </a:lnL>
                    <a:lnR w="12700" cap="flat" cmpd="sng" algn="ctr">
                      <a:solidFill>
                        <a:srgbClr val="C60C30"/>
                      </a:solidFill>
                      <a:prstDash val="solid"/>
                      <a:round/>
                      <a:headEnd type="none" w="med" len="med"/>
                      <a:tailEnd type="none" w="med" len="med"/>
                    </a:lnR>
                    <a:lnT w="12700" cap="flat" cmpd="sng" algn="ctr">
                      <a:solidFill>
                        <a:srgbClr val="C60C30"/>
                      </a:solidFill>
                      <a:prstDash val="solid"/>
                      <a:round/>
                      <a:headEnd type="none" w="med" len="med"/>
                      <a:tailEnd type="none" w="med" len="med"/>
                    </a:lnT>
                    <a:lnB w="12700" cap="flat" cmpd="sng" algn="ctr">
                      <a:solidFill>
                        <a:srgbClr val="C60C30"/>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2861273807"/>
      </p:ext>
    </p:extLst>
  </p:cSld>
  <p:clrMapOvr>
    <a:masterClrMapping/>
  </p:clrMapOvr>
  <p:transition spd="slow">
    <p:cov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377D658-4F3C-4809-80FD-13F5B33975A9}"/>
              </a:ext>
            </a:extLst>
          </p:cNvPr>
          <p:cNvSpPr>
            <a:spLocks noGrp="1"/>
          </p:cNvSpPr>
          <p:nvPr>
            <p:ph type="title"/>
          </p:nvPr>
        </p:nvSpPr>
        <p:spPr>
          <a:xfrm>
            <a:off x="673248" y="271460"/>
            <a:ext cx="4242997" cy="645083"/>
          </a:xfrm>
        </p:spPr>
        <p:txBody>
          <a:bodyPr/>
          <a:lstStyle/>
          <a:p>
            <a:r>
              <a:rPr lang="en-GB" dirty="0"/>
              <a:t>LEARNING OUTCOMES</a:t>
            </a:r>
          </a:p>
        </p:txBody>
      </p:sp>
      <p:sp>
        <p:nvSpPr>
          <p:cNvPr id="4" name="Content Placeholder 1">
            <a:extLst>
              <a:ext uri="{FF2B5EF4-FFF2-40B4-BE49-F238E27FC236}">
                <a16:creationId xmlns:a16="http://schemas.microsoft.com/office/drawing/2014/main" id="{53D9C459-6FD3-4A4B-97A1-75F0474D7209}"/>
              </a:ext>
            </a:extLst>
          </p:cNvPr>
          <p:cNvSpPr>
            <a:spLocks noGrp="1"/>
          </p:cNvSpPr>
          <p:nvPr>
            <p:ph idx="1"/>
          </p:nvPr>
        </p:nvSpPr>
        <p:spPr>
          <a:xfrm>
            <a:off x="673248" y="1184490"/>
            <a:ext cx="9204177" cy="5401924"/>
          </a:xfrm>
        </p:spPr>
        <p:txBody>
          <a:bodyPr>
            <a:normAutofit/>
          </a:bodyPr>
          <a:lstStyle/>
          <a:p>
            <a:pPr marL="0" indent="0">
              <a:buNone/>
            </a:pPr>
            <a:r>
              <a:rPr lang="en-GB" b="1" dirty="0">
                <a:solidFill>
                  <a:srgbClr val="0072CF"/>
                </a:solidFill>
              </a:rPr>
              <a:t>LO1: </a:t>
            </a:r>
            <a:r>
              <a:rPr lang="en-GB" dirty="0">
                <a:solidFill>
                  <a:srgbClr val="0072CF"/>
                </a:solidFill>
              </a:rPr>
              <a:t>Know how to plan and prepare for safe walking expeditions.</a:t>
            </a:r>
          </a:p>
          <a:p>
            <a:pPr marL="0" indent="0">
              <a:buNone/>
            </a:pPr>
            <a:endParaRPr lang="en-GB" dirty="0">
              <a:solidFill>
                <a:srgbClr val="0072CF"/>
              </a:solidFill>
            </a:endParaRPr>
          </a:p>
          <a:p>
            <a:r>
              <a:rPr lang="en-GB" dirty="0"/>
              <a:t>Identify how to prepare expedition equipment and clothing suitable for the walk being planned.</a:t>
            </a:r>
          </a:p>
          <a:p>
            <a:pPr marL="0" indent="0">
              <a:buNone/>
            </a:pPr>
            <a:endParaRPr lang="en-GB" b="1" dirty="0">
              <a:solidFill>
                <a:srgbClr val="0072CF"/>
              </a:solidFill>
            </a:endParaRPr>
          </a:p>
        </p:txBody>
      </p:sp>
      <p:cxnSp>
        <p:nvCxnSpPr>
          <p:cNvPr id="5" name="Straight Connector 4">
            <a:extLst>
              <a:ext uri="{FF2B5EF4-FFF2-40B4-BE49-F238E27FC236}">
                <a16:creationId xmlns:a16="http://schemas.microsoft.com/office/drawing/2014/main" id="{57175CBC-DAF7-44E3-938A-79D1F88672BF}"/>
              </a:ext>
            </a:extLst>
          </p:cNvPr>
          <p:cNvCxnSpPr>
            <a:cxnSpLocks/>
          </p:cNvCxnSpPr>
          <p:nvPr/>
        </p:nvCxnSpPr>
        <p:spPr>
          <a:xfrm>
            <a:off x="862641" y="1982158"/>
            <a:ext cx="8824823" cy="0"/>
          </a:xfrm>
          <a:prstGeom prst="line">
            <a:avLst/>
          </a:prstGeom>
          <a:ln w="28575">
            <a:solidFill>
              <a:srgbClr val="0072C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5871696"/>
      </p:ext>
    </p:extLst>
  </p:cSld>
  <p:clrMapOvr>
    <a:masterClrMapping/>
  </p:clrMapOvr>
  <p:transition spd="slow">
    <p:cove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56424-BEC9-40BD-B5F1-72FB74A092E0}"/>
              </a:ext>
            </a:extLst>
          </p:cNvPr>
          <p:cNvSpPr>
            <a:spLocks noGrp="1"/>
          </p:cNvSpPr>
          <p:nvPr>
            <p:ph type="title"/>
          </p:nvPr>
        </p:nvSpPr>
        <p:spPr>
          <a:xfrm>
            <a:off x="673248" y="271587"/>
            <a:ext cx="4440619" cy="609473"/>
          </a:xfrm>
        </p:spPr>
        <p:txBody>
          <a:bodyPr/>
          <a:lstStyle/>
          <a:p>
            <a:r>
              <a:rPr lang="en-GB" dirty="0"/>
              <a:t>CLOTHING AND LAYERS</a:t>
            </a:r>
          </a:p>
        </p:txBody>
      </p:sp>
      <p:sp>
        <p:nvSpPr>
          <p:cNvPr id="3" name="Content Placeholder 2">
            <a:extLst>
              <a:ext uri="{FF2B5EF4-FFF2-40B4-BE49-F238E27FC236}">
                <a16:creationId xmlns:a16="http://schemas.microsoft.com/office/drawing/2014/main" id="{0312E91C-0C12-4862-A9C6-7BB89983F06D}"/>
              </a:ext>
            </a:extLst>
          </p:cNvPr>
          <p:cNvSpPr>
            <a:spLocks noGrp="1"/>
          </p:cNvSpPr>
          <p:nvPr>
            <p:ph idx="1"/>
          </p:nvPr>
        </p:nvSpPr>
        <p:spPr>
          <a:xfrm>
            <a:off x="673248" y="1184490"/>
            <a:ext cx="9204177" cy="5402050"/>
          </a:xfrm>
        </p:spPr>
        <p:txBody>
          <a:bodyPr/>
          <a:lstStyle/>
          <a:p>
            <a:r>
              <a:rPr lang="en-GB" dirty="0"/>
              <a:t>It is better to wear lots of thin layers of clothing than one thick layer.</a:t>
            </a:r>
          </a:p>
          <a:p>
            <a:endParaRPr lang="en-GB" dirty="0"/>
          </a:p>
          <a:p>
            <a:r>
              <a:rPr lang="en-GB" dirty="0"/>
              <a:t>Base Layer:</a:t>
            </a:r>
          </a:p>
          <a:p>
            <a:pPr lvl="1"/>
            <a:r>
              <a:rPr lang="en-GB" sz="2400" dirty="0"/>
              <a:t>Lightweight layer designed to allow sweat and body heat to pass freely, keeping your cool and dry.</a:t>
            </a:r>
          </a:p>
          <a:p>
            <a:pPr lvl="1"/>
            <a:endParaRPr lang="en-GB" sz="2400" dirty="0"/>
          </a:p>
          <a:p>
            <a:r>
              <a:rPr lang="en-GB" dirty="0"/>
              <a:t>Mid Layer:</a:t>
            </a:r>
          </a:p>
          <a:p>
            <a:pPr lvl="1"/>
            <a:r>
              <a:rPr lang="en-GB" sz="2400" dirty="0"/>
              <a:t>A good mid layer keeps heat in but allows moisture (sweat) out.</a:t>
            </a:r>
          </a:p>
          <a:p>
            <a:pPr lvl="1"/>
            <a:endParaRPr lang="en-GB" sz="2400" dirty="0"/>
          </a:p>
          <a:p>
            <a:r>
              <a:rPr lang="en-GB" dirty="0"/>
              <a:t>Outer Layer:</a:t>
            </a:r>
          </a:p>
          <a:p>
            <a:pPr lvl="1"/>
            <a:r>
              <a:rPr lang="en-GB" sz="2400" dirty="0"/>
              <a:t>Also known as hard shell, this allows sweat out, but keeps wind and rain out.</a:t>
            </a:r>
          </a:p>
          <a:p>
            <a:pPr lvl="1"/>
            <a:endParaRPr lang="en-GB" sz="2400" dirty="0"/>
          </a:p>
        </p:txBody>
      </p:sp>
      <p:graphicFrame>
        <p:nvGraphicFramePr>
          <p:cNvPr id="4" name="Table 3">
            <a:extLst>
              <a:ext uri="{FF2B5EF4-FFF2-40B4-BE49-F238E27FC236}">
                <a16:creationId xmlns:a16="http://schemas.microsoft.com/office/drawing/2014/main" id="{9F1D3005-B279-4276-8564-B380F2350EBC}"/>
              </a:ext>
            </a:extLst>
          </p:cNvPr>
          <p:cNvGraphicFramePr>
            <a:graphicFrameLocks noGrp="1"/>
          </p:cNvGraphicFramePr>
          <p:nvPr>
            <p:extLst>
              <p:ext uri="{D42A27DB-BD31-4B8C-83A1-F6EECF244321}">
                <p14:modId xmlns:p14="http://schemas.microsoft.com/office/powerpoint/2010/main" val="3015860052"/>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85</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2779532043"/>
      </p:ext>
    </p:extLst>
  </p:cSld>
  <p:clrMapOvr>
    <a:masterClrMapping/>
  </p:clrMapOvr>
  <p:transition spd="slow">
    <p:cove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9266-C88A-4E28-ACB1-2DF8ADC2CC4B}"/>
              </a:ext>
            </a:extLst>
          </p:cNvPr>
          <p:cNvSpPr>
            <a:spLocks noGrp="1"/>
          </p:cNvSpPr>
          <p:nvPr>
            <p:ph type="title"/>
          </p:nvPr>
        </p:nvSpPr>
        <p:spPr>
          <a:xfrm>
            <a:off x="673248" y="271587"/>
            <a:ext cx="1443419" cy="609473"/>
          </a:xfrm>
        </p:spPr>
        <p:txBody>
          <a:bodyPr/>
          <a:lstStyle/>
          <a:p>
            <a:r>
              <a:rPr lang="en-GB" dirty="0"/>
              <a:t>BOOTS</a:t>
            </a:r>
          </a:p>
        </p:txBody>
      </p:sp>
      <p:sp>
        <p:nvSpPr>
          <p:cNvPr id="3" name="Content Placeholder 2">
            <a:extLst>
              <a:ext uri="{FF2B5EF4-FFF2-40B4-BE49-F238E27FC236}">
                <a16:creationId xmlns:a16="http://schemas.microsoft.com/office/drawing/2014/main" id="{59E90B64-9669-4B29-AA8A-89E3F766EE69}"/>
              </a:ext>
            </a:extLst>
          </p:cNvPr>
          <p:cNvSpPr>
            <a:spLocks noGrp="1"/>
          </p:cNvSpPr>
          <p:nvPr>
            <p:ph idx="1"/>
          </p:nvPr>
        </p:nvSpPr>
        <p:spPr>
          <a:xfrm>
            <a:off x="673248" y="1184490"/>
            <a:ext cx="5761419" cy="5402050"/>
          </a:xfrm>
        </p:spPr>
        <p:txBody>
          <a:bodyPr>
            <a:normAutofit lnSpcReduction="10000"/>
          </a:bodyPr>
          <a:lstStyle/>
          <a:p>
            <a:r>
              <a:rPr lang="en-GB" dirty="0"/>
              <a:t>Walking boots are an essential piece of kit. Make sure you get the right ones – consult your squadron staff if you need help.</a:t>
            </a:r>
          </a:p>
          <a:p>
            <a:endParaRPr lang="en-GB" dirty="0"/>
          </a:p>
          <a:p>
            <a:r>
              <a:rPr lang="en-GB" dirty="0"/>
              <a:t>Boots MUST support your ankle, approach shoe style trainers are NOT appropriate.</a:t>
            </a:r>
          </a:p>
          <a:p>
            <a:endParaRPr lang="en-GB" dirty="0"/>
          </a:p>
          <a:p>
            <a:r>
              <a:rPr lang="en-GB" dirty="0"/>
              <a:t>Wear your boots before your expedition to get them to begin to mould to your foot.</a:t>
            </a:r>
          </a:p>
          <a:p>
            <a:endParaRPr lang="en-GB" dirty="0"/>
          </a:p>
          <a:p>
            <a:r>
              <a:rPr lang="en-GB" dirty="0"/>
              <a:t>Make sure they fit – try them in store, don’t just blindly buy boots online.</a:t>
            </a:r>
          </a:p>
          <a:p>
            <a:endParaRPr lang="en-GB" dirty="0"/>
          </a:p>
        </p:txBody>
      </p:sp>
      <p:graphicFrame>
        <p:nvGraphicFramePr>
          <p:cNvPr id="7" name="Table 6">
            <a:extLst>
              <a:ext uri="{FF2B5EF4-FFF2-40B4-BE49-F238E27FC236}">
                <a16:creationId xmlns:a16="http://schemas.microsoft.com/office/drawing/2014/main" id="{BC867588-AAC2-42BB-A966-9ED2F9AC61E2}"/>
              </a:ext>
            </a:extLst>
          </p:cNvPr>
          <p:cNvGraphicFramePr>
            <a:graphicFrameLocks noGrp="1"/>
          </p:cNvGraphicFramePr>
          <p:nvPr>
            <p:extLst>
              <p:ext uri="{D42A27DB-BD31-4B8C-83A1-F6EECF244321}">
                <p14:modId xmlns:p14="http://schemas.microsoft.com/office/powerpoint/2010/main" val="2841107527"/>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85</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8" name="Content Placeholder 3">
            <a:extLst>
              <a:ext uri="{FF2B5EF4-FFF2-40B4-BE49-F238E27FC236}">
                <a16:creationId xmlns:a16="http://schemas.microsoft.com/office/drawing/2014/main" id="{BDEF7B2C-14EB-4BC4-8629-71B61331B28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28280" y="1062863"/>
            <a:ext cx="3049145" cy="2366137"/>
          </a:xfrm>
          <a:prstGeom prst="rect">
            <a:avLst/>
          </a:prstGeom>
        </p:spPr>
      </p:pic>
      <p:pic>
        <p:nvPicPr>
          <p:cNvPr id="9" name="Picture 8">
            <a:extLst>
              <a:ext uri="{FF2B5EF4-FFF2-40B4-BE49-F238E27FC236}">
                <a16:creationId xmlns:a16="http://schemas.microsoft.com/office/drawing/2014/main" id="{16699B45-D3F0-4473-8AE8-054454F75F8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31880" y="3610803"/>
            <a:ext cx="2845545" cy="2418713"/>
          </a:xfrm>
          <a:prstGeom prst="rect">
            <a:avLst/>
          </a:prstGeom>
        </p:spPr>
      </p:pic>
    </p:spTree>
    <p:extLst>
      <p:ext uri="{BB962C8B-B14F-4D97-AF65-F5344CB8AC3E}">
        <p14:creationId xmlns:p14="http://schemas.microsoft.com/office/powerpoint/2010/main" val="2698632219"/>
      </p:ext>
    </p:extLst>
  </p:cSld>
  <p:clrMapOvr>
    <a:masterClrMapping/>
  </p:clrMapOvr>
  <p:transition spd="slow">
    <p:cove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BA49C-51F2-408D-AFFD-AF3ED24A59B4}"/>
              </a:ext>
            </a:extLst>
          </p:cNvPr>
          <p:cNvSpPr>
            <a:spLocks noGrp="1"/>
          </p:cNvSpPr>
          <p:nvPr>
            <p:ph type="title"/>
          </p:nvPr>
        </p:nvSpPr>
        <p:spPr>
          <a:xfrm>
            <a:off x="673249" y="271587"/>
            <a:ext cx="4694618" cy="609473"/>
          </a:xfrm>
        </p:spPr>
        <p:txBody>
          <a:bodyPr/>
          <a:lstStyle/>
          <a:p>
            <a:r>
              <a:rPr lang="en-GB" dirty="0"/>
              <a:t>WATERPROOF CLOTHING</a:t>
            </a:r>
          </a:p>
        </p:txBody>
      </p:sp>
      <p:sp>
        <p:nvSpPr>
          <p:cNvPr id="3" name="Content Placeholder 2">
            <a:extLst>
              <a:ext uri="{FF2B5EF4-FFF2-40B4-BE49-F238E27FC236}">
                <a16:creationId xmlns:a16="http://schemas.microsoft.com/office/drawing/2014/main" id="{C2456CE3-0A4B-4FDB-BB88-391955E45035}"/>
              </a:ext>
            </a:extLst>
          </p:cNvPr>
          <p:cNvSpPr>
            <a:spLocks noGrp="1"/>
          </p:cNvSpPr>
          <p:nvPr>
            <p:ph idx="1"/>
          </p:nvPr>
        </p:nvSpPr>
        <p:spPr>
          <a:xfrm>
            <a:off x="673249" y="1184490"/>
            <a:ext cx="5676752" cy="5401924"/>
          </a:xfrm>
        </p:spPr>
        <p:txBody>
          <a:bodyPr>
            <a:normAutofit/>
          </a:bodyPr>
          <a:lstStyle/>
          <a:p>
            <a:r>
              <a:rPr lang="en-GB" dirty="0"/>
              <a:t>A good waterproof jacket is important, it protects you from the wind and rain.</a:t>
            </a:r>
          </a:p>
          <a:p>
            <a:endParaRPr lang="en-GB" dirty="0"/>
          </a:p>
          <a:p>
            <a:r>
              <a:rPr lang="en-GB" dirty="0"/>
              <a:t>Materials like </a:t>
            </a:r>
            <a:r>
              <a:rPr lang="en-GB" dirty="0" err="1"/>
              <a:t>GoreTex</a:t>
            </a:r>
            <a:r>
              <a:rPr lang="en-GB" dirty="0"/>
              <a:t> are seen as ‘the best’ but cheaper waterproof jackets can be just as good.</a:t>
            </a:r>
          </a:p>
          <a:p>
            <a:endParaRPr lang="en-GB" dirty="0"/>
          </a:p>
          <a:p>
            <a:r>
              <a:rPr lang="en-GB" dirty="0"/>
              <a:t>Make sure the hood is comfortable.</a:t>
            </a:r>
          </a:p>
          <a:p>
            <a:endParaRPr lang="en-GB" dirty="0"/>
          </a:p>
          <a:p>
            <a:r>
              <a:rPr lang="en-GB" dirty="0"/>
              <a:t>Make sure you try the jacket on with layers underneath; don’t buy one that’s too small when worn with layers.</a:t>
            </a:r>
          </a:p>
          <a:p>
            <a:endParaRPr lang="en-GB" dirty="0"/>
          </a:p>
        </p:txBody>
      </p:sp>
      <p:graphicFrame>
        <p:nvGraphicFramePr>
          <p:cNvPr id="4" name="Table 3">
            <a:extLst>
              <a:ext uri="{FF2B5EF4-FFF2-40B4-BE49-F238E27FC236}">
                <a16:creationId xmlns:a16="http://schemas.microsoft.com/office/drawing/2014/main" id="{2BF7E35F-E1BF-48A4-B49A-B9ADBA27578F}"/>
              </a:ext>
            </a:extLst>
          </p:cNvPr>
          <p:cNvGraphicFramePr>
            <a:graphicFrameLocks noGrp="1"/>
          </p:cNvGraphicFramePr>
          <p:nvPr>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85</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6" name="Picture 5">
            <a:extLst>
              <a:ext uri="{FF2B5EF4-FFF2-40B4-BE49-F238E27FC236}">
                <a16:creationId xmlns:a16="http://schemas.microsoft.com/office/drawing/2014/main" id="{A4AF0C28-8389-4F97-90EB-B67518E989C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l="9363" r="9624"/>
          <a:stretch/>
        </p:blipFill>
        <p:spPr>
          <a:xfrm>
            <a:off x="6214533" y="1396792"/>
            <a:ext cx="3662892" cy="4574085"/>
          </a:xfrm>
          <a:prstGeom prst="rect">
            <a:avLst/>
          </a:prstGeom>
        </p:spPr>
      </p:pic>
    </p:spTree>
    <p:extLst>
      <p:ext uri="{BB962C8B-B14F-4D97-AF65-F5344CB8AC3E}">
        <p14:creationId xmlns:p14="http://schemas.microsoft.com/office/powerpoint/2010/main" val="283185493"/>
      </p:ext>
    </p:extLst>
  </p:cSld>
  <p:clrMapOvr>
    <a:masterClrMapping/>
  </p:clrMapOvr>
  <p:transition spd="slow">
    <p:cove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BA49C-51F2-408D-AFFD-AF3ED24A59B4}"/>
              </a:ext>
            </a:extLst>
          </p:cNvPr>
          <p:cNvSpPr>
            <a:spLocks noGrp="1"/>
          </p:cNvSpPr>
          <p:nvPr>
            <p:ph type="title"/>
          </p:nvPr>
        </p:nvSpPr>
        <p:spPr>
          <a:xfrm>
            <a:off x="673248" y="271587"/>
            <a:ext cx="2171552" cy="609473"/>
          </a:xfrm>
        </p:spPr>
        <p:txBody>
          <a:bodyPr/>
          <a:lstStyle/>
          <a:p>
            <a:r>
              <a:rPr lang="en-GB" dirty="0"/>
              <a:t>RUCKSACK</a:t>
            </a:r>
          </a:p>
        </p:txBody>
      </p:sp>
      <p:sp>
        <p:nvSpPr>
          <p:cNvPr id="3" name="Content Placeholder 2">
            <a:extLst>
              <a:ext uri="{FF2B5EF4-FFF2-40B4-BE49-F238E27FC236}">
                <a16:creationId xmlns:a16="http://schemas.microsoft.com/office/drawing/2014/main" id="{C2456CE3-0A4B-4FDB-BB88-391955E45035}"/>
              </a:ext>
            </a:extLst>
          </p:cNvPr>
          <p:cNvSpPr>
            <a:spLocks noGrp="1"/>
          </p:cNvSpPr>
          <p:nvPr>
            <p:ph idx="1"/>
          </p:nvPr>
        </p:nvSpPr>
        <p:spPr>
          <a:xfrm>
            <a:off x="673249" y="1184490"/>
            <a:ext cx="5676752" cy="5401924"/>
          </a:xfrm>
        </p:spPr>
        <p:txBody>
          <a:bodyPr/>
          <a:lstStyle/>
          <a:p>
            <a:r>
              <a:rPr lang="en-GB" dirty="0"/>
              <a:t>Make sure that your rucksack is comfortable – most stores will let you try the rucksack with some weight in – this will help you get a feel for how the rucksack will be when it’s got all your kit in.</a:t>
            </a:r>
          </a:p>
          <a:p>
            <a:endParaRPr lang="en-GB" dirty="0"/>
          </a:p>
          <a:p>
            <a:r>
              <a:rPr lang="en-GB" dirty="0"/>
              <a:t>Make sure the rucksack is at least 65L, any smaller and you may not be able to fit all your kit in.</a:t>
            </a:r>
          </a:p>
          <a:p>
            <a:endParaRPr lang="en-GB" dirty="0"/>
          </a:p>
          <a:p>
            <a:r>
              <a:rPr lang="en-GB" dirty="0"/>
              <a:t>There are gender specific rucksacks available – these can be more comfortable.</a:t>
            </a:r>
          </a:p>
          <a:p>
            <a:endParaRPr lang="en-GB" dirty="0"/>
          </a:p>
        </p:txBody>
      </p:sp>
      <p:graphicFrame>
        <p:nvGraphicFramePr>
          <p:cNvPr id="4" name="Table 3">
            <a:extLst>
              <a:ext uri="{FF2B5EF4-FFF2-40B4-BE49-F238E27FC236}">
                <a16:creationId xmlns:a16="http://schemas.microsoft.com/office/drawing/2014/main" id="{2BF7E35F-E1BF-48A4-B49A-B9ADBA27578F}"/>
              </a:ext>
            </a:extLst>
          </p:cNvPr>
          <p:cNvGraphicFramePr>
            <a:graphicFrameLocks noGrp="1"/>
          </p:cNvGraphicFramePr>
          <p:nvPr>
            <p:extLst>
              <p:ext uri="{D42A27DB-BD31-4B8C-83A1-F6EECF244321}">
                <p14:modId xmlns:p14="http://schemas.microsoft.com/office/powerpoint/2010/main" val="985456076"/>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86</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5" name="Picture 4">
            <a:extLst>
              <a:ext uri="{FF2B5EF4-FFF2-40B4-BE49-F238E27FC236}">
                <a16:creationId xmlns:a16="http://schemas.microsoft.com/office/drawing/2014/main" id="{51B24FCF-748D-4240-84A2-BE18CD331EDB}"/>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l="14452" r="12872"/>
          <a:stretch/>
        </p:blipFill>
        <p:spPr>
          <a:xfrm>
            <a:off x="6553200" y="1413057"/>
            <a:ext cx="3324225" cy="4574085"/>
          </a:xfrm>
          <a:prstGeom prst="rect">
            <a:avLst/>
          </a:prstGeom>
        </p:spPr>
      </p:pic>
    </p:spTree>
    <p:extLst>
      <p:ext uri="{BB962C8B-B14F-4D97-AF65-F5344CB8AC3E}">
        <p14:creationId xmlns:p14="http://schemas.microsoft.com/office/powerpoint/2010/main" val="3794643529"/>
      </p:ext>
    </p:extLst>
  </p:cSld>
  <p:clrMapOvr>
    <a:masterClrMapping/>
  </p:clrMapOvr>
  <p:transition spd="slow">
    <p:cove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6CC07-46BE-4C04-B946-E4EB03126AF7}"/>
              </a:ext>
            </a:extLst>
          </p:cNvPr>
          <p:cNvSpPr>
            <a:spLocks noGrp="1"/>
          </p:cNvSpPr>
          <p:nvPr>
            <p:ph type="title"/>
          </p:nvPr>
        </p:nvSpPr>
        <p:spPr>
          <a:xfrm>
            <a:off x="673248" y="271587"/>
            <a:ext cx="2848885" cy="609473"/>
          </a:xfrm>
        </p:spPr>
        <p:txBody>
          <a:bodyPr/>
          <a:lstStyle/>
          <a:p>
            <a:r>
              <a:rPr lang="en-GB" dirty="0"/>
              <a:t>SLEEPING BAG</a:t>
            </a:r>
          </a:p>
        </p:txBody>
      </p:sp>
      <p:sp>
        <p:nvSpPr>
          <p:cNvPr id="3" name="Content Placeholder 2">
            <a:extLst>
              <a:ext uri="{FF2B5EF4-FFF2-40B4-BE49-F238E27FC236}">
                <a16:creationId xmlns:a16="http://schemas.microsoft.com/office/drawing/2014/main" id="{7DC0EEAE-0741-425E-A200-8776553DC933}"/>
              </a:ext>
            </a:extLst>
          </p:cNvPr>
          <p:cNvSpPr>
            <a:spLocks noGrp="1"/>
          </p:cNvSpPr>
          <p:nvPr>
            <p:ph idx="1"/>
          </p:nvPr>
        </p:nvSpPr>
        <p:spPr>
          <a:xfrm>
            <a:off x="673248" y="1184490"/>
            <a:ext cx="5964619" cy="5402050"/>
          </a:xfrm>
        </p:spPr>
        <p:txBody>
          <a:bodyPr/>
          <a:lstStyle/>
          <a:p>
            <a:r>
              <a:rPr lang="en-GB" dirty="0"/>
              <a:t>A good sleeping bag will ensure you have a comfortable nights sleep while on expedition!</a:t>
            </a:r>
          </a:p>
          <a:p>
            <a:endParaRPr lang="en-GB" dirty="0"/>
          </a:p>
          <a:p>
            <a:r>
              <a:rPr lang="en-GB" dirty="0"/>
              <a:t>Sleeping bags have a rating to tell you how warm they are, it will either say “3 season” or will state a temperature range. A 3 season bag will be suitable for most expeditions, 4 season bags are designed for winter use and are typically very expensive.</a:t>
            </a:r>
          </a:p>
          <a:p>
            <a:endParaRPr lang="en-GB" dirty="0"/>
          </a:p>
          <a:p>
            <a:r>
              <a:rPr lang="en-GB" dirty="0"/>
              <a:t>Make sure your sleeping bag has a hood and a ‘mummy’ style bag.</a:t>
            </a:r>
          </a:p>
          <a:p>
            <a:endParaRPr lang="en-GB" dirty="0"/>
          </a:p>
        </p:txBody>
      </p:sp>
      <p:graphicFrame>
        <p:nvGraphicFramePr>
          <p:cNvPr id="4" name="Table 3">
            <a:extLst>
              <a:ext uri="{FF2B5EF4-FFF2-40B4-BE49-F238E27FC236}">
                <a16:creationId xmlns:a16="http://schemas.microsoft.com/office/drawing/2014/main" id="{1886D988-7184-4433-B0A7-68E1D5D41734}"/>
              </a:ext>
            </a:extLst>
          </p:cNvPr>
          <p:cNvGraphicFramePr>
            <a:graphicFrameLocks noGrp="1"/>
          </p:cNvGraphicFramePr>
          <p:nvPr>
            <p:extLst>
              <p:ext uri="{D42A27DB-BD31-4B8C-83A1-F6EECF244321}">
                <p14:modId xmlns:p14="http://schemas.microsoft.com/office/powerpoint/2010/main" val="2730757307"/>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86</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5" name="Picture 4">
            <a:extLst>
              <a:ext uri="{FF2B5EF4-FFF2-40B4-BE49-F238E27FC236}">
                <a16:creationId xmlns:a16="http://schemas.microsoft.com/office/drawing/2014/main" id="{A7269D86-64C4-45F3-AEAB-792FD30CCD4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0562" r="25877"/>
          <a:stretch/>
        </p:blipFill>
        <p:spPr>
          <a:xfrm>
            <a:off x="7524216" y="1184490"/>
            <a:ext cx="2353209" cy="5402050"/>
          </a:xfrm>
          <a:prstGeom prst="rect">
            <a:avLst/>
          </a:prstGeom>
        </p:spPr>
      </p:pic>
    </p:spTree>
    <p:extLst>
      <p:ext uri="{BB962C8B-B14F-4D97-AF65-F5344CB8AC3E}">
        <p14:creationId xmlns:p14="http://schemas.microsoft.com/office/powerpoint/2010/main" val="3070787031"/>
      </p:ext>
    </p:extLst>
  </p:cSld>
  <p:clrMapOvr>
    <a:masterClrMapping/>
  </p:clrMapOvr>
  <p:transition spd="slow">
    <p:cove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14F31-D593-42A6-9072-BB04C828F179}"/>
              </a:ext>
            </a:extLst>
          </p:cNvPr>
          <p:cNvSpPr>
            <a:spLocks noGrp="1"/>
          </p:cNvSpPr>
          <p:nvPr>
            <p:ph type="title"/>
          </p:nvPr>
        </p:nvSpPr>
        <p:spPr>
          <a:xfrm>
            <a:off x="673248" y="271587"/>
            <a:ext cx="3746352" cy="609473"/>
          </a:xfrm>
        </p:spPr>
        <p:txBody>
          <a:bodyPr/>
          <a:lstStyle/>
          <a:p>
            <a:r>
              <a:rPr lang="en-GB" dirty="0"/>
              <a:t>OTHER EQUIPMENT</a:t>
            </a:r>
          </a:p>
        </p:txBody>
      </p:sp>
      <p:sp>
        <p:nvSpPr>
          <p:cNvPr id="3" name="Content Placeholder 2">
            <a:extLst>
              <a:ext uri="{FF2B5EF4-FFF2-40B4-BE49-F238E27FC236}">
                <a16:creationId xmlns:a16="http://schemas.microsoft.com/office/drawing/2014/main" id="{33A5A614-6C21-48FE-82D2-0BDBEC2FA292}"/>
              </a:ext>
            </a:extLst>
          </p:cNvPr>
          <p:cNvSpPr>
            <a:spLocks noGrp="1"/>
          </p:cNvSpPr>
          <p:nvPr>
            <p:ph idx="1"/>
          </p:nvPr>
        </p:nvSpPr>
        <p:spPr>
          <a:xfrm>
            <a:off x="673249" y="1184490"/>
            <a:ext cx="3746352" cy="5402050"/>
          </a:xfrm>
        </p:spPr>
        <p:txBody>
          <a:bodyPr/>
          <a:lstStyle/>
          <a:p>
            <a:r>
              <a:rPr lang="en-GB" dirty="0"/>
              <a:t>Personal first aid kit.</a:t>
            </a:r>
          </a:p>
          <a:p>
            <a:endParaRPr lang="en-GB" dirty="0"/>
          </a:p>
          <a:p>
            <a:r>
              <a:rPr lang="en-GB" dirty="0"/>
              <a:t>Roll mat or inflatable mat.</a:t>
            </a:r>
          </a:p>
          <a:p>
            <a:endParaRPr lang="en-GB" dirty="0"/>
          </a:p>
          <a:p>
            <a:r>
              <a:rPr lang="en-GB" dirty="0"/>
              <a:t>Tent.</a:t>
            </a:r>
          </a:p>
          <a:p>
            <a:endParaRPr lang="en-GB" dirty="0"/>
          </a:p>
          <a:p>
            <a:r>
              <a:rPr lang="en-GB" dirty="0"/>
              <a:t>Map and Compass.</a:t>
            </a:r>
          </a:p>
          <a:p>
            <a:endParaRPr lang="en-GB" dirty="0"/>
          </a:p>
        </p:txBody>
      </p:sp>
      <p:graphicFrame>
        <p:nvGraphicFramePr>
          <p:cNvPr id="4" name="Table 3">
            <a:extLst>
              <a:ext uri="{FF2B5EF4-FFF2-40B4-BE49-F238E27FC236}">
                <a16:creationId xmlns:a16="http://schemas.microsoft.com/office/drawing/2014/main" id="{E5B5F1B4-04AF-4ECE-AB5B-B6BE8BF4D3B2}"/>
              </a:ext>
            </a:extLst>
          </p:cNvPr>
          <p:cNvGraphicFramePr>
            <a:graphicFrameLocks noGrp="1"/>
          </p:cNvGraphicFramePr>
          <p:nvPr>
            <p:extLst>
              <p:ext uri="{D42A27DB-BD31-4B8C-83A1-F6EECF244321}">
                <p14:modId xmlns:p14="http://schemas.microsoft.com/office/powerpoint/2010/main" val="635157602"/>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86</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6" name="Picture 5">
            <a:extLst>
              <a:ext uri="{FF2B5EF4-FFF2-40B4-BE49-F238E27FC236}">
                <a16:creationId xmlns:a16="http://schemas.microsoft.com/office/drawing/2014/main" id="{4D08598F-F0A7-4FCA-B9F9-B68E74D628C3}"/>
              </a:ext>
            </a:extLst>
          </p:cNvPr>
          <p:cNvPicPr>
            <a:picLocks noChangeAspect="1"/>
          </p:cNvPicPr>
          <p:nvPr/>
        </p:nvPicPr>
        <p:blipFill rotWithShape="1">
          <a:blip r:embed="rId3">
            <a:extLst>
              <a:ext uri="{28A0092B-C50C-407E-A947-70E740481C1C}">
                <a14:useLocalDpi xmlns:a14="http://schemas.microsoft.com/office/drawing/2010/main"/>
              </a:ext>
            </a:extLst>
          </a:blip>
          <a:srcRect t="5419" b="23210"/>
          <a:stretch/>
        </p:blipFill>
        <p:spPr>
          <a:xfrm>
            <a:off x="4733925" y="1184490"/>
            <a:ext cx="5143500" cy="4894577"/>
          </a:xfrm>
          <a:prstGeom prst="rect">
            <a:avLst/>
          </a:prstGeom>
        </p:spPr>
      </p:pic>
    </p:spTree>
    <p:extLst>
      <p:ext uri="{BB962C8B-B14F-4D97-AF65-F5344CB8AC3E}">
        <p14:creationId xmlns:p14="http://schemas.microsoft.com/office/powerpoint/2010/main" val="75271158"/>
      </p:ext>
    </p:extLst>
  </p:cSld>
  <p:clrMapOvr>
    <a:masterClrMapping/>
  </p:clrMapOvr>
  <p:transition spd="slow">
    <p:cove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4F-9B5A-4103-8A06-53011EF6C5F0}"/>
              </a:ext>
            </a:extLst>
          </p:cNvPr>
          <p:cNvSpPr>
            <a:spLocks noGrp="1"/>
          </p:cNvSpPr>
          <p:nvPr>
            <p:ph type="title"/>
          </p:nvPr>
        </p:nvSpPr>
        <p:spPr>
          <a:xfrm>
            <a:off x="673248" y="271587"/>
            <a:ext cx="4254352" cy="609473"/>
          </a:xfrm>
        </p:spPr>
        <p:txBody>
          <a:bodyPr/>
          <a:lstStyle/>
          <a:p>
            <a:r>
              <a:rPr lang="en-GB" dirty="0"/>
              <a:t>PACKING A RUCKSACK</a:t>
            </a:r>
          </a:p>
        </p:txBody>
      </p:sp>
      <p:sp>
        <p:nvSpPr>
          <p:cNvPr id="3" name="Content Placeholder 2">
            <a:extLst>
              <a:ext uri="{FF2B5EF4-FFF2-40B4-BE49-F238E27FC236}">
                <a16:creationId xmlns:a16="http://schemas.microsoft.com/office/drawing/2014/main" id="{81135B34-063D-4D88-941A-4D8D88F2B919}"/>
              </a:ext>
            </a:extLst>
          </p:cNvPr>
          <p:cNvSpPr>
            <a:spLocks noGrp="1"/>
          </p:cNvSpPr>
          <p:nvPr>
            <p:ph idx="1"/>
          </p:nvPr>
        </p:nvSpPr>
        <p:spPr>
          <a:xfrm>
            <a:off x="673249" y="1184490"/>
            <a:ext cx="3758395" cy="5402050"/>
          </a:xfrm>
        </p:spPr>
        <p:txBody>
          <a:bodyPr/>
          <a:lstStyle/>
          <a:p>
            <a:r>
              <a:rPr lang="en-GB" dirty="0"/>
              <a:t>Loading a bag correctly is all about weight distribution and making sure frequently used items are close at hand. </a:t>
            </a:r>
          </a:p>
          <a:p>
            <a:endParaRPr lang="en-GB" dirty="0"/>
          </a:p>
          <a:p>
            <a:r>
              <a:rPr lang="en-GB" dirty="0"/>
              <a:t>Putting items in the correct place will make your bag much more comfortable to wear. </a:t>
            </a:r>
          </a:p>
          <a:p>
            <a:endParaRPr lang="en-GB" dirty="0"/>
          </a:p>
        </p:txBody>
      </p:sp>
      <p:graphicFrame>
        <p:nvGraphicFramePr>
          <p:cNvPr id="4" name="Table 3">
            <a:extLst>
              <a:ext uri="{FF2B5EF4-FFF2-40B4-BE49-F238E27FC236}">
                <a16:creationId xmlns:a16="http://schemas.microsoft.com/office/drawing/2014/main" id="{40EFDA05-48B7-4F9B-B94C-2B469BDAA14A}"/>
              </a:ext>
            </a:extLst>
          </p:cNvPr>
          <p:cNvGraphicFramePr>
            <a:graphicFrameLocks noGrp="1"/>
          </p:cNvGraphicFramePr>
          <p:nvPr>
            <p:extLst>
              <p:ext uri="{D42A27DB-BD31-4B8C-83A1-F6EECF244321}">
                <p14:modId xmlns:p14="http://schemas.microsoft.com/office/powerpoint/2010/main" val="379236376"/>
              </p:ext>
            </p:extLst>
          </p:nvPr>
        </p:nvGraphicFramePr>
        <p:xfrm>
          <a:off x="8557172" y="271587"/>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84</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
        <p:nvSpPr>
          <p:cNvPr id="6" name="Control 3">
            <a:extLst>
              <a:ext uri="{FF2B5EF4-FFF2-40B4-BE49-F238E27FC236}">
                <a16:creationId xmlns:a16="http://schemas.microsoft.com/office/drawing/2014/main" id="{083EF4A4-A75F-475A-9E1E-DC14BC403040}"/>
              </a:ext>
            </a:extLst>
          </p:cNvPr>
          <p:cNvSpPr>
            <a:spLocks noChangeArrowheads="1" noChangeShapeType="1"/>
          </p:cNvSpPr>
          <p:nvPr/>
        </p:nvSpPr>
        <p:spPr bwMode="auto">
          <a:xfrm>
            <a:off x="5041867" y="35850"/>
            <a:ext cx="1994522" cy="1163409"/>
          </a:xfrm>
          <a:prstGeom prst="rect">
            <a:avLst/>
          </a:prstGeom>
          <a:noFill/>
          <a:ln>
            <a:noFill/>
          </a:ln>
          <a:effectLst/>
          <a:extLst>
            <a:ext uri="{91240B29-F687-4F45-9708-019B960494DF}">
              <a14:hiddenLine xmlns:a14="http://schemas.microsoft.com/office/drawing/2010/main" w="25400" algn="ctr">
                <a:no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CA0A30"/>
                </a:solidFill>
                <a:effectLst/>
                <a:latin typeface="Myriad Pro" panose="020B0503030403020204" pitchFamily="34" charset="0"/>
              </a:rPr>
              <a:t>Snacks</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CA0A30"/>
                </a:solidFill>
                <a:effectLst/>
                <a:latin typeface="Myriad Pro" panose="020B0503030403020204" pitchFamily="34" charset="0"/>
              </a:rPr>
              <a:t>First Aid Kit</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CA0A30"/>
                </a:solidFill>
                <a:effectLst/>
                <a:latin typeface="Myriad Pro" panose="020B0503030403020204" pitchFamily="34" charset="0"/>
              </a:rPr>
              <a:t>Head Torch</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CA0A30"/>
                </a:solidFill>
                <a:effectLst/>
                <a:latin typeface="Myriad Pro" panose="020B0503030403020204" pitchFamily="34" charset="0"/>
              </a:rPr>
              <a:t>Sun-cream</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CA0A30"/>
                </a:solidFill>
                <a:effectLst/>
                <a:latin typeface="Myriad Pro" panose="020B0503030403020204" pitchFamily="34" charset="0"/>
              </a:rPr>
              <a:t>Pocket Tool</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CA0A30"/>
                </a:solidFill>
                <a:effectLst/>
                <a:latin typeface="Myriad Pro" panose="020B0503030403020204" pitchFamily="34" charset="0"/>
              </a:rPr>
              <a:t>Toilet Paper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pic>
        <p:nvPicPr>
          <p:cNvPr id="7" name="Picture 4" descr="Bag">
            <a:extLst>
              <a:ext uri="{FF2B5EF4-FFF2-40B4-BE49-F238E27FC236}">
                <a16:creationId xmlns:a16="http://schemas.microsoft.com/office/drawing/2014/main" id="{EF2F8B0F-4728-4BCF-8E01-E61421C235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5252" y="203023"/>
            <a:ext cx="3158299" cy="6648753"/>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pic>
      <p:cxnSp>
        <p:nvCxnSpPr>
          <p:cNvPr id="8" name="AutoShape 5">
            <a:extLst>
              <a:ext uri="{FF2B5EF4-FFF2-40B4-BE49-F238E27FC236}">
                <a16:creationId xmlns:a16="http://schemas.microsoft.com/office/drawing/2014/main" id="{93634F92-0246-4436-A352-FC49C8DC0D44}"/>
              </a:ext>
            </a:extLst>
          </p:cNvPr>
          <p:cNvCxnSpPr>
            <a:cxnSpLocks noChangeShapeType="1"/>
          </p:cNvCxnSpPr>
          <p:nvPr/>
        </p:nvCxnSpPr>
        <p:spPr bwMode="auto">
          <a:xfrm flipH="1" flipV="1">
            <a:off x="6133225" y="909990"/>
            <a:ext cx="1382524" cy="13055"/>
          </a:xfrm>
          <a:prstGeom prst="straightConnector1">
            <a:avLst/>
          </a:prstGeom>
          <a:noFill/>
          <a:ln w="38100">
            <a:solidFill>
              <a:srgbClr val="CA0A3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DFD4D7"/>
                  </a:outerShdw>
                </a:effectLst>
              </a14:hiddenEffects>
            </a:ext>
          </a:extLst>
        </p:spPr>
      </p:cxnSp>
      <p:cxnSp>
        <p:nvCxnSpPr>
          <p:cNvPr id="9" name="AutoShape 6">
            <a:extLst>
              <a:ext uri="{FF2B5EF4-FFF2-40B4-BE49-F238E27FC236}">
                <a16:creationId xmlns:a16="http://schemas.microsoft.com/office/drawing/2014/main" id="{8406C199-EEA0-49D4-B5AA-9F4C6675F490}"/>
              </a:ext>
            </a:extLst>
          </p:cNvPr>
          <p:cNvCxnSpPr>
            <a:cxnSpLocks noChangeShapeType="1"/>
          </p:cNvCxnSpPr>
          <p:nvPr/>
        </p:nvCxnSpPr>
        <p:spPr bwMode="auto">
          <a:xfrm>
            <a:off x="8236160" y="1333801"/>
            <a:ext cx="458512" cy="2505"/>
          </a:xfrm>
          <a:prstGeom prst="straightConnector1">
            <a:avLst/>
          </a:prstGeom>
          <a:noFill/>
          <a:ln w="38100" algn="ctr">
            <a:solidFill>
              <a:srgbClr val="CA0A3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DFD4D7"/>
                  </a:outerShdw>
                </a:effectLst>
              </a14:hiddenEffects>
            </a:ext>
          </a:extLst>
        </p:spPr>
      </p:cxnSp>
      <p:sp>
        <p:nvSpPr>
          <p:cNvPr id="10" name="Control 7">
            <a:extLst>
              <a:ext uri="{FF2B5EF4-FFF2-40B4-BE49-F238E27FC236}">
                <a16:creationId xmlns:a16="http://schemas.microsoft.com/office/drawing/2014/main" id="{039690E4-57B1-410B-8176-D58C56A8CB2C}"/>
              </a:ext>
            </a:extLst>
          </p:cNvPr>
          <p:cNvSpPr>
            <a:spLocks noChangeArrowheads="1" noChangeShapeType="1"/>
          </p:cNvSpPr>
          <p:nvPr/>
        </p:nvSpPr>
        <p:spPr bwMode="auto">
          <a:xfrm>
            <a:off x="8699629" y="1072753"/>
            <a:ext cx="1322583" cy="559593"/>
          </a:xfrm>
          <a:prstGeom prst="rect">
            <a:avLst/>
          </a:prstGeom>
          <a:noFill/>
          <a:ln>
            <a:noFill/>
          </a:ln>
          <a:effectLst/>
          <a:extLst>
            <a:ext uri="{91240B29-F687-4F45-9708-019B960494DF}">
              <a14:hiddenLine xmlns:a14="http://schemas.microsoft.com/office/drawing/2010/main" w="25400" algn="ctr">
                <a:no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CA0A30"/>
                </a:solidFill>
                <a:effectLst/>
                <a:latin typeface="Myriad Pro" panose="020B0503030403020204" pitchFamily="34" charset="0"/>
              </a:rPr>
              <a:t>Waterproofs</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CA0A30"/>
                </a:solidFill>
                <a:effectLst/>
                <a:latin typeface="Myriad Pro" panose="020B0503030403020204" pitchFamily="34" charset="0"/>
              </a:rPr>
              <a:t>Hat and Gloves</a:t>
            </a:r>
            <a:endParaRPr kumimoji="0" lang="en-US" altLang="en-US" sz="2800" b="0" i="0" u="none" strike="noStrike" cap="none" normalizeH="0" baseline="0">
              <a:ln>
                <a:noFill/>
              </a:ln>
              <a:solidFill>
                <a:schemeClr val="tx1"/>
              </a:solidFill>
              <a:effectLst/>
              <a:latin typeface="Arial" panose="020B0604020202020204" pitchFamily="34" charset="0"/>
            </a:endParaRPr>
          </a:p>
        </p:txBody>
      </p:sp>
      <p:cxnSp>
        <p:nvCxnSpPr>
          <p:cNvPr id="11" name="AutoShape 8">
            <a:extLst>
              <a:ext uri="{FF2B5EF4-FFF2-40B4-BE49-F238E27FC236}">
                <a16:creationId xmlns:a16="http://schemas.microsoft.com/office/drawing/2014/main" id="{7AB05969-489A-42D2-8A49-2898D95CE384}"/>
              </a:ext>
            </a:extLst>
          </p:cNvPr>
          <p:cNvCxnSpPr>
            <a:cxnSpLocks noChangeShapeType="1"/>
          </p:cNvCxnSpPr>
          <p:nvPr/>
        </p:nvCxnSpPr>
        <p:spPr bwMode="auto">
          <a:xfrm flipH="1">
            <a:off x="5796038" y="1887474"/>
            <a:ext cx="1919430" cy="15319"/>
          </a:xfrm>
          <a:prstGeom prst="straightConnector1">
            <a:avLst/>
          </a:prstGeom>
          <a:noFill/>
          <a:ln w="38100" algn="ctr">
            <a:solidFill>
              <a:srgbClr val="CA0A3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DFD4D7"/>
                  </a:outerShdw>
                </a:effectLst>
              </a14:hiddenEffects>
            </a:ext>
          </a:extLst>
        </p:spPr>
      </p:cxnSp>
      <p:sp>
        <p:nvSpPr>
          <p:cNvPr id="12" name="Control 9">
            <a:extLst>
              <a:ext uri="{FF2B5EF4-FFF2-40B4-BE49-F238E27FC236}">
                <a16:creationId xmlns:a16="http://schemas.microsoft.com/office/drawing/2014/main" id="{AE0F0571-D547-49D4-B404-47D178CF628C}"/>
              </a:ext>
            </a:extLst>
          </p:cNvPr>
          <p:cNvSpPr>
            <a:spLocks noChangeArrowheads="1" noChangeShapeType="1"/>
          </p:cNvSpPr>
          <p:nvPr/>
        </p:nvSpPr>
        <p:spPr bwMode="auto">
          <a:xfrm>
            <a:off x="5314664" y="1777096"/>
            <a:ext cx="475486" cy="279796"/>
          </a:xfrm>
          <a:prstGeom prst="rect">
            <a:avLst/>
          </a:prstGeom>
          <a:noFill/>
          <a:ln>
            <a:noFill/>
          </a:ln>
          <a:effectLst/>
          <a:extLst>
            <a:ext uri="{91240B29-F687-4F45-9708-019B960494DF}">
              <a14:hiddenLine xmlns:a14="http://schemas.microsoft.com/office/drawing/2010/main" w="25400" algn="ctr">
                <a:no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CA0A30"/>
                </a:solidFill>
                <a:effectLst/>
                <a:latin typeface="Myriad Pro" panose="020B0503030403020204" pitchFamily="34" charset="0"/>
              </a:rPr>
              <a:t>Food</a:t>
            </a:r>
            <a:endParaRPr kumimoji="0" lang="en-US" altLang="en-US" sz="2800" b="0" i="0" u="none" strike="noStrike" cap="none" normalizeH="0" baseline="0">
              <a:ln>
                <a:noFill/>
              </a:ln>
              <a:solidFill>
                <a:schemeClr val="tx1"/>
              </a:solidFill>
              <a:effectLst/>
              <a:latin typeface="Arial" panose="020B0604020202020204" pitchFamily="34" charset="0"/>
            </a:endParaRPr>
          </a:p>
        </p:txBody>
      </p:sp>
      <p:cxnSp>
        <p:nvCxnSpPr>
          <p:cNvPr id="13" name="AutoShape 10">
            <a:extLst>
              <a:ext uri="{FF2B5EF4-FFF2-40B4-BE49-F238E27FC236}">
                <a16:creationId xmlns:a16="http://schemas.microsoft.com/office/drawing/2014/main" id="{F19DE684-B87D-488B-88C5-2173D112E842}"/>
              </a:ext>
            </a:extLst>
          </p:cNvPr>
          <p:cNvCxnSpPr>
            <a:cxnSpLocks noChangeShapeType="1"/>
          </p:cNvCxnSpPr>
          <p:nvPr/>
        </p:nvCxnSpPr>
        <p:spPr bwMode="auto">
          <a:xfrm flipH="1">
            <a:off x="5755125" y="2405325"/>
            <a:ext cx="975035" cy="2505"/>
          </a:xfrm>
          <a:prstGeom prst="straightConnector1">
            <a:avLst/>
          </a:prstGeom>
          <a:noFill/>
          <a:ln w="38100" algn="ctr">
            <a:solidFill>
              <a:srgbClr val="CA0A3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DFD4D7"/>
                  </a:outerShdw>
                </a:effectLst>
              </a14:hiddenEffects>
            </a:ext>
          </a:extLst>
        </p:spPr>
      </p:cxnSp>
      <p:sp>
        <p:nvSpPr>
          <p:cNvPr id="14" name="Control 11">
            <a:extLst>
              <a:ext uri="{FF2B5EF4-FFF2-40B4-BE49-F238E27FC236}">
                <a16:creationId xmlns:a16="http://schemas.microsoft.com/office/drawing/2014/main" id="{184677F6-1FD6-4B06-B7B7-8601B31F4FD0}"/>
              </a:ext>
            </a:extLst>
          </p:cNvPr>
          <p:cNvSpPr>
            <a:spLocks noChangeArrowheads="1" noChangeShapeType="1"/>
          </p:cNvSpPr>
          <p:nvPr/>
        </p:nvSpPr>
        <p:spPr bwMode="auto">
          <a:xfrm>
            <a:off x="5177855" y="2280066"/>
            <a:ext cx="577269" cy="279796"/>
          </a:xfrm>
          <a:prstGeom prst="rect">
            <a:avLst/>
          </a:prstGeom>
          <a:noFill/>
          <a:ln>
            <a:noFill/>
          </a:ln>
          <a:effectLst/>
          <a:extLst>
            <a:ext uri="{91240B29-F687-4F45-9708-019B960494DF}">
              <a14:hiddenLine xmlns:a14="http://schemas.microsoft.com/office/drawing/2010/main" w="25400" algn="ctr">
                <a:no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CA0A30"/>
                </a:solidFill>
                <a:effectLst/>
                <a:latin typeface="Myriad Pro" panose="020B0503030403020204" pitchFamily="34" charset="0"/>
              </a:rPr>
              <a:t>Water</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cxnSp>
        <p:nvCxnSpPr>
          <p:cNvPr id="15" name="AutoShape 12">
            <a:extLst>
              <a:ext uri="{FF2B5EF4-FFF2-40B4-BE49-F238E27FC236}">
                <a16:creationId xmlns:a16="http://schemas.microsoft.com/office/drawing/2014/main" id="{B5760C71-829F-4413-B78A-D237D1471FCA}"/>
              </a:ext>
            </a:extLst>
          </p:cNvPr>
          <p:cNvCxnSpPr>
            <a:cxnSpLocks noChangeShapeType="1"/>
          </p:cNvCxnSpPr>
          <p:nvPr/>
        </p:nvCxnSpPr>
        <p:spPr bwMode="auto">
          <a:xfrm flipH="1" flipV="1">
            <a:off x="5776162" y="4064407"/>
            <a:ext cx="1928652" cy="4855"/>
          </a:xfrm>
          <a:prstGeom prst="straightConnector1">
            <a:avLst/>
          </a:prstGeom>
          <a:noFill/>
          <a:ln w="38100"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DFD4D7"/>
                  </a:outerShdw>
                </a:effectLst>
              </a14:hiddenEffects>
            </a:ext>
          </a:extLst>
        </p:spPr>
      </p:cxnSp>
      <p:cxnSp>
        <p:nvCxnSpPr>
          <p:cNvPr id="16" name="AutoShape 13">
            <a:extLst>
              <a:ext uri="{FF2B5EF4-FFF2-40B4-BE49-F238E27FC236}">
                <a16:creationId xmlns:a16="http://schemas.microsoft.com/office/drawing/2014/main" id="{68DA6EA5-117E-425E-AEC7-5E85C5F463A0}"/>
              </a:ext>
            </a:extLst>
          </p:cNvPr>
          <p:cNvCxnSpPr>
            <a:cxnSpLocks noChangeShapeType="1"/>
          </p:cNvCxnSpPr>
          <p:nvPr/>
        </p:nvCxnSpPr>
        <p:spPr bwMode="auto">
          <a:xfrm>
            <a:off x="8267327" y="3391911"/>
            <a:ext cx="576934" cy="2507"/>
          </a:xfrm>
          <a:prstGeom prst="straightConnector1">
            <a:avLst/>
          </a:prstGeom>
          <a:noFill/>
          <a:ln w="38100"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DFD4D7"/>
                  </a:outerShdw>
                </a:effectLst>
              </a14:hiddenEffects>
            </a:ext>
          </a:extLst>
        </p:spPr>
      </p:cxnSp>
      <p:cxnSp>
        <p:nvCxnSpPr>
          <p:cNvPr id="17" name="AutoShape 14">
            <a:extLst>
              <a:ext uri="{FF2B5EF4-FFF2-40B4-BE49-F238E27FC236}">
                <a16:creationId xmlns:a16="http://schemas.microsoft.com/office/drawing/2014/main" id="{8EFB73DE-2116-472B-AC64-2AC596FB0ECA}"/>
              </a:ext>
            </a:extLst>
          </p:cNvPr>
          <p:cNvCxnSpPr>
            <a:cxnSpLocks noChangeShapeType="1"/>
          </p:cNvCxnSpPr>
          <p:nvPr/>
        </p:nvCxnSpPr>
        <p:spPr bwMode="auto">
          <a:xfrm>
            <a:off x="7750003" y="2361424"/>
            <a:ext cx="1100490" cy="2505"/>
          </a:xfrm>
          <a:prstGeom prst="straightConnector1">
            <a:avLst/>
          </a:prstGeom>
          <a:noFill/>
          <a:ln w="38100" algn="ctr">
            <a:solidFill>
              <a:srgbClr val="CA0A3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DFD4D7"/>
                  </a:outerShdw>
                </a:effectLst>
              </a14:hiddenEffects>
            </a:ext>
          </a:extLst>
        </p:spPr>
      </p:cxnSp>
      <p:sp>
        <p:nvSpPr>
          <p:cNvPr id="18" name="Control 15">
            <a:extLst>
              <a:ext uri="{FF2B5EF4-FFF2-40B4-BE49-F238E27FC236}">
                <a16:creationId xmlns:a16="http://schemas.microsoft.com/office/drawing/2014/main" id="{0B9E8220-969C-4568-B975-CF30C34F108E}"/>
              </a:ext>
            </a:extLst>
          </p:cNvPr>
          <p:cNvSpPr>
            <a:spLocks noChangeArrowheads="1" noChangeShapeType="1"/>
          </p:cNvSpPr>
          <p:nvPr/>
        </p:nvSpPr>
        <p:spPr bwMode="auto">
          <a:xfrm>
            <a:off x="8832955" y="2100375"/>
            <a:ext cx="1064487" cy="559593"/>
          </a:xfrm>
          <a:prstGeom prst="rect">
            <a:avLst/>
          </a:prstGeom>
          <a:noFill/>
          <a:ln>
            <a:noFill/>
          </a:ln>
          <a:effectLst/>
          <a:extLst>
            <a:ext uri="{91240B29-F687-4F45-9708-019B960494DF}">
              <a14:hiddenLine xmlns:a14="http://schemas.microsoft.com/office/drawing/2010/main" w="25400" algn="ctr">
                <a:no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CA0A30"/>
                </a:solidFill>
                <a:effectLst/>
                <a:latin typeface="Myriad Pro" panose="020B0503030403020204" pitchFamily="34" charset="0"/>
              </a:rPr>
              <a:t>Wash Kit</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CA0A30"/>
                </a:solidFill>
                <a:effectLst/>
                <a:latin typeface="Myriad Pro" panose="020B0503030403020204" pitchFamily="34" charset="0"/>
              </a:rPr>
              <a:t>Survival Bag</a:t>
            </a:r>
            <a:endParaRPr kumimoji="0" lang="en-US" altLang="en-US" sz="2800" b="0" i="0" u="none" strike="noStrike" cap="none" normalizeH="0" baseline="0">
              <a:ln>
                <a:noFill/>
              </a:ln>
              <a:solidFill>
                <a:schemeClr val="tx1"/>
              </a:solidFill>
              <a:effectLst/>
              <a:latin typeface="Arial" panose="020B0604020202020204" pitchFamily="34" charset="0"/>
            </a:endParaRPr>
          </a:p>
        </p:txBody>
      </p:sp>
      <p:cxnSp>
        <p:nvCxnSpPr>
          <p:cNvPr id="19" name="AutoShape 16">
            <a:extLst>
              <a:ext uri="{FF2B5EF4-FFF2-40B4-BE49-F238E27FC236}">
                <a16:creationId xmlns:a16="http://schemas.microsoft.com/office/drawing/2014/main" id="{AD497E87-BC00-4ACE-8460-0E968D24D2B5}"/>
              </a:ext>
            </a:extLst>
          </p:cNvPr>
          <p:cNvCxnSpPr>
            <a:cxnSpLocks noChangeShapeType="1"/>
          </p:cNvCxnSpPr>
          <p:nvPr/>
        </p:nvCxnSpPr>
        <p:spPr bwMode="auto">
          <a:xfrm>
            <a:off x="8540215" y="2990000"/>
            <a:ext cx="720291" cy="9868"/>
          </a:xfrm>
          <a:prstGeom prst="straightConnector1">
            <a:avLst/>
          </a:prstGeom>
          <a:noFill/>
          <a:ln w="38100" algn="ctr">
            <a:solidFill>
              <a:srgbClr val="CA0A3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DFD4D7"/>
                  </a:outerShdw>
                </a:effectLst>
              </a14:hiddenEffects>
            </a:ext>
          </a:extLst>
        </p:spPr>
      </p:cxnSp>
      <p:sp>
        <p:nvSpPr>
          <p:cNvPr id="20" name="Control 17">
            <a:extLst>
              <a:ext uri="{FF2B5EF4-FFF2-40B4-BE49-F238E27FC236}">
                <a16:creationId xmlns:a16="http://schemas.microsoft.com/office/drawing/2014/main" id="{5AEFAFE7-1387-4A8D-921C-F81B5E23D6AF}"/>
              </a:ext>
            </a:extLst>
          </p:cNvPr>
          <p:cNvSpPr>
            <a:spLocks noChangeArrowheads="1" noChangeShapeType="1"/>
          </p:cNvSpPr>
          <p:nvPr/>
        </p:nvSpPr>
        <p:spPr bwMode="auto">
          <a:xfrm>
            <a:off x="9266266" y="2876439"/>
            <a:ext cx="566638" cy="279796"/>
          </a:xfrm>
          <a:prstGeom prst="rect">
            <a:avLst/>
          </a:prstGeom>
          <a:noFill/>
          <a:ln>
            <a:noFill/>
          </a:ln>
          <a:effectLst/>
          <a:extLst>
            <a:ext uri="{91240B29-F687-4F45-9708-019B960494DF}">
              <a14:hiddenLine xmlns:a14="http://schemas.microsoft.com/office/drawing/2010/main" w="25400" algn="ctr">
                <a:no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CA0A30"/>
                </a:solidFill>
                <a:effectLst/>
                <a:latin typeface="Myriad Pro" panose="020B0503030403020204" pitchFamily="34" charset="0"/>
              </a:rPr>
              <a:t>Tent</a:t>
            </a:r>
            <a:endParaRPr kumimoji="0" lang="en-US" altLang="en-US" sz="2800" b="0" i="0" u="none" strike="noStrike" cap="none" normalizeH="0" baseline="0">
              <a:ln>
                <a:noFill/>
              </a:ln>
              <a:solidFill>
                <a:schemeClr val="tx1"/>
              </a:solidFill>
              <a:effectLst/>
              <a:latin typeface="Arial" panose="020B0604020202020204" pitchFamily="34" charset="0"/>
            </a:endParaRPr>
          </a:p>
        </p:txBody>
      </p:sp>
      <p:sp>
        <p:nvSpPr>
          <p:cNvPr id="21" name="Control 18">
            <a:extLst>
              <a:ext uri="{FF2B5EF4-FFF2-40B4-BE49-F238E27FC236}">
                <a16:creationId xmlns:a16="http://schemas.microsoft.com/office/drawing/2014/main" id="{BB675534-990A-402B-9BCB-0D2AB3AD0C01}"/>
              </a:ext>
            </a:extLst>
          </p:cNvPr>
          <p:cNvSpPr>
            <a:spLocks noChangeArrowheads="1" noChangeShapeType="1"/>
          </p:cNvSpPr>
          <p:nvPr/>
        </p:nvSpPr>
        <p:spPr bwMode="auto">
          <a:xfrm>
            <a:off x="8832955" y="3266415"/>
            <a:ext cx="999949" cy="279796"/>
          </a:xfrm>
          <a:prstGeom prst="rect">
            <a:avLst/>
          </a:prstGeom>
          <a:noFill/>
          <a:ln>
            <a:noFill/>
          </a:ln>
          <a:effectLst/>
          <a:extLst>
            <a:ext uri="{91240B29-F687-4F45-9708-019B960494DF}">
              <a14:hiddenLine xmlns:a14="http://schemas.microsoft.com/office/drawing/2010/main" w="25400" algn="ctr">
                <a:no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000000"/>
                </a:solidFill>
                <a:effectLst/>
                <a:latin typeface="Myriad Pro" panose="020B0503030403020204" pitchFamily="34" charset="0"/>
              </a:rPr>
              <a:t>Camping Kit</a:t>
            </a:r>
            <a:endParaRPr kumimoji="0" lang="en-US" altLang="en-US" sz="2800" b="0" i="0" u="none" strike="noStrike" cap="none" normalizeH="0" baseline="0">
              <a:ln>
                <a:noFill/>
              </a:ln>
              <a:solidFill>
                <a:schemeClr val="tx1"/>
              </a:solidFill>
              <a:effectLst/>
              <a:latin typeface="Arial" panose="020B0604020202020204" pitchFamily="34" charset="0"/>
            </a:endParaRPr>
          </a:p>
        </p:txBody>
      </p:sp>
      <p:sp>
        <p:nvSpPr>
          <p:cNvPr id="22" name="Control 19">
            <a:extLst>
              <a:ext uri="{FF2B5EF4-FFF2-40B4-BE49-F238E27FC236}">
                <a16:creationId xmlns:a16="http://schemas.microsoft.com/office/drawing/2014/main" id="{1D098D14-040B-4894-ACD7-F4BB30C571C3}"/>
              </a:ext>
            </a:extLst>
          </p:cNvPr>
          <p:cNvSpPr>
            <a:spLocks noChangeArrowheads="1" noChangeShapeType="1"/>
          </p:cNvSpPr>
          <p:nvPr/>
        </p:nvSpPr>
        <p:spPr bwMode="auto">
          <a:xfrm>
            <a:off x="5048167" y="3938740"/>
            <a:ext cx="741984" cy="279796"/>
          </a:xfrm>
          <a:prstGeom prst="rect">
            <a:avLst/>
          </a:prstGeom>
          <a:noFill/>
          <a:ln>
            <a:noFill/>
          </a:ln>
          <a:effectLst/>
          <a:extLst>
            <a:ext uri="{91240B29-F687-4F45-9708-019B960494DF}">
              <a14:hiddenLine xmlns:a14="http://schemas.microsoft.com/office/drawing/2010/main" w="25400" algn="ctr">
                <a:no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000000"/>
                </a:solidFill>
                <a:effectLst/>
                <a:latin typeface="Myriad Pro" panose="020B0503030403020204" pitchFamily="34" charset="0"/>
              </a:rPr>
              <a:t>Clothes</a:t>
            </a:r>
            <a:endParaRPr kumimoji="0" lang="en-US" altLang="en-US" sz="2800" b="0" i="0" u="none" strike="noStrike" cap="none" normalizeH="0" baseline="0">
              <a:ln>
                <a:noFill/>
              </a:ln>
              <a:solidFill>
                <a:schemeClr val="tx1"/>
              </a:solidFill>
              <a:effectLst/>
              <a:latin typeface="Arial" panose="020B0604020202020204" pitchFamily="34" charset="0"/>
            </a:endParaRPr>
          </a:p>
        </p:txBody>
      </p:sp>
      <p:cxnSp>
        <p:nvCxnSpPr>
          <p:cNvPr id="23" name="AutoShape 20">
            <a:extLst>
              <a:ext uri="{FF2B5EF4-FFF2-40B4-BE49-F238E27FC236}">
                <a16:creationId xmlns:a16="http://schemas.microsoft.com/office/drawing/2014/main" id="{20E88AD1-4866-4095-9D01-10850FBF26D1}"/>
              </a:ext>
            </a:extLst>
          </p:cNvPr>
          <p:cNvCxnSpPr>
            <a:cxnSpLocks noChangeShapeType="1"/>
          </p:cNvCxnSpPr>
          <p:nvPr/>
        </p:nvCxnSpPr>
        <p:spPr bwMode="auto">
          <a:xfrm flipH="1" flipV="1">
            <a:off x="5790151" y="3499999"/>
            <a:ext cx="1634401" cy="1924"/>
          </a:xfrm>
          <a:prstGeom prst="straightConnector1">
            <a:avLst/>
          </a:prstGeom>
          <a:noFill/>
          <a:ln w="38100" algn="ctr">
            <a:solidFill>
              <a:srgbClr val="CA0A3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DFD4D7"/>
                  </a:outerShdw>
                </a:effectLst>
              </a14:hiddenEffects>
            </a:ext>
          </a:extLst>
        </p:spPr>
      </p:cxnSp>
      <p:sp>
        <p:nvSpPr>
          <p:cNvPr id="24" name="Control 21">
            <a:extLst>
              <a:ext uri="{FF2B5EF4-FFF2-40B4-BE49-F238E27FC236}">
                <a16:creationId xmlns:a16="http://schemas.microsoft.com/office/drawing/2014/main" id="{656562D8-D39A-42D9-B6D9-AB0575605D93}"/>
              </a:ext>
            </a:extLst>
          </p:cNvPr>
          <p:cNvSpPr>
            <a:spLocks noChangeArrowheads="1" noChangeShapeType="1"/>
          </p:cNvSpPr>
          <p:nvPr/>
        </p:nvSpPr>
        <p:spPr bwMode="auto">
          <a:xfrm>
            <a:off x="4666625" y="3374088"/>
            <a:ext cx="1123526" cy="279796"/>
          </a:xfrm>
          <a:prstGeom prst="rect">
            <a:avLst/>
          </a:prstGeom>
          <a:noFill/>
          <a:ln>
            <a:noFill/>
          </a:ln>
          <a:effectLst/>
          <a:extLst>
            <a:ext uri="{91240B29-F687-4F45-9708-019B960494DF}">
              <a14:hiddenLine xmlns:a14="http://schemas.microsoft.com/office/drawing/2010/main" w="25400" algn="ctr">
                <a:no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CA0A30"/>
                </a:solidFill>
                <a:effectLst/>
                <a:latin typeface="Myriad Pro" panose="020B0503030403020204" pitchFamily="34" charset="0"/>
              </a:rPr>
              <a:t>Sleeping Bag</a:t>
            </a:r>
            <a:endParaRPr kumimoji="0" lang="en-US" altLang="en-US" sz="2800" b="0" i="0" u="none" strike="noStrike" cap="none" normalizeH="0" baseline="0">
              <a:ln>
                <a:noFill/>
              </a:ln>
              <a:solidFill>
                <a:schemeClr val="tx1"/>
              </a:solidFill>
              <a:effectLst/>
              <a:latin typeface="Arial" panose="020B0604020202020204" pitchFamily="34" charset="0"/>
            </a:endParaRPr>
          </a:p>
        </p:txBody>
      </p:sp>
      <p:cxnSp>
        <p:nvCxnSpPr>
          <p:cNvPr id="25" name="AutoShape 22">
            <a:extLst>
              <a:ext uri="{FF2B5EF4-FFF2-40B4-BE49-F238E27FC236}">
                <a16:creationId xmlns:a16="http://schemas.microsoft.com/office/drawing/2014/main" id="{9B6EC247-B19D-45CB-AF3C-1397FA81CCB7}"/>
              </a:ext>
            </a:extLst>
          </p:cNvPr>
          <p:cNvCxnSpPr>
            <a:cxnSpLocks noChangeShapeType="1"/>
          </p:cNvCxnSpPr>
          <p:nvPr/>
        </p:nvCxnSpPr>
        <p:spPr bwMode="auto">
          <a:xfrm flipV="1">
            <a:off x="8073784" y="5150103"/>
            <a:ext cx="688824" cy="1661"/>
          </a:xfrm>
          <a:prstGeom prst="straightConnector1">
            <a:avLst/>
          </a:prstGeom>
          <a:noFill/>
          <a:ln w="38100" algn="ctr">
            <a:solidFill>
              <a:srgbClr val="CA0A3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DFD4D7"/>
                  </a:outerShdw>
                </a:effectLst>
              </a14:hiddenEffects>
            </a:ext>
          </a:extLst>
        </p:spPr>
      </p:cxnSp>
      <p:sp>
        <p:nvSpPr>
          <p:cNvPr id="26" name="Control 23">
            <a:extLst>
              <a:ext uri="{FF2B5EF4-FFF2-40B4-BE49-F238E27FC236}">
                <a16:creationId xmlns:a16="http://schemas.microsoft.com/office/drawing/2014/main" id="{BA2CB08B-0A2B-4513-A76D-BFCF4CBCBC04}"/>
              </a:ext>
            </a:extLst>
          </p:cNvPr>
          <p:cNvSpPr>
            <a:spLocks noChangeArrowheads="1" noChangeShapeType="1"/>
          </p:cNvSpPr>
          <p:nvPr/>
        </p:nvSpPr>
        <p:spPr bwMode="auto">
          <a:xfrm>
            <a:off x="8760532" y="4677669"/>
            <a:ext cx="999947" cy="1016282"/>
          </a:xfrm>
          <a:prstGeom prst="rect">
            <a:avLst/>
          </a:prstGeom>
          <a:noFill/>
          <a:ln>
            <a:noFill/>
          </a:ln>
          <a:effectLst/>
          <a:extLst>
            <a:ext uri="{91240B29-F687-4F45-9708-019B960494DF}">
              <a14:hiddenLine xmlns:a14="http://schemas.microsoft.com/office/drawing/2010/main" w="25400" algn="ctr">
                <a:no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CA0A30"/>
                </a:solidFill>
                <a:effectLst/>
                <a:latin typeface="Myriad Pro" panose="020B0503030403020204" pitchFamily="34" charset="0"/>
              </a:rPr>
              <a:t>Gas</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CA0A30"/>
                </a:solidFill>
                <a:effectLst/>
                <a:latin typeface="Myriad Pro" panose="020B0503030403020204" pitchFamily="34" charset="0"/>
              </a:rPr>
              <a:t>Cooking Equipment</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CA0A30"/>
                </a:solidFill>
                <a:effectLst/>
                <a:latin typeface="Myriad Pro" panose="020B0503030403020204" pitchFamily="34" charset="0"/>
              </a:rPr>
              <a:t>Stove</a:t>
            </a:r>
            <a:endParaRPr kumimoji="0" lang="en-US" altLang="en-US" sz="2800" b="0" i="0" u="none" strike="noStrike" cap="none" normalizeH="0" baseline="0">
              <a:ln>
                <a:noFill/>
              </a:ln>
              <a:solidFill>
                <a:schemeClr val="tx1"/>
              </a:solidFill>
              <a:effectLst/>
              <a:latin typeface="Arial" panose="020B0604020202020204" pitchFamily="34" charset="0"/>
            </a:endParaRPr>
          </a:p>
        </p:txBody>
      </p:sp>
      <p:cxnSp>
        <p:nvCxnSpPr>
          <p:cNvPr id="27" name="AutoShape 24">
            <a:extLst>
              <a:ext uri="{FF2B5EF4-FFF2-40B4-BE49-F238E27FC236}">
                <a16:creationId xmlns:a16="http://schemas.microsoft.com/office/drawing/2014/main" id="{8C0679AD-CE92-43D3-9F4B-FC90761B6933}"/>
              </a:ext>
            </a:extLst>
          </p:cNvPr>
          <p:cNvCxnSpPr>
            <a:cxnSpLocks noChangeShapeType="1"/>
          </p:cNvCxnSpPr>
          <p:nvPr/>
        </p:nvCxnSpPr>
        <p:spPr bwMode="auto">
          <a:xfrm flipH="1" flipV="1">
            <a:off x="5776162" y="6168645"/>
            <a:ext cx="1179566" cy="4855"/>
          </a:xfrm>
          <a:prstGeom prst="straightConnector1">
            <a:avLst/>
          </a:prstGeom>
          <a:noFill/>
          <a:ln w="38100"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DFD4D7"/>
                  </a:outerShdw>
                </a:effectLst>
              </a14:hiddenEffects>
            </a:ext>
          </a:extLst>
        </p:spPr>
      </p:cxnSp>
      <p:sp>
        <p:nvSpPr>
          <p:cNvPr id="28" name="Control 25">
            <a:extLst>
              <a:ext uri="{FF2B5EF4-FFF2-40B4-BE49-F238E27FC236}">
                <a16:creationId xmlns:a16="http://schemas.microsoft.com/office/drawing/2014/main" id="{D96E3687-2FC5-4388-BEA9-0CB6401854DE}"/>
              </a:ext>
            </a:extLst>
          </p:cNvPr>
          <p:cNvSpPr>
            <a:spLocks noChangeArrowheads="1" noChangeShapeType="1"/>
          </p:cNvSpPr>
          <p:nvPr/>
        </p:nvSpPr>
        <p:spPr bwMode="auto">
          <a:xfrm>
            <a:off x="4674128" y="6042975"/>
            <a:ext cx="1116023" cy="279796"/>
          </a:xfrm>
          <a:prstGeom prst="rect">
            <a:avLst/>
          </a:prstGeom>
          <a:noFill/>
          <a:ln>
            <a:noFill/>
          </a:ln>
          <a:effectLst/>
          <a:extLst>
            <a:ext uri="{91240B29-F687-4F45-9708-019B960494DF}">
              <a14:hiddenLine xmlns:a14="http://schemas.microsoft.com/office/drawing/2010/main" w="25400" algn="ctr">
                <a:no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000000"/>
                </a:solidFill>
                <a:effectLst/>
                <a:latin typeface="Myriad Pro" panose="020B0503030403020204" pitchFamily="34" charset="0"/>
              </a:rPr>
              <a:t>Camping Mat</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87775515"/>
      </p:ext>
    </p:extLst>
  </p:cSld>
  <p:clrMapOvr>
    <a:masterClrMapping/>
  </p:clrMapOvr>
  <p:transition spd="slow">
    <p:cove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128194-8722-43F6-8787-C821C4589931}"/>
              </a:ext>
            </a:extLst>
          </p:cNvPr>
          <p:cNvSpPr>
            <a:spLocks noGrp="1"/>
          </p:cNvSpPr>
          <p:nvPr>
            <p:ph idx="1"/>
          </p:nvPr>
        </p:nvSpPr>
        <p:spPr/>
        <p:txBody>
          <a:bodyPr/>
          <a:lstStyle/>
          <a:p>
            <a:r>
              <a:rPr lang="en-GB" dirty="0"/>
              <a:t>Are there any final questions?</a:t>
            </a:r>
          </a:p>
        </p:txBody>
      </p:sp>
      <p:sp>
        <p:nvSpPr>
          <p:cNvPr id="2" name="Title 1">
            <a:extLst>
              <a:ext uri="{FF2B5EF4-FFF2-40B4-BE49-F238E27FC236}">
                <a16:creationId xmlns:a16="http://schemas.microsoft.com/office/drawing/2014/main" id="{BE802364-625C-4902-84E9-8C8499AC5B18}"/>
              </a:ext>
            </a:extLst>
          </p:cNvPr>
          <p:cNvSpPr>
            <a:spLocks noGrp="1"/>
          </p:cNvSpPr>
          <p:nvPr>
            <p:ph type="title"/>
          </p:nvPr>
        </p:nvSpPr>
        <p:spPr>
          <a:xfrm>
            <a:off x="673247" y="271586"/>
            <a:ext cx="3394661" cy="645083"/>
          </a:xfrm>
        </p:spPr>
        <p:txBody>
          <a:bodyPr>
            <a:normAutofit/>
          </a:bodyPr>
          <a:lstStyle/>
          <a:p>
            <a:r>
              <a:rPr lang="en-GB" sz="3200" dirty="0"/>
              <a:t>ANY QUESTIONS?</a:t>
            </a:r>
          </a:p>
        </p:txBody>
      </p:sp>
      <p:sp>
        <p:nvSpPr>
          <p:cNvPr id="4" name="TextBox 3">
            <a:extLst>
              <a:ext uri="{FF2B5EF4-FFF2-40B4-BE49-F238E27FC236}">
                <a16:creationId xmlns:a16="http://schemas.microsoft.com/office/drawing/2014/main" id="{0BFE7AFE-74F0-40E9-B05D-590EDAEA1E6C}"/>
              </a:ext>
            </a:extLst>
          </p:cNvPr>
          <p:cNvSpPr txBox="1"/>
          <p:nvPr/>
        </p:nvSpPr>
        <p:spPr>
          <a:xfrm>
            <a:off x="3460823" y="1468271"/>
            <a:ext cx="3629025" cy="5386090"/>
          </a:xfrm>
          <a:prstGeom prst="rect">
            <a:avLst/>
          </a:prstGeom>
          <a:noFill/>
        </p:spPr>
        <p:txBody>
          <a:bodyPr wrap="square" rtlCol="0">
            <a:spAutoFit/>
          </a:bodyPr>
          <a:lstStyle/>
          <a:p>
            <a:pPr algn="ctr"/>
            <a:r>
              <a:rPr lang="en-GB" sz="34400" b="1" dirty="0">
                <a:solidFill>
                  <a:srgbClr val="002F5F"/>
                </a:solidFill>
                <a:latin typeface="Myriad Pro" panose="020B0503030403020204" pitchFamily="34" charset="0"/>
              </a:rPr>
              <a:t>?</a:t>
            </a:r>
          </a:p>
        </p:txBody>
      </p:sp>
    </p:spTree>
    <p:extLst>
      <p:ext uri="{BB962C8B-B14F-4D97-AF65-F5344CB8AC3E}">
        <p14:creationId xmlns:p14="http://schemas.microsoft.com/office/powerpoint/2010/main" val="395735936"/>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D8837-3885-4CB8-AEC8-7EE25C6D2D1B}"/>
              </a:ext>
            </a:extLst>
          </p:cNvPr>
          <p:cNvSpPr>
            <a:spLocks noGrp="1"/>
          </p:cNvSpPr>
          <p:nvPr>
            <p:ph type="title"/>
          </p:nvPr>
        </p:nvSpPr>
        <p:spPr>
          <a:xfrm>
            <a:off x="673248" y="271587"/>
            <a:ext cx="4165452" cy="609473"/>
          </a:xfrm>
        </p:spPr>
        <p:txBody>
          <a:bodyPr/>
          <a:lstStyle/>
          <a:p>
            <a:r>
              <a:rPr lang="en-GB" dirty="0"/>
              <a:t>EXPEDITION FACTORS</a:t>
            </a:r>
          </a:p>
        </p:txBody>
      </p:sp>
      <p:sp>
        <p:nvSpPr>
          <p:cNvPr id="3" name="Content Placeholder 2">
            <a:extLst>
              <a:ext uri="{FF2B5EF4-FFF2-40B4-BE49-F238E27FC236}">
                <a16:creationId xmlns:a16="http://schemas.microsoft.com/office/drawing/2014/main" id="{E4641E61-7B91-4DDC-BD9C-294B08E233F4}"/>
              </a:ext>
            </a:extLst>
          </p:cNvPr>
          <p:cNvSpPr>
            <a:spLocks noGrp="1"/>
          </p:cNvSpPr>
          <p:nvPr>
            <p:ph idx="1"/>
          </p:nvPr>
        </p:nvSpPr>
        <p:spPr>
          <a:xfrm>
            <a:off x="673249" y="1184490"/>
            <a:ext cx="5022701" cy="5025810"/>
          </a:xfrm>
        </p:spPr>
        <p:txBody>
          <a:bodyPr>
            <a:normAutofit/>
          </a:bodyPr>
          <a:lstStyle/>
          <a:p>
            <a:pPr marL="0" indent="0">
              <a:buNone/>
            </a:pPr>
            <a:r>
              <a:rPr lang="en-GB" b="1" dirty="0"/>
              <a:t>Length of Route:</a:t>
            </a:r>
          </a:p>
          <a:p>
            <a:r>
              <a:rPr lang="en-GB" dirty="0"/>
              <a:t>Is the route too short or too easy? Does it meet the requirements of the DofE if it is a DofE expedition?</a:t>
            </a:r>
          </a:p>
          <a:p>
            <a:endParaRPr lang="en-GB" dirty="0"/>
          </a:p>
          <a:p>
            <a:r>
              <a:rPr lang="en-GB" dirty="0"/>
              <a:t>Is the route too long or difficult for the people taking part?</a:t>
            </a:r>
          </a:p>
          <a:p>
            <a:endParaRPr lang="en-GB" dirty="0"/>
          </a:p>
          <a:p>
            <a:pPr marL="0" indent="0">
              <a:buNone/>
            </a:pPr>
            <a:r>
              <a:rPr lang="en-GB" b="1" dirty="0"/>
              <a:t>Type of Ground:</a:t>
            </a:r>
          </a:p>
          <a:p>
            <a:r>
              <a:rPr lang="en-GB" dirty="0"/>
              <a:t>Is the terrain suitable for the people taking part? </a:t>
            </a:r>
          </a:p>
        </p:txBody>
      </p:sp>
      <p:graphicFrame>
        <p:nvGraphicFramePr>
          <p:cNvPr id="4" name="Table 3">
            <a:extLst>
              <a:ext uri="{FF2B5EF4-FFF2-40B4-BE49-F238E27FC236}">
                <a16:creationId xmlns:a16="http://schemas.microsoft.com/office/drawing/2014/main" id="{B33703EB-5E5C-4E92-B93A-D0E4812B0224}"/>
              </a:ext>
            </a:extLst>
          </p:cNvPr>
          <p:cNvGraphicFramePr>
            <a:graphicFrameLocks noGrp="1"/>
          </p:cNvGraphicFramePr>
          <p:nvPr>
            <p:extLst>
              <p:ext uri="{D42A27DB-BD31-4B8C-83A1-F6EECF244321}">
                <p14:modId xmlns:p14="http://schemas.microsoft.com/office/powerpoint/2010/main" val="3273788477"/>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80</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5" name="Picture 2" descr="Image result for dofe group">
            <a:extLst>
              <a:ext uri="{FF2B5EF4-FFF2-40B4-BE49-F238E27FC236}">
                <a16:creationId xmlns:a16="http://schemas.microsoft.com/office/drawing/2014/main" id="{FC664CAB-7C44-4FA3-9F2B-5853BFF55B2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68030" y="1184489"/>
            <a:ext cx="4209395" cy="26308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Image result for mountain environment">
            <a:extLst>
              <a:ext uri="{FF2B5EF4-FFF2-40B4-BE49-F238E27FC236}">
                <a16:creationId xmlns:a16="http://schemas.microsoft.com/office/drawing/2014/main" id="{02FA514B-3332-4833-BB3B-BEC4F256C62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68030" y="4118791"/>
            <a:ext cx="4209394" cy="233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899202"/>
      </p:ext>
    </p:extLst>
  </p:cSld>
  <p:clrMapOvr>
    <a:masterClrMapping/>
  </p:clrMapOvr>
  <p:transition spd="slow">
    <p:cove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377D658-4F3C-4809-80FD-13F5B33975A9}"/>
              </a:ext>
            </a:extLst>
          </p:cNvPr>
          <p:cNvSpPr>
            <a:spLocks noGrp="1"/>
          </p:cNvSpPr>
          <p:nvPr>
            <p:ph type="title"/>
          </p:nvPr>
        </p:nvSpPr>
        <p:spPr>
          <a:xfrm>
            <a:off x="673248" y="271460"/>
            <a:ext cx="4242997" cy="645083"/>
          </a:xfrm>
        </p:spPr>
        <p:txBody>
          <a:bodyPr/>
          <a:lstStyle/>
          <a:p>
            <a:r>
              <a:rPr lang="en-GB" dirty="0"/>
              <a:t>LEARNING OUTCOMES</a:t>
            </a:r>
          </a:p>
        </p:txBody>
      </p:sp>
      <p:sp>
        <p:nvSpPr>
          <p:cNvPr id="4" name="Content Placeholder 1">
            <a:extLst>
              <a:ext uri="{FF2B5EF4-FFF2-40B4-BE49-F238E27FC236}">
                <a16:creationId xmlns:a16="http://schemas.microsoft.com/office/drawing/2014/main" id="{53D9C459-6FD3-4A4B-97A1-75F0474D7209}"/>
              </a:ext>
            </a:extLst>
          </p:cNvPr>
          <p:cNvSpPr>
            <a:spLocks noGrp="1"/>
          </p:cNvSpPr>
          <p:nvPr>
            <p:ph idx="1"/>
          </p:nvPr>
        </p:nvSpPr>
        <p:spPr>
          <a:xfrm>
            <a:off x="673248" y="1184490"/>
            <a:ext cx="9204177" cy="5401924"/>
          </a:xfrm>
        </p:spPr>
        <p:txBody>
          <a:bodyPr>
            <a:normAutofit/>
          </a:bodyPr>
          <a:lstStyle/>
          <a:p>
            <a:pPr marL="0" indent="0">
              <a:buNone/>
            </a:pPr>
            <a:r>
              <a:rPr lang="en-GB" b="1" dirty="0">
                <a:solidFill>
                  <a:srgbClr val="0072CF"/>
                </a:solidFill>
              </a:rPr>
              <a:t>LO1: </a:t>
            </a:r>
            <a:r>
              <a:rPr lang="en-GB" dirty="0">
                <a:solidFill>
                  <a:srgbClr val="0072CF"/>
                </a:solidFill>
              </a:rPr>
              <a:t>Know how to plan and prepare for safe walking expeditions.</a:t>
            </a:r>
          </a:p>
          <a:p>
            <a:pPr marL="0" indent="0">
              <a:buNone/>
            </a:pPr>
            <a:endParaRPr lang="en-GB" dirty="0">
              <a:solidFill>
                <a:srgbClr val="0072CF"/>
              </a:solidFill>
            </a:endParaRPr>
          </a:p>
          <a:p>
            <a:r>
              <a:rPr lang="en-GB" dirty="0"/>
              <a:t>Identify how to prepare expedition equipment and clothing suitable for the walk being planned.</a:t>
            </a:r>
          </a:p>
          <a:p>
            <a:pPr marL="0" indent="0">
              <a:buNone/>
            </a:pPr>
            <a:endParaRPr lang="en-GB" b="1" dirty="0">
              <a:solidFill>
                <a:srgbClr val="0072CF"/>
              </a:solidFill>
            </a:endParaRPr>
          </a:p>
        </p:txBody>
      </p:sp>
      <p:cxnSp>
        <p:nvCxnSpPr>
          <p:cNvPr id="5" name="Straight Connector 4">
            <a:extLst>
              <a:ext uri="{FF2B5EF4-FFF2-40B4-BE49-F238E27FC236}">
                <a16:creationId xmlns:a16="http://schemas.microsoft.com/office/drawing/2014/main" id="{57175CBC-DAF7-44E3-938A-79D1F88672BF}"/>
              </a:ext>
            </a:extLst>
          </p:cNvPr>
          <p:cNvCxnSpPr>
            <a:cxnSpLocks/>
          </p:cNvCxnSpPr>
          <p:nvPr/>
        </p:nvCxnSpPr>
        <p:spPr>
          <a:xfrm>
            <a:off x="862641" y="1982158"/>
            <a:ext cx="8824823" cy="0"/>
          </a:xfrm>
          <a:prstGeom prst="line">
            <a:avLst/>
          </a:prstGeom>
          <a:ln w="28575">
            <a:solidFill>
              <a:srgbClr val="0072C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5541572"/>
      </p:ext>
    </p:extLst>
  </p:cSld>
  <p:clrMapOvr>
    <a:masterClrMapping/>
  </p:clrMapOvr>
  <p:transition spd="slow">
    <p:cove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78B1908F-F147-4F04-915F-B1FF48440804}"/>
              </a:ext>
            </a:extLst>
          </p:cNvPr>
          <p:cNvSpPr txBox="1">
            <a:spLocks/>
          </p:cNvSpPr>
          <p:nvPr/>
        </p:nvSpPr>
        <p:spPr>
          <a:xfrm>
            <a:off x="666595" y="1184364"/>
            <a:ext cx="9204177" cy="5402050"/>
          </a:xfrm>
          <a:prstGeom prst="rect">
            <a:avLst/>
          </a:prstGeom>
          <a:solidFill>
            <a:schemeClr val="bg1">
              <a:alpha val="90000"/>
            </a:schemeClr>
          </a:solidFill>
        </p:spPr>
        <p:txBody>
          <a:bodyPr vert="horz" lIns="180000" tIns="180000" rIns="180000" bIns="180000" numCol="1"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GB" sz="4800" b="1" dirty="0"/>
          </a:p>
        </p:txBody>
      </p:sp>
      <p:sp>
        <p:nvSpPr>
          <p:cNvPr id="4" name="Content Placeholder 2">
            <a:extLst>
              <a:ext uri="{FF2B5EF4-FFF2-40B4-BE49-F238E27FC236}">
                <a16:creationId xmlns:a16="http://schemas.microsoft.com/office/drawing/2014/main" id="{3CE688DA-DA4E-4A06-8CC3-A436DEA6D132}"/>
              </a:ext>
            </a:extLst>
          </p:cNvPr>
          <p:cNvSpPr>
            <a:spLocks noGrp="1"/>
          </p:cNvSpPr>
          <p:nvPr>
            <p:ph idx="1"/>
          </p:nvPr>
        </p:nvSpPr>
        <p:spPr>
          <a:xfrm>
            <a:off x="673248" y="1184490"/>
            <a:ext cx="9204177" cy="4486410"/>
          </a:xfrm>
          <a:noFill/>
        </p:spPr>
        <p:txBody>
          <a:bodyPr numCol="1" anchor="ctr">
            <a:normAutofit/>
          </a:bodyPr>
          <a:lstStyle/>
          <a:p>
            <a:pPr marL="0" indent="0" algn="ctr">
              <a:buNone/>
            </a:pPr>
            <a:r>
              <a:rPr lang="en-GB" sz="3600" b="1" dirty="0"/>
              <a:t>Prepare a presentation about how to prepare expedition equipment.</a:t>
            </a:r>
          </a:p>
          <a:p>
            <a:pPr marL="0" indent="0" algn="ctr">
              <a:buNone/>
            </a:pPr>
            <a:endParaRPr lang="en-GB" sz="3600" b="1" dirty="0"/>
          </a:p>
          <a:p>
            <a:pPr marL="0" indent="0" algn="ctr">
              <a:buNone/>
            </a:pPr>
            <a:r>
              <a:rPr lang="en-GB" sz="3600" b="1" dirty="0"/>
              <a:t>Present this to the rest of the group.</a:t>
            </a:r>
          </a:p>
        </p:txBody>
      </p:sp>
      <p:sp>
        <p:nvSpPr>
          <p:cNvPr id="2" name="Title 1">
            <a:extLst>
              <a:ext uri="{FF2B5EF4-FFF2-40B4-BE49-F238E27FC236}">
                <a16:creationId xmlns:a16="http://schemas.microsoft.com/office/drawing/2014/main" id="{3E879E0B-C91E-45B5-8203-5C92E9D50069}"/>
              </a:ext>
            </a:extLst>
          </p:cNvPr>
          <p:cNvSpPr>
            <a:spLocks noGrp="1"/>
          </p:cNvSpPr>
          <p:nvPr>
            <p:ph type="title"/>
          </p:nvPr>
        </p:nvSpPr>
        <p:spPr>
          <a:xfrm>
            <a:off x="673247" y="271586"/>
            <a:ext cx="5727553" cy="645083"/>
          </a:xfrm>
        </p:spPr>
        <p:txBody>
          <a:bodyPr>
            <a:normAutofit/>
          </a:bodyPr>
          <a:lstStyle/>
          <a:p>
            <a:r>
              <a:rPr lang="en-GB" dirty="0"/>
              <a:t>EXPEDITION EQUIPMENT TASK</a:t>
            </a:r>
          </a:p>
        </p:txBody>
      </p:sp>
      <p:sp>
        <p:nvSpPr>
          <p:cNvPr id="5" name="Content Placeholder 2">
            <a:extLst>
              <a:ext uri="{FF2B5EF4-FFF2-40B4-BE49-F238E27FC236}">
                <a16:creationId xmlns:a16="http://schemas.microsoft.com/office/drawing/2014/main" id="{5A4597C5-F74D-44DD-BBA6-A2596272C0ED}"/>
              </a:ext>
            </a:extLst>
          </p:cNvPr>
          <p:cNvSpPr txBox="1">
            <a:spLocks/>
          </p:cNvSpPr>
          <p:nvPr/>
        </p:nvSpPr>
        <p:spPr>
          <a:xfrm>
            <a:off x="783771" y="5780314"/>
            <a:ext cx="8980715" cy="696686"/>
          </a:xfrm>
          <a:prstGeom prst="rect">
            <a:avLst/>
          </a:prstGeom>
          <a:solidFill>
            <a:srgbClr val="193159"/>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dirty="0">
                <a:solidFill>
                  <a:schemeClr val="bg1"/>
                </a:solidFill>
              </a:rPr>
              <a:t>When this is complete your instructor should sign page 31 of your First Class Logbook and fill in the </a:t>
            </a:r>
            <a:r>
              <a:rPr lang="en-GB" sz="2000" i="1" dirty="0">
                <a:solidFill>
                  <a:schemeClr val="bg1"/>
                </a:solidFill>
              </a:rPr>
              <a:t>Task P4 Activity 1 Initial Expedition Training </a:t>
            </a:r>
            <a:r>
              <a:rPr lang="en-GB" sz="2000" dirty="0">
                <a:solidFill>
                  <a:schemeClr val="bg1"/>
                </a:solidFill>
              </a:rPr>
              <a:t>log sheet.</a:t>
            </a:r>
          </a:p>
        </p:txBody>
      </p:sp>
      <p:graphicFrame>
        <p:nvGraphicFramePr>
          <p:cNvPr id="7" name="Table 6">
            <a:extLst>
              <a:ext uri="{FF2B5EF4-FFF2-40B4-BE49-F238E27FC236}">
                <a16:creationId xmlns:a16="http://schemas.microsoft.com/office/drawing/2014/main" id="{1264EA59-7036-4F29-B7B0-E19C828DBB30}"/>
              </a:ext>
            </a:extLst>
          </p:cNvPr>
          <p:cNvGraphicFramePr>
            <a:graphicFrameLocks noGrp="1"/>
          </p:cNvGraphicFramePr>
          <p:nvPr>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Logbook</a:t>
                      </a:r>
                    </a:p>
                  </a:txBody>
                  <a:tcPr>
                    <a:lnL w="12700" cap="flat" cmpd="sng" algn="ctr">
                      <a:solidFill>
                        <a:srgbClr val="C60C30"/>
                      </a:solidFill>
                      <a:prstDash val="solid"/>
                      <a:round/>
                      <a:headEnd type="none" w="med" len="med"/>
                      <a:tailEnd type="none" w="med" len="med"/>
                    </a:lnL>
                    <a:lnR w="12700" cap="flat" cmpd="sng" algn="ctr">
                      <a:solidFill>
                        <a:srgbClr val="C60C30"/>
                      </a:solidFill>
                      <a:prstDash val="solid"/>
                      <a:round/>
                      <a:headEnd type="none" w="med" len="med"/>
                      <a:tailEnd type="none" w="med" len="med"/>
                    </a:lnR>
                    <a:lnT w="12700" cap="flat" cmpd="sng" algn="ctr">
                      <a:solidFill>
                        <a:srgbClr val="C60C30"/>
                      </a:solidFill>
                      <a:prstDash val="solid"/>
                      <a:round/>
                      <a:headEnd type="none" w="med" len="med"/>
                      <a:tailEnd type="none" w="med" len="med"/>
                    </a:lnT>
                    <a:lnB w="12700" cap="flat" cmpd="sng" algn="ctr">
                      <a:solidFill>
                        <a:srgbClr val="C60C30"/>
                      </a:solidFill>
                      <a:prstDash val="solid"/>
                      <a:round/>
                      <a:headEnd type="none" w="med" len="med"/>
                      <a:tailEnd type="none" w="med" len="med"/>
                    </a:lnB>
                    <a:solidFill>
                      <a:srgbClr val="C60C30"/>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31</a:t>
                      </a:r>
                    </a:p>
                  </a:txBody>
                  <a:tcPr>
                    <a:lnL w="12700" cap="flat" cmpd="sng" algn="ctr">
                      <a:solidFill>
                        <a:srgbClr val="C60C30"/>
                      </a:solidFill>
                      <a:prstDash val="solid"/>
                      <a:round/>
                      <a:headEnd type="none" w="med" len="med"/>
                      <a:tailEnd type="none" w="med" len="med"/>
                    </a:lnL>
                    <a:lnR w="12700" cap="flat" cmpd="sng" algn="ctr">
                      <a:solidFill>
                        <a:srgbClr val="C60C30"/>
                      </a:solidFill>
                      <a:prstDash val="solid"/>
                      <a:round/>
                      <a:headEnd type="none" w="med" len="med"/>
                      <a:tailEnd type="none" w="med" len="med"/>
                    </a:lnR>
                    <a:lnT w="12700" cap="flat" cmpd="sng" algn="ctr">
                      <a:solidFill>
                        <a:srgbClr val="C60C30"/>
                      </a:solidFill>
                      <a:prstDash val="solid"/>
                      <a:round/>
                      <a:headEnd type="none" w="med" len="med"/>
                      <a:tailEnd type="none" w="med" len="med"/>
                    </a:lnT>
                    <a:lnB w="12700" cap="flat" cmpd="sng" algn="ctr">
                      <a:solidFill>
                        <a:srgbClr val="C60C30"/>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2188619542"/>
      </p:ext>
    </p:extLst>
  </p:cSld>
  <p:clrMapOvr>
    <a:masterClrMapping/>
  </p:clrMapOvr>
  <p:transition spd="slow">
    <p:cove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38FA910-4EA0-4EFE-8D4B-59527AE8AEFE}"/>
              </a:ext>
            </a:extLst>
          </p:cNvPr>
          <p:cNvSpPr>
            <a:spLocks noGrp="1"/>
          </p:cNvSpPr>
          <p:nvPr>
            <p:ph idx="1"/>
          </p:nvPr>
        </p:nvSpPr>
        <p:spPr>
          <a:xfrm>
            <a:off x="673248" y="1184490"/>
            <a:ext cx="9204177" cy="5468724"/>
          </a:xfrm>
        </p:spPr>
        <p:txBody>
          <a:bodyPr>
            <a:normAutofit/>
          </a:bodyPr>
          <a:lstStyle/>
          <a:p>
            <a:r>
              <a:rPr lang="en-GB" sz="2000" dirty="0"/>
              <a:t>This presentation is provided free of charge with the 1st class cadet training system with no warranty or support.</a:t>
            </a:r>
          </a:p>
          <a:p>
            <a:r>
              <a:rPr lang="en-GB" sz="2000" dirty="0"/>
              <a:t>Every effort has been made to ensure the information is correct, but the author accepts no responsibility for any errors or omissions.</a:t>
            </a:r>
          </a:p>
          <a:p>
            <a:r>
              <a:rPr lang="en-GB" sz="2000" dirty="0"/>
              <a:t>Official information on </a:t>
            </a:r>
            <a:r>
              <a:rPr lang="en-GB" sz="2000" dirty="0" err="1"/>
              <a:t>Ultilearn</a:t>
            </a:r>
            <a:r>
              <a:rPr lang="en-GB" sz="2000" dirty="0"/>
              <a:t> or Bader SharePoint should be checked before using these presentations.</a:t>
            </a:r>
          </a:p>
          <a:p>
            <a:r>
              <a:rPr lang="en-GB" sz="2000" dirty="0"/>
              <a:t>These presentations may be distributed to other Air Cadet squadrons free of charge, but do not place them on the internet. </a:t>
            </a:r>
          </a:p>
          <a:p>
            <a:r>
              <a:rPr lang="en-GB" sz="2000" dirty="0"/>
              <a:t>For best results, use with the 1st class resource book and 1st class instructor handbook, available from </a:t>
            </a:r>
            <a:r>
              <a:rPr lang="en-GB" sz="2000" dirty="0">
                <a:hlinkClick r:id="rId3"/>
              </a:rPr>
              <a:t>cadetdirect.com</a:t>
            </a:r>
            <a:r>
              <a:rPr lang="en-GB" sz="2000" dirty="0"/>
              <a:t>.</a:t>
            </a:r>
          </a:p>
          <a:p>
            <a:pPr marL="0" indent="0">
              <a:buNone/>
            </a:pPr>
            <a:endParaRPr lang="en-GB" sz="2000" dirty="0"/>
          </a:p>
          <a:p>
            <a:pPr marL="0" indent="0">
              <a:buNone/>
            </a:pPr>
            <a:endParaRPr lang="en-GB" sz="2000" dirty="0"/>
          </a:p>
          <a:p>
            <a:pPr marL="0" indent="0">
              <a:buNone/>
            </a:pPr>
            <a:endParaRPr lang="en-GB" sz="2000" dirty="0"/>
          </a:p>
          <a:p>
            <a:pPr marL="0" indent="0">
              <a:buNone/>
            </a:pPr>
            <a:r>
              <a:rPr lang="en-GB" sz="2000" dirty="0"/>
              <a:t>Version 19/04</a:t>
            </a:r>
          </a:p>
        </p:txBody>
      </p:sp>
      <p:sp>
        <p:nvSpPr>
          <p:cNvPr id="3" name="Title 2">
            <a:extLst>
              <a:ext uri="{FF2B5EF4-FFF2-40B4-BE49-F238E27FC236}">
                <a16:creationId xmlns:a16="http://schemas.microsoft.com/office/drawing/2014/main" id="{C6D1B6E8-056B-4DB6-832B-A118019CC386}"/>
              </a:ext>
            </a:extLst>
          </p:cNvPr>
          <p:cNvSpPr>
            <a:spLocks noGrp="1"/>
          </p:cNvSpPr>
          <p:nvPr>
            <p:ph type="title"/>
          </p:nvPr>
        </p:nvSpPr>
        <p:spPr>
          <a:xfrm>
            <a:off x="673248" y="271587"/>
            <a:ext cx="5276139" cy="609474"/>
          </a:xfrm>
        </p:spPr>
        <p:txBody>
          <a:bodyPr>
            <a:normAutofit/>
          </a:bodyPr>
          <a:lstStyle/>
          <a:p>
            <a:r>
              <a:rPr lang="en-GB" sz="3200" dirty="0"/>
              <a:t>INSTRUCTOR INFORMATION</a:t>
            </a:r>
          </a:p>
        </p:txBody>
      </p:sp>
    </p:spTree>
    <p:extLst>
      <p:ext uri="{BB962C8B-B14F-4D97-AF65-F5344CB8AC3E}">
        <p14:creationId xmlns:p14="http://schemas.microsoft.com/office/powerpoint/2010/main" val="3695001804"/>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D8837-3885-4CB8-AEC8-7EE25C6D2D1B}"/>
              </a:ext>
            </a:extLst>
          </p:cNvPr>
          <p:cNvSpPr>
            <a:spLocks noGrp="1"/>
          </p:cNvSpPr>
          <p:nvPr>
            <p:ph type="title"/>
          </p:nvPr>
        </p:nvSpPr>
        <p:spPr>
          <a:xfrm>
            <a:off x="673248" y="271587"/>
            <a:ext cx="4165452" cy="609473"/>
          </a:xfrm>
        </p:spPr>
        <p:txBody>
          <a:bodyPr/>
          <a:lstStyle/>
          <a:p>
            <a:r>
              <a:rPr lang="en-GB" dirty="0"/>
              <a:t>EXPEDITION FACTORS</a:t>
            </a:r>
          </a:p>
        </p:txBody>
      </p:sp>
      <p:sp>
        <p:nvSpPr>
          <p:cNvPr id="3" name="Content Placeholder 2">
            <a:extLst>
              <a:ext uri="{FF2B5EF4-FFF2-40B4-BE49-F238E27FC236}">
                <a16:creationId xmlns:a16="http://schemas.microsoft.com/office/drawing/2014/main" id="{E4641E61-7B91-4DDC-BD9C-294B08E233F4}"/>
              </a:ext>
            </a:extLst>
          </p:cNvPr>
          <p:cNvSpPr>
            <a:spLocks noGrp="1"/>
          </p:cNvSpPr>
          <p:nvPr>
            <p:ph idx="1"/>
          </p:nvPr>
        </p:nvSpPr>
        <p:spPr>
          <a:xfrm>
            <a:off x="673249" y="1184490"/>
            <a:ext cx="4965550" cy="3882810"/>
          </a:xfrm>
        </p:spPr>
        <p:txBody>
          <a:bodyPr>
            <a:normAutofit lnSpcReduction="10000"/>
          </a:bodyPr>
          <a:lstStyle/>
          <a:p>
            <a:pPr marL="0" indent="0">
              <a:buNone/>
            </a:pPr>
            <a:r>
              <a:rPr lang="en-GB" b="1" dirty="0"/>
              <a:t>Weather:</a:t>
            </a:r>
          </a:p>
          <a:p>
            <a:r>
              <a:rPr lang="en-GB" dirty="0"/>
              <a:t>Check the weather before you leave.</a:t>
            </a:r>
          </a:p>
          <a:p>
            <a:endParaRPr lang="en-GB" dirty="0"/>
          </a:p>
          <a:p>
            <a:r>
              <a:rPr lang="en-GB" dirty="0"/>
              <a:t>Don’t be afraid to change plans if the weather becomes poor.</a:t>
            </a:r>
          </a:p>
          <a:p>
            <a:endParaRPr lang="en-GB" dirty="0"/>
          </a:p>
          <a:p>
            <a:r>
              <a:rPr lang="en-GB" dirty="0"/>
              <a:t>Certain times of year may be unsuitable for an expedition, especially if you are camping.</a:t>
            </a:r>
          </a:p>
        </p:txBody>
      </p:sp>
      <p:graphicFrame>
        <p:nvGraphicFramePr>
          <p:cNvPr id="4" name="Table 3">
            <a:extLst>
              <a:ext uri="{FF2B5EF4-FFF2-40B4-BE49-F238E27FC236}">
                <a16:creationId xmlns:a16="http://schemas.microsoft.com/office/drawing/2014/main" id="{B33703EB-5E5C-4E92-B93A-D0E4812B0224}"/>
              </a:ext>
            </a:extLst>
          </p:cNvPr>
          <p:cNvGraphicFramePr>
            <a:graphicFrameLocks noGrp="1"/>
          </p:cNvGraphicFramePr>
          <p:nvPr>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80</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5" name="Picture 5">
            <a:extLst>
              <a:ext uri="{FF2B5EF4-FFF2-40B4-BE49-F238E27FC236}">
                <a16:creationId xmlns:a16="http://schemas.microsoft.com/office/drawing/2014/main" id="{97A6C7BD-DFC9-419B-8D7B-94E3969DE7C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73003" y="1299079"/>
            <a:ext cx="4304422" cy="2463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Image result for snowdon snow">
            <a:extLst>
              <a:ext uri="{FF2B5EF4-FFF2-40B4-BE49-F238E27FC236}">
                <a16:creationId xmlns:a16="http://schemas.microsoft.com/office/drawing/2014/main" id="{6D01C011-D350-4AB6-9009-60D5879951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3003" y="4114799"/>
            <a:ext cx="4304422" cy="2421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689338"/>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D8837-3885-4CB8-AEC8-7EE25C6D2D1B}"/>
              </a:ext>
            </a:extLst>
          </p:cNvPr>
          <p:cNvSpPr>
            <a:spLocks noGrp="1"/>
          </p:cNvSpPr>
          <p:nvPr>
            <p:ph type="title"/>
          </p:nvPr>
        </p:nvSpPr>
        <p:spPr>
          <a:xfrm>
            <a:off x="673248" y="271587"/>
            <a:ext cx="4165452" cy="609473"/>
          </a:xfrm>
        </p:spPr>
        <p:txBody>
          <a:bodyPr/>
          <a:lstStyle/>
          <a:p>
            <a:r>
              <a:rPr lang="en-GB" dirty="0"/>
              <a:t>PERSONNEL FACTORS</a:t>
            </a:r>
          </a:p>
        </p:txBody>
      </p:sp>
      <p:sp>
        <p:nvSpPr>
          <p:cNvPr id="3" name="Content Placeholder 2">
            <a:extLst>
              <a:ext uri="{FF2B5EF4-FFF2-40B4-BE49-F238E27FC236}">
                <a16:creationId xmlns:a16="http://schemas.microsoft.com/office/drawing/2014/main" id="{E4641E61-7B91-4DDC-BD9C-294B08E233F4}"/>
              </a:ext>
            </a:extLst>
          </p:cNvPr>
          <p:cNvSpPr>
            <a:spLocks noGrp="1"/>
          </p:cNvSpPr>
          <p:nvPr>
            <p:ph idx="1"/>
          </p:nvPr>
        </p:nvSpPr>
        <p:spPr>
          <a:xfrm>
            <a:off x="673249" y="1184490"/>
            <a:ext cx="5162067" cy="4903489"/>
          </a:xfrm>
        </p:spPr>
        <p:txBody>
          <a:bodyPr>
            <a:normAutofit/>
          </a:bodyPr>
          <a:lstStyle/>
          <a:p>
            <a:pPr marL="0" indent="0">
              <a:buNone/>
            </a:pPr>
            <a:r>
              <a:rPr lang="en-GB" b="1" dirty="0"/>
              <a:t>Age of the Group:</a:t>
            </a:r>
          </a:p>
          <a:p>
            <a:r>
              <a:rPr lang="en-GB" dirty="0"/>
              <a:t>Very young or old people may not be able to walk long distances.</a:t>
            </a:r>
          </a:p>
          <a:p>
            <a:pPr marL="0" indent="0">
              <a:buNone/>
            </a:pPr>
            <a:endParaRPr lang="en-GB" dirty="0"/>
          </a:p>
          <a:p>
            <a:pPr marL="0" indent="0">
              <a:buNone/>
            </a:pPr>
            <a:r>
              <a:rPr lang="en-GB" b="1" dirty="0"/>
              <a:t>Experience of the Group:</a:t>
            </a:r>
          </a:p>
          <a:p>
            <a:r>
              <a:rPr lang="en-GB" dirty="0"/>
              <a:t>Has your group walked in a similar environment before?</a:t>
            </a:r>
          </a:p>
          <a:p>
            <a:pPr marL="0" indent="0">
              <a:buNone/>
            </a:pPr>
            <a:endParaRPr lang="en-GB" dirty="0"/>
          </a:p>
          <a:p>
            <a:r>
              <a:rPr lang="en-GB" dirty="0"/>
              <a:t>Inexperienced cadets would not suit long, complicated expeditions.</a:t>
            </a:r>
          </a:p>
        </p:txBody>
      </p:sp>
      <p:graphicFrame>
        <p:nvGraphicFramePr>
          <p:cNvPr id="4" name="Table 3">
            <a:extLst>
              <a:ext uri="{FF2B5EF4-FFF2-40B4-BE49-F238E27FC236}">
                <a16:creationId xmlns:a16="http://schemas.microsoft.com/office/drawing/2014/main" id="{B33703EB-5E5C-4E92-B93A-D0E4812B0224}"/>
              </a:ext>
            </a:extLst>
          </p:cNvPr>
          <p:cNvGraphicFramePr>
            <a:graphicFrameLocks noGrp="1"/>
          </p:cNvGraphicFramePr>
          <p:nvPr>
            <p:extLst>
              <p:ext uri="{D42A27DB-BD31-4B8C-83A1-F6EECF244321}">
                <p14:modId xmlns:p14="http://schemas.microsoft.com/office/powerpoint/2010/main" val="2493001226"/>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81</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7" name="Picture 2" descr="Image result for dofe mountain group">
            <a:extLst>
              <a:ext uri="{FF2B5EF4-FFF2-40B4-BE49-F238E27FC236}">
                <a16:creationId xmlns:a16="http://schemas.microsoft.com/office/drawing/2014/main" id="{C04E4E35-D818-4E14-A843-FD6685664ED3}"/>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b="7127"/>
          <a:stretch/>
        </p:blipFill>
        <p:spPr bwMode="auto">
          <a:xfrm>
            <a:off x="6260305" y="1179568"/>
            <a:ext cx="3617120" cy="25020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09A4841-62C3-4C9F-B41E-C6262E19D7C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60305" y="3873699"/>
            <a:ext cx="3617120" cy="2712841"/>
          </a:xfrm>
          <a:prstGeom prst="rect">
            <a:avLst/>
          </a:prstGeom>
        </p:spPr>
      </p:pic>
    </p:spTree>
    <p:extLst>
      <p:ext uri="{BB962C8B-B14F-4D97-AF65-F5344CB8AC3E}">
        <p14:creationId xmlns:p14="http://schemas.microsoft.com/office/powerpoint/2010/main" val="4110233020"/>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D8837-3885-4CB8-AEC8-7EE25C6D2D1B}"/>
              </a:ext>
            </a:extLst>
          </p:cNvPr>
          <p:cNvSpPr>
            <a:spLocks noGrp="1"/>
          </p:cNvSpPr>
          <p:nvPr>
            <p:ph type="title"/>
          </p:nvPr>
        </p:nvSpPr>
        <p:spPr>
          <a:xfrm>
            <a:off x="673248" y="271587"/>
            <a:ext cx="4165452" cy="609473"/>
          </a:xfrm>
        </p:spPr>
        <p:txBody>
          <a:bodyPr/>
          <a:lstStyle/>
          <a:p>
            <a:r>
              <a:rPr lang="en-GB" dirty="0"/>
              <a:t>PERSONNEL FACTORS</a:t>
            </a:r>
          </a:p>
        </p:txBody>
      </p:sp>
      <p:sp>
        <p:nvSpPr>
          <p:cNvPr id="3" name="Content Placeholder 2">
            <a:extLst>
              <a:ext uri="{FF2B5EF4-FFF2-40B4-BE49-F238E27FC236}">
                <a16:creationId xmlns:a16="http://schemas.microsoft.com/office/drawing/2014/main" id="{E4641E61-7B91-4DDC-BD9C-294B08E233F4}"/>
              </a:ext>
            </a:extLst>
          </p:cNvPr>
          <p:cNvSpPr>
            <a:spLocks noGrp="1"/>
          </p:cNvSpPr>
          <p:nvPr>
            <p:ph idx="1"/>
          </p:nvPr>
        </p:nvSpPr>
        <p:spPr>
          <a:xfrm>
            <a:off x="673249" y="1184490"/>
            <a:ext cx="5162067" cy="5673510"/>
          </a:xfrm>
        </p:spPr>
        <p:txBody>
          <a:bodyPr>
            <a:normAutofit/>
          </a:bodyPr>
          <a:lstStyle/>
          <a:p>
            <a:pPr marL="0" indent="0">
              <a:buNone/>
            </a:pPr>
            <a:r>
              <a:rPr lang="en-GB" b="1" dirty="0"/>
              <a:t>Fitness of the Whole Group:</a:t>
            </a:r>
          </a:p>
          <a:p>
            <a:r>
              <a:rPr lang="en-GB" dirty="0"/>
              <a:t>Everyone must be able to complete the expedition.</a:t>
            </a:r>
          </a:p>
          <a:p>
            <a:endParaRPr lang="en-GB" dirty="0"/>
          </a:p>
          <a:p>
            <a:r>
              <a:rPr lang="en-GB" dirty="0"/>
              <a:t>If one person is unfit it affects the rest of the team.</a:t>
            </a:r>
          </a:p>
          <a:p>
            <a:endParaRPr lang="en-GB" dirty="0"/>
          </a:p>
          <a:p>
            <a:pPr marL="0" indent="0">
              <a:buNone/>
            </a:pPr>
            <a:r>
              <a:rPr lang="en-GB" b="1" dirty="0"/>
              <a:t>Number of People in Group:</a:t>
            </a:r>
          </a:p>
          <a:p>
            <a:r>
              <a:rPr lang="en-GB" dirty="0"/>
              <a:t>DofE groups must contain more than 4 but less than 8.</a:t>
            </a:r>
          </a:p>
          <a:p>
            <a:endParaRPr lang="en-GB" dirty="0"/>
          </a:p>
          <a:p>
            <a:r>
              <a:rPr lang="en-GB" dirty="0"/>
              <a:t>Staff supervision also must be considered.</a:t>
            </a:r>
          </a:p>
        </p:txBody>
      </p:sp>
      <p:graphicFrame>
        <p:nvGraphicFramePr>
          <p:cNvPr id="4" name="Table 3">
            <a:extLst>
              <a:ext uri="{FF2B5EF4-FFF2-40B4-BE49-F238E27FC236}">
                <a16:creationId xmlns:a16="http://schemas.microsoft.com/office/drawing/2014/main" id="{B33703EB-5E5C-4E92-B93A-D0E4812B0224}"/>
              </a:ext>
            </a:extLst>
          </p:cNvPr>
          <p:cNvGraphicFramePr>
            <a:graphicFrameLocks noGrp="1"/>
          </p:cNvGraphicFramePr>
          <p:nvPr>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81</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2050" name="Picture 2" descr="Image result for walking group dofe">
            <a:extLst>
              <a:ext uri="{FF2B5EF4-FFF2-40B4-BE49-F238E27FC236}">
                <a16:creationId xmlns:a16="http://schemas.microsoft.com/office/drawing/2014/main" id="{64210649-6B41-4E45-9BE9-6F28FDC5D2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5316" y="4281275"/>
            <a:ext cx="4042109" cy="23052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4E1B1F7-3C69-43CD-B462-D9BA4E3B6FD7}"/>
              </a:ext>
            </a:extLst>
          </p:cNvPr>
          <p:cNvPicPr>
            <a:picLocks noChangeAspect="1"/>
          </p:cNvPicPr>
          <p:nvPr/>
        </p:nvPicPr>
        <p:blipFill rotWithShape="1">
          <a:blip r:embed="rId4">
            <a:extLst>
              <a:ext uri="{28A0092B-C50C-407E-A947-70E740481C1C}">
                <a14:useLocalDpi xmlns:a14="http://schemas.microsoft.com/office/drawing/2010/main" val="0"/>
              </a:ext>
            </a:extLst>
          </a:blip>
          <a:srcRect t="39824"/>
          <a:stretch/>
        </p:blipFill>
        <p:spPr>
          <a:xfrm>
            <a:off x="5835315" y="1184490"/>
            <a:ext cx="4042109" cy="2948467"/>
          </a:xfrm>
          <a:prstGeom prst="rect">
            <a:avLst/>
          </a:prstGeom>
        </p:spPr>
      </p:pic>
    </p:spTree>
    <p:extLst>
      <p:ext uri="{BB962C8B-B14F-4D97-AF65-F5344CB8AC3E}">
        <p14:creationId xmlns:p14="http://schemas.microsoft.com/office/powerpoint/2010/main" val="3652331246"/>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128194-8722-43F6-8787-C821C4589931}"/>
              </a:ext>
            </a:extLst>
          </p:cNvPr>
          <p:cNvSpPr>
            <a:spLocks noGrp="1"/>
          </p:cNvSpPr>
          <p:nvPr>
            <p:ph idx="1"/>
          </p:nvPr>
        </p:nvSpPr>
        <p:spPr/>
        <p:txBody>
          <a:bodyPr/>
          <a:lstStyle/>
          <a:p>
            <a:r>
              <a:rPr lang="en-GB" dirty="0"/>
              <a:t>Are there any final questions?</a:t>
            </a:r>
          </a:p>
        </p:txBody>
      </p:sp>
      <p:sp>
        <p:nvSpPr>
          <p:cNvPr id="2" name="Title 1">
            <a:extLst>
              <a:ext uri="{FF2B5EF4-FFF2-40B4-BE49-F238E27FC236}">
                <a16:creationId xmlns:a16="http://schemas.microsoft.com/office/drawing/2014/main" id="{BE802364-625C-4902-84E9-8C8499AC5B18}"/>
              </a:ext>
            </a:extLst>
          </p:cNvPr>
          <p:cNvSpPr>
            <a:spLocks noGrp="1"/>
          </p:cNvSpPr>
          <p:nvPr>
            <p:ph type="title"/>
          </p:nvPr>
        </p:nvSpPr>
        <p:spPr>
          <a:xfrm>
            <a:off x="673247" y="271586"/>
            <a:ext cx="3394661" cy="645083"/>
          </a:xfrm>
        </p:spPr>
        <p:txBody>
          <a:bodyPr>
            <a:normAutofit/>
          </a:bodyPr>
          <a:lstStyle/>
          <a:p>
            <a:r>
              <a:rPr lang="en-GB" sz="3200" dirty="0"/>
              <a:t>ANY QUESTIONS?</a:t>
            </a:r>
          </a:p>
        </p:txBody>
      </p:sp>
      <p:sp>
        <p:nvSpPr>
          <p:cNvPr id="4" name="TextBox 3">
            <a:extLst>
              <a:ext uri="{FF2B5EF4-FFF2-40B4-BE49-F238E27FC236}">
                <a16:creationId xmlns:a16="http://schemas.microsoft.com/office/drawing/2014/main" id="{0BFE7AFE-74F0-40E9-B05D-590EDAEA1E6C}"/>
              </a:ext>
            </a:extLst>
          </p:cNvPr>
          <p:cNvSpPr txBox="1"/>
          <p:nvPr/>
        </p:nvSpPr>
        <p:spPr>
          <a:xfrm>
            <a:off x="3460823" y="1468271"/>
            <a:ext cx="3629025" cy="5386090"/>
          </a:xfrm>
          <a:prstGeom prst="rect">
            <a:avLst/>
          </a:prstGeom>
          <a:noFill/>
        </p:spPr>
        <p:txBody>
          <a:bodyPr wrap="square" rtlCol="0">
            <a:spAutoFit/>
          </a:bodyPr>
          <a:lstStyle/>
          <a:p>
            <a:pPr algn="ctr"/>
            <a:r>
              <a:rPr lang="en-GB" sz="34400" b="1" dirty="0">
                <a:solidFill>
                  <a:srgbClr val="002F5F"/>
                </a:solidFill>
                <a:latin typeface="Myriad Pro" panose="020B0503030403020204" pitchFamily="34" charset="0"/>
              </a:rPr>
              <a:t>?</a:t>
            </a:r>
          </a:p>
        </p:txBody>
      </p:sp>
    </p:spTree>
    <p:extLst>
      <p:ext uri="{BB962C8B-B14F-4D97-AF65-F5344CB8AC3E}">
        <p14:creationId xmlns:p14="http://schemas.microsoft.com/office/powerpoint/2010/main" val="1323946349"/>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377D658-4F3C-4809-80FD-13F5B33975A9}"/>
              </a:ext>
            </a:extLst>
          </p:cNvPr>
          <p:cNvSpPr>
            <a:spLocks noGrp="1"/>
          </p:cNvSpPr>
          <p:nvPr>
            <p:ph type="title"/>
          </p:nvPr>
        </p:nvSpPr>
        <p:spPr>
          <a:xfrm>
            <a:off x="673248" y="271460"/>
            <a:ext cx="4242997" cy="645083"/>
          </a:xfrm>
        </p:spPr>
        <p:txBody>
          <a:bodyPr/>
          <a:lstStyle/>
          <a:p>
            <a:r>
              <a:rPr lang="en-GB" dirty="0"/>
              <a:t>LEARNING OUTCOMES</a:t>
            </a:r>
          </a:p>
        </p:txBody>
      </p:sp>
      <p:sp>
        <p:nvSpPr>
          <p:cNvPr id="4" name="Content Placeholder 1">
            <a:extLst>
              <a:ext uri="{FF2B5EF4-FFF2-40B4-BE49-F238E27FC236}">
                <a16:creationId xmlns:a16="http://schemas.microsoft.com/office/drawing/2014/main" id="{53D9C459-6FD3-4A4B-97A1-75F0474D7209}"/>
              </a:ext>
            </a:extLst>
          </p:cNvPr>
          <p:cNvSpPr>
            <a:spLocks noGrp="1"/>
          </p:cNvSpPr>
          <p:nvPr>
            <p:ph idx="1"/>
          </p:nvPr>
        </p:nvSpPr>
        <p:spPr>
          <a:xfrm>
            <a:off x="673248" y="1184490"/>
            <a:ext cx="9204177" cy="5401924"/>
          </a:xfrm>
        </p:spPr>
        <p:txBody>
          <a:bodyPr>
            <a:normAutofit/>
          </a:bodyPr>
          <a:lstStyle/>
          <a:p>
            <a:pPr marL="0" indent="0">
              <a:buNone/>
            </a:pPr>
            <a:r>
              <a:rPr lang="en-GB" b="1" dirty="0">
                <a:solidFill>
                  <a:srgbClr val="0072CF"/>
                </a:solidFill>
              </a:rPr>
              <a:t>LO1: </a:t>
            </a:r>
            <a:r>
              <a:rPr lang="en-GB" dirty="0">
                <a:solidFill>
                  <a:srgbClr val="0072CF"/>
                </a:solidFill>
              </a:rPr>
              <a:t>Know how to plan and prepare for safe walking expeditions.</a:t>
            </a:r>
          </a:p>
          <a:p>
            <a:pPr marL="0" indent="0">
              <a:buNone/>
            </a:pPr>
            <a:endParaRPr lang="en-GB" dirty="0">
              <a:solidFill>
                <a:srgbClr val="0072CF"/>
              </a:solidFill>
            </a:endParaRPr>
          </a:p>
          <a:p>
            <a:r>
              <a:rPr lang="en-GB" dirty="0"/>
              <a:t>Describe factors for consideration when planning a walking expedition. </a:t>
            </a:r>
            <a:endParaRPr lang="en-GB" dirty="0">
              <a:solidFill>
                <a:srgbClr val="0072CF"/>
              </a:solidFill>
            </a:endParaRPr>
          </a:p>
          <a:p>
            <a:pPr marL="0" indent="0">
              <a:buNone/>
            </a:pPr>
            <a:endParaRPr lang="en-GB" sz="2000" dirty="0"/>
          </a:p>
          <a:p>
            <a:pPr marL="0" indent="0">
              <a:buNone/>
            </a:pPr>
            <a:endParaRPr lang="en-GB" b="1" dirty="0">
              <a:solidFill>
                <a:srgbClr val="0072CF"/>
              </a:solidFill>
            </a:endParaRPr>
          </a:p>
        </p:txBody>
      </p:sp>
      <p:cxnSp>
        <p:nvCxnSpPr>
          <p:cNvPr id="5" name="Straight Connector 4">
            <a:extLst>
              <a:ext uri="{FF2B5EF4-FFF2-40B4-BE49-F238E27FC236}">
                <a16:creationId xmlns:a16="http://schemas.microsoft.com/office/drawing/2014/main" id="{57175CBC-DAF7-44E3-938A-79D1F88672BF}"/>
              </a:ext>
            </a:extLst>
          </p:cNvPr>
          <p:cNvCxnSpPr>
            <a:cxnSpLocks/>
          </p:cNvCxnSpPr>
          <p:nvPr/>
        </p:nvCxnSpPr>
        <p:spPr>
          <a:xfrm>
            <a:off x="862641" y="1982158"/>
            <a:ext cx="8824823" cy="0"/>
          </a:xfrm>
          <a:prstGeom prst="line">
            <a:avLst/>
          </a:prstGeom>
          <a:ln w="28575">
            <a:solidFill>
              <a:srgbClr val="0072C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9074339"/>
      </p:ext>
    </p:extLst>
  </p:cSld>
  <p:clrMapOvr>
    <a:masterClrMapping/>
  </p:clrMapOvr>
  <p:transition spd="slow">
    <p:cove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ET Part 1" id="{39B4EB02-1420-4708-8206-C789913773D3}" vid="{877E21B4-149B-4392-8E80-B8BCD8A5DE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IET</Template>
  <TotalTime>402</TotalTime>
  <Words>4707</Words>
  <Application>Microsoft Office PowerPoint</Application>
  <PresentationFormat>Widescreen</PresentationFormat>
  <Paragraphs>503</Paragraphs>
  <Slides>42</Slides>
  <Notes>42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 Light</vt:lpstr>
      <vt:lpstr>Myanmar Text</vt:lpstr>
      <vt:lpstr>Calibri</vt:lpstr>
      <vt:lpstr>Myriad Pro</vt:lpstr>
      <vt:lpstr>Office Theme</vt:lpstr>
      <vt:lpstr>PowerPoint Presentation</vt:lpstr>
      <vt:lpstr>LEARNING OUTCOMES</vt:lpstr>
      <vt:lpstr>EXPEDITION PLANNING</vt:lpstr>
      <vt:lpstr>EXPEDITION FACTORS</vt:lpstr>
      <vt:lpstr>EXPEDITION FACTORS</vt:lpstr>
      <vt:lpstr>PERSONNEL FACTORS</vt:lpstr>
      <vt:lpstr>PERSONNEL FACTORS</vt:lpstr>
      <vt:lpstr>ANY QUESTIONS?</vt:lpstr>
      <vt:lpstr>LEARNING OUTCOMES</vt:lpstr>
      <vt:lpstr>EXPEDITION PLANNING TASK</vt:lpstr>
      <vt:lpstr>LEARNING OUTCOMES</vt:lpstr>
      <vt:lpstr>THE COUNTRYSIDE CODE</vt:lpstr>
      <vt:lpstr>RESPECT OTHER PEOPLE</vt:lpstr>
      <vt:lpstr>PROTECT THE NATURAL ENVIRONMENT</vt:lpstr>
      <vt:lpstr>ENJOY THE OUTDOORS</vt:lpstr>
      <vt:lpstr>ANY QUESTIONS?</vt:lpstr>
      <vt:lpstr>LEARNING OUTCOMES</vt:lpstr>
      <vt:lpstr>COUNTRYSIDE CODE TASK</vt:lpstr>
      <vt:lpstr>LEARNING OUTCOMES</vt:lpstr>
      <vt:lpstr>WHAT IS A ROUTE CARD FOR?</vt:lpstr>
      <vt:lpstr>ROUTE CARD EXAMPLE</vt:lpstr>
      <vt:lpstr>PowerPoint Presentation</vt:lpstr>
      <vt:lpstr>PowerPoint Presentation</vt:lpstr>
      <vt:lpstr>PowerPoint Presentation</vt:lpstr>
      <vt:lpstr>PowerPoint Presentation</vt:lpstr>
      <vt:lpstr>PowerPoint Presentation</vt:lpstr>
      <vt:lpstr>PowerPoint Presentation</vt:lpstr>
      <vt:lpstr>ANY QUESTIONS?</vt:lpstr>
      <vt:lpstr>LEARNING OUTCOMES</vt:lpstr>
      <vt:lpstr>ROUTE CARD TASK</vt:lpstr>
      <vt:lpstr>LEARNING OUTCOMES</vt:lpstr>
      <vt:lpstr>CLOTHING AND LAYERS</vt:lpstr>
      <vt:lpstr>BOOTS</vt:lpstr>
      <vt:lpstr>WATERPROOF CLOTHING</vt:lpstr>
      <vt:lpstr>RUCKSACK</vt:lpstr>
      <vt:lpstr>SLEEPING BAG</vt:lpstr>
      <vt:lpstr>OTHER EQUIPMENT</vt:lpstr>
      <vt:lpstr>PACKING A RUCKSACK</vt:lpstr>
      <vt:lpstr>ANY QUESTIONS?</vt:lpstr>
      <vt:lpstr>LEARNING OUTCOMES</vt:lpstr>
      <vt:lpstr>EXPEDITION EQUIPMENT TASK</vt:lpstr>
      <vt:lpstr>INSTRUCTOR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m419055</dc:creator>
  <cp:lastModifiedBy>m419055</cp:lastModifiedBy>
  <cp:revision>25</cp:revision>
  <dcterms:created xsi:type="dcterms:W3CDTF">2019-04-22T13:32:33Z</dcterms:created>
  <dcterms:modified xsi:type="dcterms:W3CDTF">2019-04-26T15:03:33Z</dcterms:modified>
</cp:coreProperties>
</file>