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256" r:id="rId2"/>
    <p:sldId id="374" r:id="rId3"/>
    <p:sldId id="258" r:id="rId4"/>
    <p:sldId id="373" r:id="rId5"/>
    <p:sldId id="375" r:id="rId6"/>
    <p:sldId id="390" r:id="rId7"/>
    <p:sldId id="376" r:id="rId8"/>
    <p:sldId id="377" r:id="rId9"/>
    <p:sldId id="378" r:id="rId10"/>
    <p:sldId id="379" r:id="rId11"/>
    <p:sldId id="381" r:id="rId12"/>
    <p:sldId id="380" r:id="rId13"/>
    <p:sldId id="391" r:id="rId14"/>
    <p:sldId id="392" r:id="rId15"/>
    <p:sldId id="382" r:id="rId16"/>
    <p:sldId id="383" r:id="rId17"/>
    <p:sldId id="384" r:id="rId18"/>
    <p:sldId id="385" r:id="rId19"/>
    <p:sldId id="386" r:id="rId20"/>
    <p:sldId id="387" r:id="rId21"/>
    <p:sldId id="388" r:id="rId22"/>
    <p:sldId id="389" r:id="rId23"/>
    <p:sldId id="393" r:id="rId24"/>
    <p:sldId id="279"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Myanmar Text" panose="020B0502040204020203" pitchFamily="34" charset="0"/>
      <p:regular r:id="rId34"/>
      <p:bold r:id="rId35"/>
    </p:embeddedFont>
    <p:embeddedFont>
      <p:font typeface="Myriad Pro" panose="020B0503030403020204" pitchFamily="3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F"/>
    <a:srgbClr val="193159"/>
    <a:srgbClr val="5E9CAE"/>
    <a:srgbClr val="729ABD"/>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462" autoAdjust="0"/>
  </p:normalViewPr>
  <p:slideViewPr>
    <p:cSldViewPr snapToGrid="0">
      <p:cViewPr varScale="1">
        <p:scale>
          <a:sx n="78" d="100"/>
          <a:sy n="78" d="100"/>
        </p:scale>
        <p:origin x="1734" y="90"/>
      </p:cViewPr>
      <p:guideLst/>
    </p:cSldViewPr>
  </p:slideViewPr>
  <p:notesTextViewPr>
    <p:cViewPr>
      <p:scale>
        <a:sx n="1" d="1"/>
        <a:sy n="1" d="1"/>
      </p:scale>
      <p:origin x="0" y="0"/>
    </p:cViewPr>
  </p:notesTextViewPr>
  <p:notesViewPr>
    <p:cSldViewPr snapToGrid="0">
      <p:cViewPr>
        <p:scale>
          <a:sx n="82" d="100"/>
          <a:sy n="82" d="100"/>
        </p:scale>
        <p:origin x="3876"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2CFB40-8AC3-409D-8385-BFC98C4594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6E8860E-1C6F-4B33-8891-A1623A13F6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3EF131-B304-4D89-829E-C990EDF5860E}" type="datetimeFigureOut">
              <a:rPr lang="en-GB" smtClean="0"/>
              <a:t>26/04/2019</a:t>
            </a:fld>
            <a:endParaRPr lang="en-GB"/>
          </a:p>
        </p:txBody>
      </p:sp>
      <p:sp>
        <p:nvSpPr>
          <p:cNvPr id="4" name="Footer Placeholder 3">
            <a:extLst>
              <a:ext uri="{FF2B5EF4-FFF2-40B4-BE49-F238E27FC236}">
                <a16:creationId xmlns:a16="http://schemas.microsoft.com/office/drawing/2014/main" id="{4270E970-23A9-4508-A675-A657AE5B3B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53954D-6FB1-4DE3-A24A-B47474A53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5AFB6-4D8E-4894-8B0A-6096D108AA8A}" type="slidenum">
              <a:rPr lang="en-GB" smtClean="0"/>
              <a:t>‹#›</a:t>
            </a:fld>
            <a:endParaRPr lang="en-GB"/>
          </a:p>
        </p:txBody>
      </p:sp>
    </p:spTree>
    <p:extLst>
      <p:ext uri="{BB962C8B-B14F-4D97-AF65-F5344CB8AC3E}">
        <p14:creationId xmlns:p14="http://schemas.microsoft.com/office/powerpoint/2010/main" val="2677596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1473" y="969794"/>
            <a:ext cx="6115050" cy="3439716"/>
          </a:xfrm>
          <a:prstGeom prst="rect">
            <a:avLst/>
          </a:prstGeom>
          <a:noFill/>
          <a:ln w="12700">
            <a:solidFill>
              <a:srgbClr val="729ABD"/>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71474" y="4719698"/>
            <a:ext cx="6115050" cy="3454508"/>
          </a:xfrm>
          <a:prstGeom prst="rect">
            <a:avLst/>
          </a:prstGeom>
          <a:ln>
            <a:solidFill>
              <a:srgbClr val="729ABD"/>
            </a:solidFill>
          </a:ln>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a:extLst>
              <a:ext uri="{FF2B5EF4-FFF2-40B4-BE49-F238E27FC236}">
                <a16:creationId xmlns:a16="http://schemas.microsoft.com/office/drawing/2014/main" id="{22E09B5A-10A3-464B-8855-E20B9B3C9242}"/>
              </a:ext>
            </a:extLst>
          </p:cNvPr>
          <p:cNvSpPr txBox="1"/>
          <p:nvPr/>
        </p:nvSpPr>
        <p:spPr>
          <a:xfrm>
            <a:off x="371473" y="351830"/>
            <a:ext cx="1973141" cy="307777"/>
          </a:xfrm>
          <a:prstGeom prst="rect">
            <a:avLst/>
          </a:prstGeom>
          <a:solidFill>
            <a:srgbClr val="0072CF"/>
          </a:solidFill>
        </p:spPr>
        <p:txBody>
          <a:bodyPr wrap="square" rtlCol="0">
            <a:spAutoFit/>
          </a:bodyPr>
          <a:lstStyle/>
          <a:p>
            <a:r>
              <a:rPr lang="en-GB" sz="1400" b="1" dirty="0">
                <a:solidFill>
                  <a:schemeClr val="bg1"/>
                </a:solidFill>
                <a:latin typeface="Myriad Pro" panose="020B0503030403020204" pitchFamily="34" charset="0"/>
              </a:rPr>
              <a:t>PRESENTATION NOTES</a:t>
            </a:r>
          </a:p>
        </p:txBody>
      </p:sp>
      <p:sp>
        <p:nvSpPr>
          <p:cNvPr id="11" name="TextBox 10">
            <a:extLst>
              <a:ext uri="{FF2B5EF4-FFF2-40B4-BE49-F238E27FC236}">
                <a16:creationId xmlns:a16="http://schemas.microsoft.com/office/drawing/2014/main" id="{0750822C-9B37-415A-9256-DC84547B662A}"/>
              </a:ext>
            </a:extLst>
          </p:cNvPr>
          <p:cNvSpPr txBox="1"/>
          <p:nvPr/>
        </p:nvSpPr>
        <p:spPr>
          <a:xfrm>
            <a:off x="2344614" y="351830"/>
            <a:ext cx="4141909" cy="307777"/>
          </a:xfrm>
          <a:prstGeom prst="rect">
            <a:avLst/>
          </a:prstGeom>
          <a:solidFill>
            <a:srgbClr val="0072CF"/>
          </a:solidFill>
        </p:spPr>
        <p:txBody>
          <a:bodyPr wrap="square" rtlCol="0">
            <a:spAutoFit/>
          </a:bodyPr>
          <a:lstStyle/>
          <a:p>
            <a:pPr algn="r"/>
            <a:r>
              <a:rPr lang="en-GB" sz="1400" b="1" dirty="0">
                <a:solidFill>
                  <a:schemeClr val="bg1"/>
                </a:solidFill>
                <a:latin typeface="Myriad Pro" panose="020B0503030403020204" pitchFamily="34" charset="0"/>
              </a:rPr>
              <a:t>THE ROYAL AIR FORCE</a:t>
            </a:r>
          </a:p>
        </p:txBody>
      </p:sp>
      <p:sp>
        <p:nvSpPr>
          <p:cNvPr id="16" name="TextBox 15">
            <a:extLst>
              <a:ext uri="{FF2B5EF4-FFF2-40B4-BE49-F238E27FC236}">
                <a16:creationId xmlns:a16="http://schemas.microsoft.com/office/drawing/2014/main" id="{A65A52ED-5813-45A7-9711-399706552E8C}"/>
              </a:ext>
            </a:extLst>
          </p:cNvPr>
          <p:cNvSpPr txBox="1"/>
          <p:nvPr/>
        </p:nvSpPr>
        <p:spPr>
          <a:xfrm>
            <a:off x="5615353" y="8469601"/>
            <a:ext cx="871171" cy="307777"/>
          </a:xfrm>
          <a:prstGeom prst="rect">
            <a:avLst/>
          </a:prstGeom>
          <a:solidFill>
            <a:srgbClr val="0072CF"/>
          </a:solidFill>
        </p:spPr>
        <p:txBody>
          <a:bodyPr wrap="square" rtlCol="0">
            <a:spAutoFit/>
          </a:bodyPr>
          <a:lstStyle/>
          <a:p>
            <a:pPr algn="r"/>
            <a:fld id="{BED1C4E3-AC42-4897-85E2-1C0F49AF255C}" type="slidenum">
              <a:rPr lang="en-GB" sz="1400" b="1" smtClean="0">
                <a:solidFill>
                  <a:schemeClr val="bg1"/>
                </a:solidFill>
                <a:latin typeface="Myriad Pro" panose="020B0503030403020204" pitchFamily="34" charset="0"/>
              </a:rPr>
              <a:t>‹#›</a:t>
            </a:fld>
            <a:endParaRPr lang="en-GB" sz="1400" b="1" dirty="0">
              <a:solidFill>
                <a:schemeClr val="bg1"/>
              </a:solidFill>
              <a:latin typeface="Myriad Pro" panose="020B0503030403020204" pitchFamily="34" charset="0"/>
            </a:endParaRPr>
          </a:p>
        </p:txBody>
      </p:sp>
      <p:sp>
        <p:nvSpPr>
          <p:cNvPr id="17" name="TextBox 16">
            <a:extLst>
              <a:ext uri="{FF2B5EF4-FFF2-40B4-BE49-F238E27FC236}">
                <a16:creationId xmlns:a16="http://schemas.microsoft.com/office/drawing/2014/main" id="{46C0BEC2-198E-4D86-BF84-55FBDD105ADB}"/>
              </a:ext>
            </a:extLst>
          </p:cNvPr>
          <p:cNvSpPr txBox="1"/>
          <p:nvPr/>
        </p:nvSpPr>
        <p:spPr>
          <a:xfrm>
            <a:off x="371473" y="8469600"/>
            <a:ext cx="5243880" cy="307777"/>
          </a:xfrm>
          <a:prstGeom prst="rect">
            <a:avLst/>
          </a:prstGeom>
          <a:solidFill>
            <a:srgbClr val="0072CF"/>
          </a:solidFill>
        </p:spPr>
        <p:txBody>
          <a:bodyPr wrap="square" rtlCol="0">
            <a:spAutoFit/>
          </a:bodyPr>
          <a:lstStyle/>
          <a:p>
            <a:r>
              <a:rPr lang="en-GB" sz="1400" b="1" dirty="0">
                <a:solidFill>
                  <a:schemeClr val="bg1"/>
                </a:solidFill>
                <a:latin typeface="Myriad Pro" panose="020B0503030403020204" pitchFamily="34" charset="0"/>
              </a:rPr>
              <a:t>FIRST CLASS CADET</a:t>
            </a:r>
          </a:p>
        </p:txBody>
      </p:sp>
    </p:spTree>
    <p:extLst>
      <p:ext uri="{BB962C8B-B14F-4D97-AF65-F5344CB8AC3E}">
        <p14:creationId xmlns:p14="http://schemas.microsoft.com/office/powerpoint/2010/main" val="255108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200" kern="1200">
        <a:solidFill>
          <a:schemeClr val="tx1"/>
        </a:solidFill>
        <a:latin typeface="Myriad Pro" panose="020B0503030403020204" pitchFamily="34" charset="0"/>
        <a:ea typeface="+mn-ea"/>
        <a:cs typeface="+mn-cs"/>
      </a:defRPr>
    </a:lvl2pPr>
    <a:lvl3pPr marL="914400" algn="l" defTabSz="914400" rtl="0" eaLnBrk="1" latinLnBrk="0" hangingPunct="1">
      <a:defRPr sz="1200" kern="1200">
        <a:solidFill>
          <a:schemeClr val="tx1"/>
        </a:solidFill>
        <a:latin typeface="Myriad Pro" panose="020B0503030403020204" pitchFamily="34" charset="0"/>
        <a:ea typeface="+mn-ea"/>
        <a:cs typeface="+mn-cs"/>
      </a:defRPr>
    </a:lvl3pPr>
    <a:lvl4pPr marL="1371600" algn="l" defTabSz="914400" rtl="0" eaLnBrk="1" latinLnBrk="0" hangingPunct="1">
      <a:defRPr sz="1200" kern="1200">
        <a:solidFill>
          <a:schemeClr val="tx1"/>
        </a:solidFill>
        <a:latin typeface="Myriad Pro" panose="020B0503030403020204" pitchFamily="34" charset="0"/>
        <a:ea typeface="+mn-ea"/>
        <a:cs typeface="+mn-cs"/>
      </a:defRPr>
    </a:lvl4pPr>
    <a:lvl5pPr marL="1828800" algn="l" defTabSz="914400" rtl="0" eaLnBrk="1" latinLnBrk="0" hangingPunct="1">
      <a:defRPr sz="120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Part 3 of 4. This presentation covers the information required to complete PASS criteria of the </a:t>
            </a:r>
            <a:r>
              <a:rPr lang="en-GB" i="1" dirty="0"/>
              <a:t>LO3 Initial Expedition Training </a:t>
            </a:r>
            <a:r>
              <a:rPr lang="en-GB" dirty="0"/>
              <a:t>topic.</a:t>
            </a:r>
          </a:p>
          <a:p>
            <a:endParaRPr lang="en-GB" dirty="0"/>
          </a:p>
          <a:p>
            <a:r>
              <a:rPr lang="en-GB" dirty="0"/>
              <a:t>For best results, these instructor notes should be read in conjunction with this presentation and the lesson plan.</a:t>
            </a:r>
          </a:p>
          <a:p>
            <a:endParaRPr lang="en-GB" dirty="0"/>
          </a:p>
        </p:txBody>
      </p:sp>
    </p:spTree>
    <p:extLst>
      <p:ext uri="{BB962C8B-B14F-4D97-AF65-F5344CB8AC3E}">
        <p14:creationId xmlns:p14="http://schemas.microsoft.com/office/powerpoint/2010/main" val="370869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6234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 chance to ask or answer any final questions.</a:t>
            </a:r>
          </a:p>
        </p:txBody>
      </p:sp>
    </p:spTree>
    <p:extLst>
      <p:ext uri="{BB962C8B-B14F-4D97-AF65-F5344CB8AC3E}">
        <p14:creationId xmlns:p14="http://schemas.microsoft.com/office/powerpoint/2010/main" val="251811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P8: Describe the essentials of siting, pitching and striking a camp. </a:t>
            </a:r>
          </a:p>
          <a:p>
            <a:endParaRPr lang="en-GB" dirty="0"/>
          </a:p>
        </p:txBody>
      </p:sp>
    </p:spTree>
    <p:extLst>
      <p:ext uri="{BB962C8B-B14F-4D97-AF65-F5344CB8AC3E}">
        <p14:creationId xmlns:p14="http://schemas.microsoft.com/office/powerpoint/2010/main" val="166538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P8 for LO3.</a:t>
            </a:r>
          </a:p>
          <a:p>
            <a:endParaRPr lang="en-GB" b="0" dirty="0"/>
          </a:p>
          <a:p>
            <a:r>
              <a:rPr lang="en-GB" b="0" dirty="0"/>
              <a:t>Cadets must list things to consider with siting, pitching and striking a camp.</a:t>
            </a:r>
          </a:p>
          <a:p>
            <a:endParaRPr lang="en-GB" b="0" dirty="0"/>
          </a:p>
          <a:p>
            <a:r>
              <a:rPr lang="en-GB" b="1" dirty="0"/>
              <a:t>Once satisfied that all cadets have an understanding of the topic, instructors must check and sign:</a:t>
            </a:r>
          </a:p>
          <a:p>
            <a:pPr marL="171450" indent="-171450">
              <a:buFont typeface="Arial" panose="020B0604020202020204" pitchFamily="34" charset="0"/>
              <a:buChar char="•"/>
            </a:pPr>
            <a:r>
              <a:rPr lang="en-GB" b="1" dirty="0"/>
              <a:t>Page 35 of the cadet’s first class log book.</a:t>
            </a:r>
          </a:p>
        </p:txBody>
      </p:sp>
    </p:spTree>
    <p:extLst>
      <p:ext uri="{BB962C8B-B14F-4D97-AF65-F5344CB8AC3E}">
        <p14:creationId xmlns:p14="http://schemas.microsoft.com/office/powerpoint/2010/main" val="93714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P8 for LO3.</a:t>
            </a:r>
          </a:p>
          <a:p>
            <a:endParaRPr lang="en-GB" b="0" dirty="0"/>
          </a:p>
          <a:p>
            <a:r>
              <a:rPr lang="en-GB" b="0" dirty="0"/>
              <a:t>Cadets must demonstrate siting, pitching and striking a camp.</a:t>
            </a:r>
          </a:p>
          <a:p>
            <a:endParaRPr lang="en-GB" b="1" dirty="0"/>
          </a:p>
          <a:p>
            <a:r>
              <a:rPr lang="en-GB" b="1" dirty="0"/>
              <a:t>Once satisfied that all cadets have an understanding of the topic, instructors must fill in:</a:t>
            </a:r>
          </a:p>
          <a:p>
            <a:pPr marL="171450" indent="-171450">
              <a:buFont typeface="Arial" panose="020B0604020202020204" pitchFamily="34" charset="0"/>
              <a:buChar char="•"/>
            </a:pPr>
            <a:r>
              <a:rPr lang="en-GB" b="1" dirty="0"/>
              <a:t>Page 35 of the cadet’s first class log book.</a:t>
            </a:r>
          </a:p>
          <a:p>
            <a:pPr marL="171450" indent="-171450">
              <a:buFont typeface="Arial" panose="020B0604020202020204" pitchFamily="34" charset="0"/>
              <a:buChar char="•"/>
            </a:pPr>
            <a:r>
              <a:rPr lang="en-GB" b="1" dirty="0"/>
              <a:t>Task P8 Activity 2 log sheet. This can be found on Ultilearn.</a:t>
            </a:r>
          </a:p>
        </p:txBody>
      </p:sp>
    </p:spTree>
    <p:extLst>
      <p:ext uri="{BB962C8B-B14F-4D97-AF65-F5344CB8AC3E}">
        <p14:creationId xmlns:p14="http://schemas.microsoft.com/office/powerpoint/2010/main" val="8886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P9: Explain food and cooking safety considerations for expeditions.</a:t>
            </a:r>
          </a:p>
          <a:p>
            <a:endParaRPr lang="en-GB" dirty="0"/>
          </a:p>
        </p:txBody>
      </p:sp>
    </p:spTree>
    <p:extLst>
      <p:ext uri="{BB962C8B-B14F-4D97-AF65-F5344CB8AC3E}">
        <p14:creationId xmlns:p14="http://schemas.microsoft.com/office/powerpoint/2010/main" val="807251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429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 chance to ask or answer any final questions.</a:t>
            </a:r>
          </a:p>
        </p:txBody>
      </p:sp>
    </p:spTree>
    <p:extLst>
      <p:ext uri="{BB962C8B-B14F-4D97-AF65-F5344CB8AC3E}">
        <p14:creationId xmlns:p14="http://schemas.microsoft.com/office/powerpoint/2010/main" val="2156473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P9: Explain food and cooking safety considerations for expeditions.</a:t>
            </a:r>
          </a:p>
          <a:p>
            <a:endParaRPr lang="en-GB" dirty="0"/>
          </a:p>
        </p:txBody>
      </p:sp>
    </p:spTree>
    <p:extLst>
      <p:ext uri="{BB962C8B-B14F-4D97-AF65-F5344CB8AC3E}">
        <p14:creationId xmlns:p14="http://schemas.microsoft.com/office/powerpoint/2010/main" val="258284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P9 for LO3.</a:t>
            </a:r>
          </a:p>
          <a:p>
            <a:endParaRPr lang="en-GB" b="0" dirty="0"/>
          </a:p>
          <a:p>
            <a:r>
              <a:rPr lang="en-GB" b="0" dirty="0"/>
              <a:t>Cadets must demonstrate how to prepare and cook food to be used on an expedition. This could be turned into a competition, which staff/ </a:t>
            </a:r>
          </a:p>
          <a:p>
            <a:endParaRPr lang="en-GB" b="1" dirty="0"/>
          </a:p>
          <a:p>
            <a:r>
              <a:rPr lang="en-GB" b="1" dirty="0"/>
              <a:t>Once satisfied that all cadets have an understanding of the topic, instructors must fill in:</a:t>
            </a:r>
          </a:p>
          <a:p>
            <a:pPr marL="171450" indent="-171450">
              <a:buFont typeface="Arial" panose="020B0604020202020204" pitchFamily="34" charset="0"/>
              <a:buChar char="•"/>
            </a:pPr>
            <a:r>
              <a:rPr lang="en-GB" b="1" dirty="0"/>
              <a:t>Page 36 of the cadet’s first class log book.</a:t>
            </a:r>
          </a:p>
          <a:p>
            <a:pPr marL="171450" indent="-171450">
              <a:buFont typeface="Arial" panose="020B0604020202020204" pitchFamily="34" charset="0"/>
              <a:buChar char="•"/>
            </a:pPr>
            <a:r>
              <a:rPr lang="en-GB" b="1" dirty="0"/>
              <a:t>Task P9 Activity 1 log sheet. This can be found on Ultilearn.</a:t>
            </a:r>
          </a:p>
        </p:txBody>
      </p:sp>
    </p:spTree>
    <p:extLst>
      <p:ext uri="{BB962C8B-B14F-4D97-AF65-F5344CB8AC3E}">
        <p14:creationId xmlns:p14="http://schemas.microsoft.com/office/powerpoint/2010/main" val="28259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P7: Describe the principles warmth and comfort in camp.</a:t>
            </a:r>
          </a:p>
          <a:p>
            <a:endParaRPr lang="en-GB" dirty="0"/>
          </a:p>
        </p:txBody>
      </p:sp>
    </p:spTree>
    <p:extLst>
      <p:ext uri="{BB962C8B-B14F-4D97-AF65-F5344CB8AC3E}">
        <p14:creationId xmlns:p14="http://schemas.microsoft.com/office/powerpoint/2010/main" val="88313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417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7977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 chance to ask or answer any final questions.</a:t>
            </a:r>
          </a:p>
        </p:txBody>
      </p:sp>
    </p:spTree>
    <p:extLst>
      <p:ext uri="{BB962C8B-B14F-4D97-AF65-F5344CB8AC3E}">
        <p14:creationId xmlns:p14="http://schemas.microsoft.com/office/powerpoint/2010/main" val="224574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P7: Describe the principles warmth and comfort in camp.</a:t>
            </a:r>
          </a:p>
          <a:p>
            <a:endParaRPr lang="en-GB" dirty="0"/>
          </a:p>
        </p:txBody>
      </p:sp>
    </p:spTree>
    <p:extLst>
      <p:ext uri="{BB962C8B-B14F-4D97-AF65-F5344CB8AC3E}">
        <p14:creationId xmlns:p14="http://schemas.microsoft.com/office/powerpoint/2010/main" val="424905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P7 for LO3.</a:t>
            </a:r>
          </a:p>
          <a:p>
            <a:endParaRPr lang="en-GB" b="0" dirty="0"/>
          </a:p>
          <a:p>
            <a:r>
              <a:rPr lang="en-GB" b="0" dirty="0"/>
              <a:t>Cadets must list four things to improve warmth and/or comfort on a campsite.</a:t>
            </a:r>
          </a:p>
          <a:p>
            <a:endParaRPr lang="en-GB" b="0" dirty="0"/>
          </a:p>
          <a:p>
            <a:r>
              <a:rPr lang="en-GB" b="1" dirty="0"/>
              <a:t>Once satisfied that all cadets have an understanding of the topic, instructors must check and sign:</a:t>
            </a:r>
          </a:p>
          <a:p>
            <a:pPr marL="171450" indent="-171450">
              <a:buFont typeface="Arial" panose="020B0604020202020204" pitchFamily="34" charset="0"/>
              <a:buChar char="•"/>
            </a:pPr>
            <a:r>
              <a:rPr lang="en-GB" b="1" dirty="0"/>
              <a:t>Page 34 of the cadet’s first class log book.</a:t>
            </a:r>
          </a:p>
        </p:txBody>
      </p:sp>
    </p:spTree>
    <p:extLst>
      <p:ext uri="{BB962C8B-B14F-4D97-AF65-F5344CB8AC3E}">
        <p14:creationId xmlns:p14="http://schemas.microsoft.com/office/powerpoint/2010/main" val="8886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LO3: Understand the principles of safe camp craft on an expedition.</a:t>
            </a:r>
          </a:p>
          <a:p>
            <a:endParaRPr lang="en-GB" dirty="0"/>
          </a:p>
          <a:p>
            <a:r>
              <a:rPr lang="en-GB" dirty="0"/>
              <a:t>P8: Describe the essentials of siting, pitching and striking a camp. </a:t>
            </a:r>
          </a:p>
          <a:p>
            <a:endParaRPr lang="en-GB" dirty="0"/>
          </a:p>
        </p:txBody>
      </p:sp>
    </p:spTree>
    <p:extLst>
      <p:ext uri="{BB962C8B-B14F-4D97-AF65-F5344CB8AC3E}">
        <p14:creationId xmlns:p14="http://schemas.microsoft.com/office/powerpoint/2010/main" val="56279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Choose an area that is flat (pitching on a slope will be uncomfortable).</a:t>
            </a:r>
          </a:p>
          <a:p>
            <a:endParaRPr lang="en-GB" dirty="0"/>
          </a:p>
          <a:p>
            <a:r>
              <a:rPr lang="en-GB" dirty="0"/>
              <a:t>Do not pitch your tent under a tree – branches may fall in high winds, which would demand the tent and possibly cause injury.</a:t>
            </a:r>
          </a:p>
          <a:p>
            <a:endParaRPr lang="en-GB" dirty="0"/>
          </a:p>
          <a:p>
            <a:r>
              <a:rPr lang="en-GB" dirty="0"/>
              <a:t>Do not pitch your tent close to water – in the event of heavy rain overnight this may flood.</a:t>
            </a:r>
          </a:p>
          <a:p>
            <a:endParaRPr lang="en-GB" dirty="0"/>
          </a:p>
          <a:p>
            <a:r>
              <a:rPr lang="en-GB" dirty="0"/>
              <a:t>(Wild camping) ensure you allocate appropriate toilet areas for male and female. Dig toilet holes.</a:t>
            </a:r>
          </a:p>
          <a:p>
            <a:endParaRPr lang="en-GB" dirty="0"/>
          </a:p>
          <a:p>
            <a:r>
              <a:rPr lang="en-GB" dirty="0"/>
              <a:t>When pitching tents ensure your tent is a good distance away from other tents (at least 5m – although this varies between sites).</a:t>
            </a:r>
          </a:p>
        </p:txBody>
      </p:sp>
    </p:spTree>
    <p:extLst>
      <p:ext uri="{BB962C8B-B14F-4D97-AF65-F5344CB8AC3E}">
        <p14:creationId xmlns:p14="http://schemas.microsoft.com/office/powerpoint/2010/main" val="76087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Always put litter in a bin if there is one, or keep it with you until you find a bin or finish the expedition. Leaving litter can harm wildlife.</a:t>
            </a:r>
          </a:p>
          <a:p>
            <a:endParaRPr lang="en-GB" dirty="0"/>
          </a:p>
          <a:p>
            <a:r>
              <a:rPr lang="en-GB" dirty="0"/>
              <a:t>Make sure no food is left out overnight. This often attracts unwelcome wildlife in the middle of the night like foxes. </a:t>
            </a:r>
          </a:p>
          <a:p>
            <a:endParaRPr lang="en-GB" dirty="0"/>
          </a:p>
          <a:p>
            <a:r>
              <a:rPr lang="en-GB" dirty="0"/>
              <a:t>Keep the campsite and your tents tidy. Don’t leave equipment outside as it may get damaged or stolen by other campers. </a:t>
            </a:r>
          </a:p>
          <a:p>
            <a:endParaRPr lang="en-GB" dirty="0"/>
          </a:p>
          <a:p>
            <a:r>
              <a:rPr lang="en-GB" dirty="0"/>
              <a:t>Keep noise to a minimum and respect other campsite users. </a:t>
            </a:r>
          </a:p>
          <a:p>
            <a:endParaRPr lang="en-GB" dirty="0"/>
          </a:p>
          <a:p>
            <a:r>
              <a:rPr lang="en-GB" dirty="0"/>
              <a:t>Do not light any campfires unless the campsite owner has given you permission. If they have, be careful and follow all the sites safety rules. Ensure the fire is out before you go to bed. </a:t>
            </a:r>
          </a:p>
          <a:p>
            <a:endParaRPr lang="en-GB" dirty="0"/>
          </a:p>
          <a:p>
            <a:r>
              <a:rPr lang="en-GB" dirty="0"/>
              <a:t>Cook outside and never in tents. This is a real fire risk. </a:t>
            </a:r>
          </a:p>
        </p:txBody>
      </p:sp>
    </p:spTree>
    <p:extLst>
      <p:ext uri="{BB962C8B-B14F-4D97-AF65-F5344CB8AC3E}">
        <p14:creationId xmlns:p14="http://schemas.microsoft.com/office/powerpoint/2010/main" val="1213966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6A59C-F33A-424F-B96E-25C8A098B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F0F5B46-BF4A-4C42-ABB9-7ECBB61B98C3}"/>
              </a:ext>
            </a:extLst>
          </p:cNvPr>
          <p:cNvSpPr txBox="1"/>
          <p:nvPr userDrawn="1"/>
        </p:nvSpPr>
        <p:spPr>
          <a:xfrm>
            <a:off x="649482" y="4429135"/>
            <a:ext cx="2247543" cy="569387"/>
          </a:xfrm>
          <a:prstGeom prst="rect">
            <a:avLst/>
          </a:prstGeom>
          <a:noFill/>
        </p:spPr>
        <p:txBody>
          <a:bodyPr wrap="square" rtlCol="0">
            <a:spAutoFit/>
          </a:bodyPr>
          <a:lstStyle/>
          <a:p>
            <a:r>
              <a:rPr lang="en-GB" sz="3100" b="1" dirty="0">
                <a:solidFill>
                  <a:srgbClr val="0072CF"/>
                </a:solidFill>
                <a:latin typeface="Myriad Pro" panose="020B0503030403020204" pitchFamily="34" charset="0"/>
                <a:cs typeface="Myanmar Text" panose="020B0502040204020203" pitchFamily="34" charset="0"/>
              </a:rPr>
              <a:t>PART 3</a:t>
            </a:r>
          </a:p>
        </p:txBody>
      </p:sp>
    </p:spTree>
    <p:extLst>
      <p:ext uri="{BB962C8B-B14F-4D97-AF65-F5344CB8AC3E}">
        <p14:creationId xmlns:p14="http://schemas.microsoft.com/office/powerpoint/2010/main" val="268944492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8A12-1936-4FF9-8E82-D962CB5682FE}"/>
              </a:ext>
            </a:extLst>
          </p:cNvPr>
          <p:cNvSpPr>
            <a:spLocks noGrp="1"/>
          </p:cNvSpPr>
          <p:nvPr>
            <p:ph type="title"/>
          </p:nvPr>
        </p:nvSpPr>
        <p:spPr>
          <a:xfrm>
            <a:off x="673248" y="271587"/>
            <a:ext cx="7666884" cy="60947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p:spPr>
        <p:txBody>
          <a:bodyPr>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Rectangle 19">
            <a:extLst>
              <a:ext uri="{FF2B5EF4-FFF2-40B4-BE49-F238E27FC236}">
                <a16:creationId xmlns:a16="http://schemas.microsoft.com/office/drawing/2014/main" id="{E93D9D74-62DF-47F7-8627-3EDF485EBFEC}"/>
              </a:ext>
            </a:extLst>
          </p:cNvPr>
          <p:cNvSpPr/>
          <p:nvPr userDrawn="1"/>
        </p:nvSpPr>
        <p:spPr>
          <a:xfrm>
            <a:off x="-1981" y="0"/>
            <a:ext cx="361951" cy="6858000"/>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pic>
        <p:nvPicPr>
          <p:cNvPr id="11" name="Picture 10">
            <a:extLst>
              <a:ext uri="{FF2B5EF4-FFF2-40B4-BE49-F238E27FC236}">
                <a16:creationId xmlns:a16="http://schemas.microsoft.com/office/drawing/2014/main" id="{B5773850-69D5-4C8D-BE2B-4EDE23336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7586114" y="2250570"/>
            <a:ext cx="6857999" cy="2353771"/>
          </a:xfrm>
          <a:prstGeom prst="rect">
            <a:avLst/>
          </a:prstGeom>
        </p:spPr>
      </p:pic>
      <p:pic>
        <p:nvPicPr>
          <p:cNvPr id="12" name="Picture 11">
            <a:extLst>
              <a:ext uri="{FF2B5EF4-FFF2-40B4-BE49-F238E27FC236}">
                <a16:creationId xmlns:a16="http://schemas.microsoft.com/office/drawing/2014/main" id="{791900B3-B49C-4C97-98D3-7E4EEC595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3" name="Picture 12">
            <a:extLst>
              <a:ext uri="{FF2B5EF4-FFF2-40B4-BE49-F238E27FC236}">
                <a16:creationId xmlns:a16="http://schemas.microsoft.com/office/drawing/2014/main" id="{349C338D-2F13-4717-A4D7-97C012E508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Tree>
    <p:extLst>
      <p:ext uri="{BB962C8B-B14F-4D97-AF65-F5344CB8AC3E}">
        <p14:creationId xmlns:p14="http://schemas.microsoft.com/office/powerpoint/2010/main" val="2869392150"/>
      </p:ext>
    </p:extLst>
  </p:cSld>
  <p:clrMapOvr>
    <a:masterClrMapping/>
  </p:clrMapOvr>
  <p:transition spd="slow">
    <p:cove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0A53BE-1675-439D-99AF-3E782B998DF2}"/>
              </a:ext>
            </a:extLst>
          </p:cNvPr>
          <p:cNvSpPr/>
          <p:nvPr userDrawn="1"/>
        </p:nvSpPr>
        <p:spPr>
          <a:xfrm>
            <a:off x="-1981" y="0"/>
            <a:ext cx="361951" cy="6858000"/>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p:spPr>
        <p:txBody>
          <a:bodyPr>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pic>
        <p:nvPicPr>
          <p:cNvPr id="11" name="Picture 10">
            <a:extLst>
              <a:ext uri="{FF2B5EF4-FFF2-40B4-BE49-F238E27FC236}">
                <a16:creationId xmlns:a16="http://schemas.microsoft.com/office/drawing/2014/main" id="{A669EBC1-2B6C-4A93-A85F-E09F25FD8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7588189" y="2252644"/>
            <a:ext cx="6854910" cy="2352711"/>
          </a:xfrm>
          <a:prstGeom prst="rect">
            <a:avLst/>
          </a:prstGeom>
        </p:spPr>
      </p:pic>
      <p:pic>
        <p:nvPicPr>
          <p:cNvPr id="12" name="Picture 11">
            <a:extLst>
              <a:ext uri="{FF2B5EF4-FFF2-40B4-BE49-F238E27FC236}">
                <a16:creationId xmlns:a16="http://schemas.microsoft.com/office/drawing/2014/main" id="{54440B0F-5B6F-4659-8196-A45C255C9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3" name="Picture 12">
            <a:extLst>
              <a:ext uri="{FF2B5EF4-FFF2-40B4-BE49-F238E27FC236}">
                <a16:creationId xmlns:a16="http://schemas.microsoft.com/office/drawing/2014/main" id="{AFC5D2B2-820F-40CA-B47A-6A7E62F9AD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
        <p:nvSpPr>
          <p:cNvPr id="22" name="Title 1">
            <a:extLst>
              <a:ext uri="{FF2B5EF4-FFF2-40B4-BE49-F238E27FC236}">
                <a16:creationId xmlns:a16="http://schemas.microsoft.com/office/drawing/2014/main" id="{06D94CF9-033A-4930-B65D-412F28886FD3}"/>
              </a:ext>
            </a:extLst>
          </p:cNvPr>
          <p:cNvSpPr>
            <a:spLocks noGrp="1"/>
          </p:cNvSpPr>
          <p:nvPr>
            <p:ph type="title"/>
          </p:nvPr>
        </p:nvSpPr>
        <p:spPr>
          <a:xfrm>
            <a:off x="673248" y="271587"/>
            <a:ext cx="9204176" cy="60947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81892087"/>
      </p:ext>
    </p:extLst>
  </p:cSld>
  <p:clrMapOvr>
    <a:masterClrMapping/>
  </p:clrMapOvr>
  <p:transition spd="slow">
    <p:cove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844646-51DE-4695-AA98-5C31E1907D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2B532D1-4E9D-4768-BB7B-5EE41C33536F}"/>
              </a:ext>
            </a:extLst>
          </p:cNvPr>
          <p:cNvSpPr/>
          <p:nvPr userDrawn="1"/>
        </p:nvSpPr>
        <p:spPr>
          <a:xfrm>
            <a:off x="-1981" y="0"/>
            <a:ext cx="361951" cy="6858000"/>
          </a:xfrm>
          <a:prstGeom prst="rect">
            <a:avLst/>
          </a:prstGeom>
          <a:solidFill>
            <a:srgbClr val="0072C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a:solidFill>
            <a:schemeClr val="bg1">
              <a:alpha val="90000"/>
            </a:schemeClr>
          </a:solidFill>
        </p:spPr>
        <p:txBody>
          <a:bodyPr lIns="180000" tIns="180000" rIns="180000" bIns="180000">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sp>
        <p:nvSpPr>
          <p:cNvPr id="15" name="Title 1">
            <a:extLst>
              <a:ext uri="{FF2B5EF4-FFF2-40B4-BE49-F238E27FC236}">
                <a16:creationId xmlns:a16="http://schemas.microsoft.com/office/drawing/2014/main" id="{BF8F222D-94B9-439D-9146-8D045A2E079E}"/>
              </a:ext>
            </a:extLst>
          </p:cNvPr>
          <p:cNvSpPr>
            <a:spLocks noGrp="1"/>
          </p:cNvSpPr>
          <p:nvPr>
            <p:ph type="title"/>
          </p:nvPr>
        </p:nvSpPr>
        <p:spPr>
          <a:xfrm>
            <a:off x="673247" y="271586"/>
            <a:ext cx="9204177" cy="64508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0A05F25D-2B80-4954-8F22-1CAAFF2AF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H="1">
            <a:off x="7588189" y="2252644"/>
            <a:ext cx="6854910" cy="2352711"/>
          </a:xfrm>
          <a:prstGeom prst="rect">
            <a:avLst/>
          </a:prstGeom>
        </p:spPr>
      </p:pic>
      <p:pic>
        <p:nvPicPr>
          <p:cNvPr id="18" name="Picture 17">
            <a:extLst>
              <a:ext uri="{FF2B5EF4-FFF2-40B4-BE49-F238E27FC236}">
                <a16:creationId xmlns:a16="http://schemas.microsoft.com/office/drawing/2014/main" id="{BF3E8FA3-A810-45CA-BB16-0AC1D5A45E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9" name="Picture 18">
            <a:extLst>
              <a:ext uri="{FF2B5EF4-FFF2-40B4-BE49-F238E27FC236}">
                <a16:creationId xmlns:a16="http://schemas.microsoft.com/office/drawing/2014/main" id="{31F37E55-88C3-4BD8-A04F-751CE94409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Tree>
    <p:extLst>
      <p:ext uri="{BB962C8B-B14F-4D97-AF65-F5344CB8AC3E}">
        <p14:creationId xmlns:p14="http://schemas.microsoft.com/office/powerpoint/2010/main" val="1865027670"/>
      </p:ext>
    </p:extLst>
  </p:cSld>
  <p:clrMapOvr>
    <a:masterClrMapping/>
  </p:clrMapOvr>
  <p:transition spd="slow">
    <p:cover/>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CCE044-6719-4EEF-A6E7-2D9657DA7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3010FB-387B-4001-8995-3919F01C8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E0972A-F89A-4CE9-9C93-C483D4329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D4E38-C322-4E3F-859D-6383D4F03D6E}" type="datetimeFigureOut">
              <a:rPr lang="en-GB" smtClean="0"/>
              <a:t>26/04/2019</a:t>
            </a:fld>
            <a:endParaRPr lang="en-GB"/>
          </a:p>
        </p:txBody>
      </p:sp>
      <p:sp>
        <p:nvSpPr>
          <p:cNvPr id="5" name="Footer Placeholder 4">
            <a:extLst>
              <a:ext uri="{FF2B5EF4-FFF2-40B4-BE49-F238E27FC236}">
                <a16:creationId xmlns:a16="http://schemas.microsoft.com/office/drawing/2014/main" id="{F786C8FD-2944-421A-9919-9E1B77EAE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EA8D94-24F4-4E4D-A098-7B0F9587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B75E-B922-4533-A540-3426F7C5E744}" type="slidenum">
              <a:rPr lang="en-GB" smtClean="0"/>
              <a:t>‹#›</a:t>
            </a:fld>
            <a:endParaRPr lang="en-GB"/>
          </a:p>
        </p:txBody>
      </p:sp>
    </p:spTree>
    <p:extLst>
      <p:ext uri="{BB962C8B-B14F-4D97-AF65-F5344CB8AC3E}">
        <p14:creationId xmlns:p14="http://schemas.microsoft.com/office/powerpoint/2010/main" val="244431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detdirect.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57493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BDF6-09D6-4B53-8A99-AEC679C6395B}"/>
              </a:ext>
            </a:extLst>
          </p:cNvPr>
          <p:cNvSpPr>
            <a:spLocks noGrp="1"/>
          </p:cNvSpPr>
          <p:nvPr>
            <p:ph type="title"/>
          </p:nvPr>
        </p:nvSpPr>
        <p:spPr>
          <a:xfrm>
            <a:off x="673248" y="271587"/>
            <a:ext cx="4541303" cy="609473"/>
          </a:xfrm>
        </p:spPr>
        <p:txBody>
          <a:bodyPr/>
          <a:lstStyle/>
          <a:p>
            <a:r>
              <a:rPr lang="en-GB" dirty="0"/>
              <a:t>LEAVING THE CAMPSITE</a:t>
            </a:r>
          </a:p>
        </p:txBody>
      </p:sp>
      <p:sp>
        <p:nvSpPr>
          <p:cNvPr id="3" name="Content Placeholder 2">
            <a:extLst>
              <a:ext uri="{FF2B5EF4-FFF2-40B4-BE49-F238E27FC236}">
                <a16:creationId xmlns:a16="http://schemas.microsoft.com/office/drawing/2014/main" id="{1C83ED65-3180-4B30-AAB1-AC62EEEEE3D3}"/>
              </a:ext>
            </a:extLst>
          </p:cNvPr>
          <p:cNvSpPr>
            <a:spLocks noGrp="1"/>
          </p:cNvSpPr>
          <p:nvPr>
            <p:ph idx="1"/>
          </p:nvPr>
        </p:nvSpPr>
        <p:spPr>
          <a:xfrm>
            <a:off x="673248" y="1184490"/>
            <a:ext cx="9204177" cy="2653646"/>
          </a:xfrm>
        </p:spPr>
        <p:txBody>
          <a:bodyPr>
            <a:normAutofit/>
          </a:bodyPr>
          <a:lstStyle/>
          <a:p>
            <a:r>
              <a:rPr lang="en-GB" dirty="0"/>
              <a:t>Pick up any rubbish, especially food waste and packaging.</a:t>
            </a:r>
          </a:p>
          <a:p>
            <a:endParaRPr lang="en-GB" dirty="0"/>
          </a:p>
          <a:p>
            <a:r>
              <a:rPr lang="en-GB" dirty="0"/>
              <a:t>When wild camping fill in toilet holes and burn any waste paper.</a:t>
            </a:r>
          </a:p>
          <a:p>
            <a:pPr marL="0" indent="0">
              <a:buNone/>
            </a:pPr>
            <a:endParaRPr lang="en-GB" dirty="0"/>
          </a:p>
          <a:p>
            <a:r>
              <a:rPr lang="en-GB" dirty="0"/>
              <a:t>Check to make sure you haven’t left anything behind – leave the campsite in a better condition than when you found it!</a:t>
            </a:r>
          </a:p>
          <a:p>
            <a:endParaRPr lang="en-GB" dirty="0"/>
          </a:p>
        </p:txBody>
      </p:sp>
      <p:graphicFrame>
        <p:nvGraphicFramePr>
          <p:cNvPr id="4" name="Table 3">
            <a:extLst>
              <a:ext uri="{FF2B5EF4-FFF2-40B4-BE49-F238E27FC236}">
                <a16:creationId xmlns:a16="http://schemas.microsoft.com/office/drawing/2014/main" id="{379F90B0-1D59-4D5A-8A47-5FC43EED6DD3}"/>
              </a:ext>
            </a:extLst>
          </p:cNvPr>
          <p:cNvGraphicFramePr>
            <a:graphicFrameLocks noGrp="1"/>
          </p:cNvGraphicFramePr>
          <p:nvPr>
            <p:extLst>
              <p:ext uri="{D42A27DB-BD31-4B8C-83A1-F6EECF244321}">
                <p14:modId xmlns:p14="http://schemas.microsoft.com/office/powerpoint/2010/main" val="1172935400"/>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88</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2050" name="Picture 2" descr="Related image">
            <a:extLst>
              <a:ext uri="{FF2B5EF4-FFF2-40B4-BE49-F238E27FC236}">
                <a16:creationId xmlns:a16="http://schemas.microsoft.com/office/drawing/2014/main" id="{56E57748-45D7-48F9-9CA0-19D4866866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96" b="15967"/>
          <a:stretch/>
        </p:blipFill>
        <p:spPr bwMode="auto">
          <a:xfrm>
            <a:off x="1578477" y="4053015"/>
            <a:ext cx="7272147" cy="248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0339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8194-8722-43F6-8787-C821C4589931}"/>
              </a:ext>
            </a:extLst>
          </p:cNvPr>
          <p:cNvSpPr>
            <a:spLocks noGrp="1"/>
          </p:cNvSpPr>
          <p:nvPr>
            <p:ph idx="1"/>
          </p:nvPr>
        </p:nvSpPr>
        <p:spPr/>
        <p:txBody>
          <a:bodyPr/>
          <a:lstStyle/>
          <a:p>
            <a:r>
              <a:rPr lang="en-GB" dirty="0"/>
              <a:t>Are there any final questions?</a:t>
            </a:r>
          </a:p>
        </p:txBody>
      </p:sp>
      <p:sp>
        <p:nvSpPr>
          <p:cNvPr id="2" name="Title 1">
            <a:extLst>
              <a:ext uri="{FF2B5EF4-FFF2-40B4-BE49-F238E27FC236}">
                <a16:creationId xmlns:a16="http://schemas.microsoft.com/office/drawing/2014/main" id="{BE802364-625C-4902-84E9-8C8499AC5B18}"/>
              </a:ext>
            </a:extLst>
          </p:cNvPr>
          <p:cNvSpPr>
            <a:spLocks noGrp="1"/>
          </p:cNvSpPr>
          <p:nvPr>
            <p:ph type="title"/>
          </p:nvPr>
        </p:nvSpPr>
        <p:spPr>
          <a:xfrm>
            <a:off x="673247" y="271586"/>
            <a:ext cx="3394661" cy="645083"/>
          </a:xfrm>
        </p:spPr>
        <p:txBody>
          <a:bodyPr>
            <a:normAutofit/>
          </a:bodyPr>
          <a:lstStyle/>
          <a:p>
            <a:r>
              <a:rPr lang="en-GB" sz="3200" dirty="0"/>
              <a:t>ANY QUESTIONS?</a:t>
            </a:r>
          </a:p>
        </p:txBody>
      </p:sp>
      <p:sp>
        <p:nvSpPr>
          <p:cNvPr id="4" name="TextBox 3">
            <a:extLst>
              <a:ext uri="{FF2B5EF4-FFF2-40B4-BE49-F238E27FC236}">
                <a16:creationId xmlns:a16="http://schemas.microsoft.com/office/drawing/2014/main" id="{0BFE7AFE-74F0-40E9-B05D-590EDAEA1E6C}"/>
              </a:ext>
            </a:extLst>
          </p:cNvPr>
          <p:cNvSpPr txBox="1"/>
          <p:nvPr/>
        </p:nvSpPr>
        <p:spPr>
          <a:xfrm>
            <a:off x="3460823" y="1468271"/>
            <a:ext cx="3629025" cy="5386090"/>
          </a:xfrm>
          <a:prstGeom prst="rect">
            <a:avLst/>
          </a:prstGeom>
          <a:noFill/>
        </p:spPr>
        <p:txBody>
          <a:bodyPr wrap="square" rtlCol="0">
            <a:spAutoFit/>
          </a:bodyPr>
          <a:lstStyle/>
          <a:p>
            <a:pPr algn="ctr"/>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378672697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Describe the essentials of siting, pitching and striking a camp. </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32160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Describe things to consider with siting, pitching and striking a camp.</a:t>
            </a:r>
          </a:p>
        </p:txBody>
      </p:sp>
      <p:sp>
        <p:nvSpPr>
          <p:cNvPr id="2" name="Title 1">
            <a:extLst>
              <a:ext uri="{FF2B5EF4-FFF2-40B4-BE49-F238E27FC236}">
                <a16:creationId xmlns:a16="http://schemas.microsoft.com/office/drawing/2014/main" id="{3E879E0B-C91E-45B5-8203-5C92E9D50069}"/>
              </a:ext>
            </a:extLst>
          </p:cNvPr>
          <p:cNvSpPr>
            <a:spLocks noGrp="1"/>
          </p:cNvSpPr>
          <p:nvPr>
            <p:ph type="title"/>
          </p:nvPr>
        </p:nvSpPr>
        <p:spPr>
          <a:xfrm>
            <a:off x="673248" y="271586"/>
            <a:ext cx="3355056" cy="645083"/>
          </a:xfrm>
        </p:spPr>
        <p:txBody>
          <a:bodyPr>
            <a:normAutofit/>
          </a:bodyPr>
          <a:lstStyle/>
          <a:p>
            <a:r>
              <a:rPr lang="en-GB" dirty="0"/>
              <a:t>CAMPSITE TASK 1</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check and sign page 35 of your First Class Logbook.</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2975747730"/>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35</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53750526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Practice siting, pitching and striking a camp.</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sign page 35 of your First Class Logbook and fill in the </a:t>
            </a:r>
            <a:r>
              <a:rPr lang="en-GB" sz="2000" i="1" dirty="0">
                <a:solidFill>
                  <a:schemeClr val="bg1"/>
                </a:solidFill>
              </a:rPr>
              <a:t>Task P8 Activity 2 Initial Expedition Training </a:t>
            </a:r>
            <a:r>
              <a:rPr lang="en-GB" sz="2000" dirty="0">
                <a:solidFill>
                  <a:schemeClr val="bg1"/>
                </a:solidFill>
              </a:rPr>
              <a:t>log sheet.</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3483898613"/>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35</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
        <p:nvSpPr>
          <p:cNvPr id="9" name="Title 8">
            <a:extLst>
              <a:ext uri="{FF2B5EF4-FFF2-40B4-BE49-F238E27FC236}">
                <a16:creationId xmlns:a16="http://schemas.microsoft.com/office/drawing/2014/main" id="{209752F0-C3D0-4B88-8B50-4D69DC663CD3}"/>
              </a:ext>
            </a:extLst>
          </p:cNvPr>
          <p:cNvSpPr>
            <a:spLocks noGrp="1"/>
          </p:cNvSpPr>
          <p:nvPr>
            <p:ph type="title"/>
          </p:nvPr>
        </p:nvSpPr>
        <p:spPr>
          <a:xfrm>
            <a:off x="673247" y="271586"/>
            <a:ext cx="3355057" cy="645083"/>
          </a:xfrm>
        </p:spPr>
        <p:txBody>
          <a:bodyPr/>
          <a:lstStyle/>
          <a:p>
            <a:r>
              <a:rPr lang="en-GB" dirty="0"/>
              <a:t>CAMPSITE TASK 2</a:t>
            </a:r>
          </a:p>
        </p:txBody>
      </p:sp>
    </p:spTree>
    <p:extLst>
      <p:ext uri="{BB962C8B-B14F-4D97-AF65-F5344CB8AC3E}">
        <p14:creationId xmlns:p14="http://schemas.microsoft.com/office/powerpoint/2010/main" val="286127380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Explain food and cooking safety considerations for expeditions.</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1609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891E-891E-435A-8411-CCF238320CCE}"/>
              </a:ext>
            </a:extLst>
          </p:cNvPr>
          <p:cNvSpPr>
            <a:spLocks noGrp="1"/>
          </p:cNvSpPr>
          <p:nvPr>
            <p:ph type="title"/>
          </p:nvPr>
        </p:nvSpPr>
        <p:spPr>
          <a:xfrm>
            <a:off x="673248" y="271587"/>
            <a:ext cx="5422752" cy="609473"/>
          </a:xfrm>
        </p:spPr>
        <p:txBody>
          <a:bodyPr/>
          <a:lstStyle/>
          <a:p>
            <a:r>
              <a:rPr lang="en-GB" dirty="0"/>
              <a:t>CHOOSING THE RIGHT FOOD</a:t>
            </a:r>
          </a:p>
        </p:txBody>
      </p:sp>
      <p:sp>
        <p:nvSpPr>
          <p:cNvPr id="3" name="Content Placeholder 2">
            <a:extLst>
              <a:ext uri="{FF2B5EF4-FFF2-40B4-BE49-F238E27FC236}">
                <a16:creationId xmlns:a16="http://schemas.microsoft.com/office/drawing/2014/main" id="{271669A0-D4C7-432B-9883-0A14CA904ED5}"/>
              </a:ext>
            </a:extLst>
          </p:cNvPr>
          <p:cNvSpPr>
            <a:spLocks noGrp="1"/>
          </p:cNvSpPr>
          <p:nvPr>
            <p:ph idx="1"/>
          </p:nvPr>
        </p:nvSpPr>
        <p:spPr>
          <a:xfrm>
            <a:off x="3855307" y="1184490"/>
            <a:ext cx="6022117" cy="5673510"/>
          </a:xfrm>
        </p:spPr>
        <p:txBody>
          <a:bodyPr>
            <a:normAutofit/>
          </a:bodyPr>
          <a:lstStyle/>
          <a:p>
            <a:r>
              <a:rPr lang="en-GB" dirty="0"/>
              <a:t>Your choices of expedition food are important, the fuel you put in your body is what will keep you going during long periods of walking.</a:t>
            </a:r>
          </a:p>
          <a:p>
            <a:endParaRPr lang="en-GB" dirty="0"/>
          </a:p>
          <a:p>
            <a:r>
              <a:rPr lang="en-GB" dirty="0"/>
              <a:t>Do not just buy pot noodles, super noodles etc, these do not provide sufficient energy to fuel you during expeditions. </a:t>
            </a:r>
          </a:p>
          <a:p>
            <a:endParaRPr lang="en-GB" dirty="0"/>
          </a:p>
          <a:p>
            <a:r>
              <a:rPr lang="en-GB" dirty="0"/>
              <a:t>Whatever you take needs to be suitable to cook on a camp stove or </a:t>
            </a:r>
            <a:r>
              <a:rPr lang="en-GB" dirty="0" err="1"/>
              <a:t>trangia</a:t>
            </a:r>
            <a:r>
              <a:rPr lang="en-GB" dirty="0"/>
              <a:t>. </a:t>
            </a:r>
          </a:p>
          <a:p>
            <a:endParaRPr lang="en-GB" dirty="0"/>
          </a:p>
          <a:p>
            <a:r>
              <a:rPr lang="en-GB" dirty="0"/>
              <a:t>Consider group cooking when planning an expedition.</a:t>
            </a:r>
          </a:p>
          <a:p>
            <a:endParaRPr lang="en-GB" dirty="0"/>
          </a:p>
        </p:txBody>
      </p:sp>
      <p:pic>
        <p:nvPicPr>
          <p:cNvPr id="3074" name="Picture 2" descr="Image result for dofe cooking">
            <a:extLst>
              <a:ext uri="{FF2B5EF4-FFF2-40B4-BE49-F238E27FC236}">
                <a16:creationId xmlns:a16="http://schemas.microsoft.com/office/drawing/2014/main" id="{AEBBF9C1-B019-43BF-B095-85CFAA334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610" r="5889"/>
          <a:stretch/>
        </p:blipFill>
        <p:spPr bwMode="auto">
          <a:xfrm>
            <a:off x="673248" y="2169276"/>
            <a:ext cx="3028240" cy="335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1130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C7E2-3DF9-4756-9E98-FCD527F8A234}"/>
              </a:ext>
            </a:extLst>
          </p:cNvPr>
          <p:cNvSpPr>
            <a:spLocks noGrp="1"/>
          </p:cNvSpPr>
          <p:nvPr>
            <p:ph type="title"/>
          </p:nvPr>
        </p:nvSpPr>
        <p:spPr>
          <a:xfrm>
            <a:off x="673248" y="271587"/>
            <a:ext cx="2280018" cy="609473"/>
          </a:xfrm>
        </p:spPr>
        <p:txBody>
          <a:bodyPr/>
          <a:lstStyle/>
          <a:p>
            <a:r>
              <a:rPr lang="en-GB" dirty="0"/>
              <a:t>FOOD DO’S</a:t>
            </a:r>
          </a:p>
        </p:txBody>
      </p:sp>
      <p:sp>
        <p:nvSpPr>
          <p:cNvPr id="3" name="Content Placeholder 2">
            <a:extLst>
              <a:ext uri="{FF2B5EF4-FFF2-40B4-BE49-F238E27FC236}">
                <a16:creationId xmlns:a16="http://schemas.microsoft.com/office/drawing/2014/main" id="{8310E58E-1B18-4B8F-907D-1377CDE08A2C}"/>
              </a:ext>
            </a:extLst>
          </p:cNvPr>
          <p:cNvSpPr>
            <a:spLocks noGrp="1"/>
          </p:cNvSpPr>
          <p:nvPr>
            <p:ph idx="1"/>
          </p:nvPr>
        </p:nvSpPr>
        <p:spPr>
          <a:xfrm>
            <a:off x="673249" y="1184490"/>
            <a:ext cx="6160038" cy="5402050"/>
          </a:xfrm>
        </p:spPr>
        <p:txBody>
          <a:bodyPr/>
          <a:lstStyle/>
          <a:p>
            <a:r>
              <a:rPr lang="en-GB" dirty="0"/>
              <a:t>Choose filling foods with plenty of carbohydrates, for example pasta or rice.</a:t>
            </a:r>
          </a:p>
          <a:p>
            <a:endParaRPr lang="en-GB" dirty="0"/>
          </a:p>
          <a:p>
            <a:r>
              <a:rPr lang="en-GB" dirty="0"/>
              <a:t>Plan your meals beforehand and take snacks to keep your energy levels up throughout the day.</a:t>
            </a:r>
          </a:p>
          <a:p>
            <a:endParaRPr lang="en-GB" dirty="0"/>
          </a:p>
          <a:p>
            <a:r>
              <a:rPr lang="en-GB" dirty="0"/>
              <a:t>Make sure you take sufficient breakfasts to provide you with energy throughout the day.</a:t>
            </a:r>
          </a:p>
          <a:p>
            <a:endParaRPr lang="en-GB" dirty="0"/>
          </a:p>
          <a:p>
            <a:r>
              <a:rPr lang="en-GB" dirty="0"/>
              <a:t>Consider how you are going to cook the meals you are taking.</a:t>
            </a:r>
          </a:p>
          <a:p>
            <a:endParaRPr lang="en-GB" dirty="0"/>
          </a:p>
        </p:txBody>
      </p:sp>
      <p:pic>
        <p:nvPicPr>
          <p:cNvPr id="5" name="Picture 4">
            <a:extLst>
              <a:ext uri="{FF2B5EF4-FFF2-40B4-BE49-F238E27FC236}">
                <a16:creationId xmlns:a16="http://schemas.microsoft.com/office/drawing/2014/main" id="{0B178FEC-C32C-427E-88C4-0E3347412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336" y="1490854"/>
            <a:ext cx="2748270" cy="3876291"/>
          </a:xfrm>
          <a:prstGeom prst="rect">
            <a:avLst/>
          </a:prstGeom>
        </p:spPr>
      </p:pic>
    </p:spTree>
    <p:extLst>
      <p:ext uri="{BB962C8B-B14F-4D97-AF65-F5344CB8AC3E}">
        <p14:creationId xmlns:p14="http://schemas.microsoft.com/office/powerpoint/2010/main" val="3569672806"/>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C7E2-3DF9-4756-9E98-FCD527F8A234}"/>
              </a:ext>
            </a:extLst>
          </p:cNvPr>
          <p:cNvSpPr>
            <a:spLocks noGrp="1"/>
          </p:cNvSpPr>
          <p:nvPr>
            <p:ph type="title"/>
          </p:nvPr>
        </p:nvSpPr>
        <p:spPr>
          <a:xfrm>
            <a:off x="673248" y="271587"/>
            <a:ext cx="2761930" cy="609473"/>
          </a:xfrm>
        </p:spPr>
        <p:txBody>
          <a:bodyPr/>
          <a:lstStyle/>
          <a:p>
            <a:r>
              <a:rPr lang="en-GB" dirty="0"/>
              <a:t>FOOD DON’TS</a:t>
            </a:r>
          </a:p>
        </p:txBody>
      </p:sp>
      <p:sp>
        <p:nvSpPr>
          <p:cNvPr id="4" name="Content Placeholder 2">
            <a:extLst>
              <a:ext uri="{FF2B5EF4-FFF2-40B4-BE49-F238E27FC236}">
                <a16:creationId xmlns:a16="http://schemas.microsoft.com/office/drawing/2014/main" id="{F1D3AA35-28E7-4313-8DA3-33167B91F590}"/>
              </a:ext>
            </a:extLst>
          </p:cNvPr>
          <p:cNvSpPr txBox="1">
            <a:spLocks/>
          </p:cNvSpPr>
          <p:nvPr/>
        </p:nvSpPr>
        <p:spPr>
          <a:xfrm>
            <a:off x="673248" y="1232158"/>
            <a:ext cx="9298655" cy="540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Don’t take raw meat, you have no way of storing it safely and are likely to make yourself ill.</a:t>
            </a:r>
          </a:p>
          <a:p>
            <a:endParaRPr lang="en-GB" dirty="0"/>
          </a:p>
          <a:p>
            <a:r>
              <a:rPr lang="en-GB" dirty="0"/>
              <a:t>Don’t take pot noodles and similar snacks as main meals – they do not contain enough energy.</a:t>
            </a:r>
          </a:p>
          <a:p>
            <a:endParaRPr lang="en-GB" dirty="0"/>
          </a:p>
          <a:p>
            <a:r>
              <a:rPr lang="en-GB" dirty="0"/>
              <a:t>Don’t’ just eat chocolate and sweets, these provide short term energy only, and not the energy required to keep you going all day. </a:t>
            </a:r>
          </a:p>
          <a:p>
            <a:endParaRPr lang="en-GB" dirty="0"/>
          </a:p>
        </p:txBody>
      </p:sp>
    </p:spTree>
    <p:extLst>
      <p:ext uri="{BB962C8B-B14F-4D97-AF65-F5344CB8AC3E}">
        <p14:creationId xmlns:p14="http://schemas.microsoft.com/office/powerpoint/2010/main" val="1537184730"/>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ABF-34D8-4C06-836A-0497A4106BAD}"/>
              </a:ext>
            </a:extLst>
          </p:cNvPr>
          <p:cNvSpPr>
            <a:spLocks noGrp="1"/>
          </p:cNvSpPr>
          <p:nvPr>
            <p:ph type="title"/>
          </p:nvPr>
        </p:nvSpPr>
        <p:spPr>
          <a:xfrm>
            <a:off x="673248" y="271587"/>
            <a:ext cx="6740806" cy="609473"/>
          </a:xfrm>
        </p:spPr>
        <p:txBody>
          <a:bodyPr/>
          <a:lstStyle/>
          <a:p>
            <a:r>
              <a:rPr lang="en-GB" dirty="0"/>
              <a:t>COOKING SAFETY CONSIDERATIONS</a:t>
            </a:r>
          </a:p>
        </p:txBody>
      </p:sp>
      <p:sp>
        <p:nvSpPr>
          <p:cNvPr id="3" name="Content Placeholder 2">
            <a:extLst>
              <a:ext uri="{FF2B5EF4-FFF2-40B4-BE49-F238E27FC236}">
                <a16:creationId xmlns:a16="http://schemas.microsoft.com/office/drawing/2014/main" id="{C035AD74-0894-4123-8D94-D123DEA5981D}"/>
              </a:ext>
            </a:extLst>
          </p:cNvPr>
          <p:cNvSpPr>
            <a:spLocks noGrp="1"/>
          </p:cNvSpPr>
          <p:nvPr>
            <p:ph idx="1"/>
          </p:nvPr>
        </p:nvSpPr>
        <p:spPr>
          <a:xfrm>
            <a:off x="673248" y="1184490"/>
            <a:ext cx="9204177" cy="3585218"/>
          </a:xfrm>
        </p:spPr>
        <p:txBody>
          <a:bodyPr>
            <a:normAutofit/>
          </a:bodyPr>
          <a:lstStyle/>
          <a:p>
            <a:r>
              <a:rPr lang="en-GB" dirty="0"/>
              <a:t>Never cook in your tent, this produces a build up of carbon monoxide that will kill you.</a:t>
            </a:r>
          </a:p>
          <a:p>
            <a:endParaRPr lang="en-GB" dirty="0"/>
          </a:p>
          <a:p>
            <a:r>
              <a:rPr lang="en-GB" dirty="0"/>
              <a:t>Never cook close to your tent – you may set it on fire.</a:t>
            </a:r>
          </a:p>
          <a:p>
            <a:endParaRPr lang="en-GB" dirty="0"/>
          </a:p>
          <a:p>
            <a:r>
              <a:rPr lang="en-GB" dirty="0"/>
              <a:t>Never play games or fool around while cooking.</a:t>
            </a:r>
          </a:p>
          <a:p>
            <a:pPr marL="0" indent="0">
              <a:buNone/>
            </a:pPr>
            <a:endParaRPr lang="en-GB" dirty="0"/>
          </a:p>
        </p:txBody>
      </p:sp>
      <p:graphicFrame>
        <p:nvGraphicFramePr>
          <p:cNvPr id="4" name="Table 3">
            <a:extLst>
              <a:ext uri="{FF2B5EF4-FFF2-40B4-BE49-F238E27FC236}">
                <a16:creationId xmlns:a16="http://schemas.microsoft.com/office/drawing/2014/main" id="{F1D1981C-4746-4341-8A2B-A337A51EB391}"/>
              </a:ext>
            </a:extLst>
          </p:cNvPr>
          <p:cNvGraphicFramePr>
            <a:graphicFrameLocks noGrp="1"/>
          </p:cNvGraphicFramePr>
          <p:nvPr>
            <p:extLst>
              <p:ext uri="{D42A27DB-BD31-4B8C-83A1-F6EECF244321}">
                <p14:modId xmlns:p14="http://schemas.microsoft.com/office/powerpoint/2010/main" val="2381617211"/>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89</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89411921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Describe the principles of warmth and comfort in camp. </a:t>
            </a:r>
            <a:endParaRPr lang="en-GB" sz="2000" dirty="0"/>
          </a:p>
          <a:p>
            <a:pPr marL="0" indent="0">
              <a:buNone/>
            </a:pPr>
            <a:endParaRPr lang="en-GB" b="1" dirty="0">
              <a:solidFill>
                <a:srgbClr val="0072CF"/>
              </a:solidFill>
            </a:endParaRP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726887"/>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1ABF-34D8-4C06-836A-0497A4106BAD}"/>
              </a:ext>
            </a:extLst>
          </p:cNvPr>
          <p:cNvSpPr>
            <a:spLocks noGrp="1"/>
          </p:cNvSpPr>
          <p:nvPr>
            <p:ph type="title"/>
          </p:nvPr>
        </p:nvSpPr>
        <p:spPr>
          <a:xfrm>
            <a:off x="673248" y="271587"/>
            <a:ext cx="6740806" cy="609473"/>
          </a:xfrm>
        </p:spPr>
        <p:txBody>
          <a:bodyPr/>
          <a:lstStyle/>
          <a:p>
            <a:r>
              <a:rPr lang="en-GB" dirty="0"/>
              <a:t>COOKING SAFETY CONSIDERATIONS</a:t>
            </a:r>
          </a:p>
        </p:txBody>
      </p:sp>
      <p:sp>
        <p:nvSpPr>
          <p:cNvPr id="3" name="Content Placeholder 2">
            <a:extLst>
              <a:ext uri="{FF2B5EF4-FFF2-40B4-BE49-F238E27FC236}">
                <a16:creationId xmlns:a16="http://schemas.microsoft.com/office/drawing/2014/main" id="{C035AD74-0894-4123-8D94-D123DEA5981D}"/>
              </a:ext>
            </a:extLst>
          </p:cNvPr>
          <p:cNvSpPr>
            <a:spLocks noGrp="1"/>
          </p:cNvSpPr>
          <p:nvPr>
            <p:ph idx="1"/>
          </p:nvPr>
        </p:nvSpPr>
        <p:spPr>
          <a:xfrm>
            <a:off x="673248" y="1184490"/>
            <a:ext cx="9204177" cy="3041521"/>
          </a:xfrm>
        </p:spPr>
        <p:txBody>
          <a:bodyPr>
            <a:normAutofit/>
          </a:bodyPr>
          <a:lstStyle/>
          <a:p>
            <a:r>
              <a:rPr lang="en-GB" dirty="0"/>
              <a:t>Always take care when moving hot pans and food.</a:t>
            </a:r>
          </a:p>
          <a:p>
            <a:endParaRPr lang="en-GB" dirty="0"/>
          </a:p>
          <a:p>
            <a:r>
              <a:rPr lang="en-GB" dirty="0"/>
              <a:t>Always ensure you know how to safely operate the stove you are using.</a:t>
            </a:r>
          </a:p>
          <a:p>
            <a:endParaRPr lang="en-GB" dirty="0"/>
          </a:p>
          <a:p>
            <a:r>
              <a:rPr lang="en-GB" dirty="0"/>
              <a:t>Always light your stove correctly – never ever try to light a stove from another stove.</a:t>
            </a:r>
          </a:p>
          <a:p>
            <a:pPr marL="0" indent="0">
              <a:buNone/>
            </a:pPr>
            <a:endParaRPr lang="en-GB" dirty="0"/>
          </a:p>
        </p:txBody>
      </p:sp>
      <p:graphicFrame>
        <p:nvGraphicFramePr>
          <p:cNvPr id="4" name="Table 3">
            <a:extLst>
              <a:ext uri="{FF2B5EF4-FFF2-40B4-BE49-F238E27FC236}">
                <a16:creationId xmlns:a16="http://schemas.microsoft.com/office/drawing/2014/main" id="{F1D1981C-4746-4341-8A2B-A337A51EB391}"/>
              </a:ext>
            </a:extLst>
          </p:cNvPr>
          <p:cNvGraphicFramePr>
            <a:graphicFrameLocks noGrp="1"/>
          </p:cNvGraphicFramePr>
          <p:nvPr>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89</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309342547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8194-8722-43F6-8787-C821C4589931}"/>
              </a:ext>
            </a:extLst>
          </p:cNvPr>
          <p:cNvSpPr>
            <a:spLocks noGrp="1"/>
          </p:cNvSpPr>
          <p:nvPr>
            <p:ph idx="1"/>
          </p:nvPr>
        </p:nvSpPr>
        <p:spPr/>
        <p:txBody>
          <a:bodyPr/>
          <a:lstStyle/>
          <a:p>
            <a:r>
              <a:rPr lang="en-GB" dirty="0"/>
              <a:t>Are there any final questions?</a:t>
            </a:r>
          </a:p>
        </p:txBody>
      </p:sp>
      <p:sp>
        <p:nvSpPr>
          <p:cNvPr id="2" name="Title 1">
            <a:extLst>
              <a:ext uri="{FF2B5EF4-FFF2-40B4-BE49-F238E27FC236}">
                <a16:creationId xmlns:a16="http://schemas.microsoft.com/office/drawing/2014/main" id="{BE802364-625C-4902-84E9-8C8499AC5B18}"/>
              </a:ext>
            </a:extLst>
          </p:cNvPr>
          <p:cNvSpPr>
            <a:spLocks noGrp="1"/>
          </p:cNvSpPr>
          <p:nvPr>
            <p:ph type="title"/>
          </p:nvPr>
        </p:nvSpPr>
        <p:spPr>
          <a:xfrm>
            <a:off x="673247" y="271586"/>
            <a:ext cx="3394661" cy="645083"/>
          </a:xfrm>
        </p:spPr>
        <p:txBody>
          <a:bodyPr>
            <a:normAutofit/>
          </a:bodyPr>
          <a:lstStyle/>
          <a:p>
            <a:r>
              <a:rPr lang="en-GB" sz="3200" dirty="0"/>
              <a:t>ANY QUESTIONS?</a:t>
            </a:r>
          </a:p>
        </p:txBody>
      </p:sp>
      <p:sp>
        <p:nvSpPr>
          <p:cNvPr id="4" name="TextBox 3">
            <a:extLst>
              <a:ext uri="{FF2B5EF4-FFF2-40B4-BE49-F238E27FC236}">
                <a16:creationId xmlns:a16="http://schemas.microsoft.com/office/drawing/2014/main" id="{0BFE7AFE-74F0-40E9-B05D-590EDAEA1E6C}"/>
              </a:ext>
            </a:extLst>
          </p:cNvPr>
          <p:cNvSpPr txBox="1"/>
          <p:nvPr/>
        </p:nvSpPr>
        <p:spPr>
          <a:xfrm>
            <a:off x="3460823" y="1468271"/>
            <a:ext cx="3629025" cy="5386090"/>
          </a:xfrm>
          <a:prstGeom prst="rect">
            <a:avLst/>
          </a:prstGeom>
          <a:noFill/>
        </p:spPr>
        <p:txBody>
          <a:bodyPr wrap="square" rtlCol="0">
            <a:spAutoFit/>
          </a:bodyPr>
          <a:lstStyle/>
          <a:p>
            <a:pPr algn="ctr"/>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75719085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Explain food and cooking safety considerations for expeditions.</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02443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Practice cooking some food that could be eaten on an expedition.</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sign page 36 of your First Class Logbook and fill in the </a:t>
            </a:r>
            <a:r>
              <a:rPr lang="en-GB" sz="2000" i="1" dirty="0">
                <a:solidFill>
                  <a:schemeClr val="bg1"/>
                </a:solidFill>
              </a:rPr>
              <a:t>Task P9 Activity 1 Initial Expedition Training </a:t>
            </a:r>
            <a:r>
              <a:rPr lang="en-GB" sz="2000" dirty="0">
                <a:solidFill>
                  <a:schemeClr val="bg1"/>
                </a:solidFill>
              </a:rPr>
              <a:t>log sheet.</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698722622"/>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36</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
        <p:nvSpPr>
          <p:cNvPr id="9" name="Title 8">
            <a:extLst>
              <a:ext uri="{FF2B5EF4-FFF2-40B4-BE49-F238E27FC236}">
                <a16:creationId xmlns:a16="http://schemas.microsoft.com/office/drawing/2014/main" id="{209752F0-C3D0-4B88-8B50-4D69DC663CD3}"/>
              </a:ext>
            </a:extLst>
          </p:cNvPr>
          <p:cNvSpPr>
            <a:spLocks noGrp="1"/>
          </p:cNvSpPr>
          <p:nvPr>
            <p:ph type="title"/>
          </p:nvPr>
        </p:nvSpPr>
        <p:spPr>
          <a:xfrm>
            <a:off x="673248" y="271586"/>
            <a:ext cx="2934926" cy="645083"/>
          </a:xfrm>
        </p:spPr>
        <p:txBody>
          <a:bodyPr/>
          <a:lstStyle/>
          <a:p>
            <a:r>
              <a:rPr lang="en-GB" dirty="0"/>
              <a:t>COOKING TASK</a:t>
            </a:r>
          </a:p>
        </p:txBody>
      </p:sp>
    </p:spTree>
    <p:extLst>
      <p:ext uri="{BB962C8B-B14F-4D97-AF65-F5344CB8AC3E}">
        <p14:creationId xmlns:p14="http://schemas.microsoft.com/office/powerpoint/2010/main" val="2923412531"/>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FA910-4EA0-4EFE-8D4B-59527AE8AEFE}"/>
              </a:ext>
            </a:extLst>
          </p:cNvPr>
          <p:cNvSpPr>
            <a:spLocks noGrp="1"/>
          </p:cNvSpPr>
          <p:nvPr>
            <p:ph idx="1"/>
          </p:nvPr>
        </p:nvSpPr>
        <p:spPr>
          <a:xfrm>
            <a:off x="673248" y="1184490"/>
            <a:ext cx="9204177" cy="5468724"/>
          </a:xfrm>
        </p:spPr>
        <p:txBody>
          <a:bodyPr>
            <a:normAutofit/>
          </a:bodyPr>
          <a:lstStyle/>
          <a:p>
            <a:r>
              <a:rPr lang="en-GB" sz="2000" dirty="0"/>
              <a:t>This presentation is provided free of charge with the 1st class cadet training system with no warranty or support.</a:t>
            </a:r>
          </a:p>
          <a:p>
            <a:r>
              <a:rPr lang="en-GB" sz="2000" dirty="0"/>
              <a:t>Every effort has been made to ensure the information is correct, but the author accepts no responsibility for any errors or omissions.</a:t>
            </a:r>
          </a:p>
          <a:p>
            <a:r>
              <a:rPr lang="en-GB" sz="2000" dirty="0"/>
              <a:t>Official information on </a:t>
            </a:r>
            <a:r>
              <a:rPr lang="en-GB" sz="2000" dirty="0" err="1"/>
              <a:t>Ultilearn</a:t>
            </a:r>
            <a:r>
              <a:rPr lang="en-GB" sz="2000" dirty="0"/>
              <a:t> or Bader SharePoint should be checked before using these presentations.</a:t>
            </a:r>
          </a:p>
          <a:p>
            <a:r>
              <a:rPr lang="en-GB" sz="2000" dirty="0"/>
              <a:t>These presentations may be distributed to other Air Cadet squadrons free of charge, but do not place them on the internet. </a:t>
            </a:r>
          </a:p>
          <a:p>
            <a:r>
              <a:rPr lang="en-GB" sz="2000" dirty="0"/>
              <a:t>For best results, use with the 1st class resource book and 1st class instructor handbook, available from </a:t>
            </a:r>
            <a:r>
              <a:rPr lang="en-GB" sz="2000" dirty="0">
                <a:hlinkClick r:id="rId3"/>
              </a:rPr>
              <a:t>cadetdirect.com</a:t>
            </a:r>
            <a:r>
              <a:rPr lang="en-GB" sz="2000" dirty="0"/>
              <a:t>.</a:t>
            </a:r>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Version 19/04</a:t>
            </a:r>
          </a:p>
        </p:txBody>
      </p:sp>
      <p:sp>
        <p:nvSpPr>
          <p:cNvPr id="3" name="Title 2">
            <a:extLst>
              <a:ext uri="{FF2B5EF4-FFF2-40B4-BE49-F238E27FC236}">
                <a16:creationId xmlns:a16="http://schemas.microsoft.com/office/drawing/2014/main" id="{C6D1B6E8-056B-4DB6-832B-A118019CC386}"/>
              </a:ext>
            </a:extLst>
          </p:cNvPr>
          <p:cNvSpPr>
            <a:spLocks noGrp="1"/>
          </p:cNvSpPr>
          <p:nvPr>
            <p:ph type="title"/>
          </p:nvPr>
        </p:nvSpPr>
        <p:spPr>
          <a:xfrm>
            <a:off x="673248" y="271587"/>
            <a:ext cx="5276139" cy="609474"/>
          </a:xfrm>
        </p:spPr>
        <p:txBody>
          <a:bodyPr>
            <a:normAutofit/>
          </a:bodyPr>
          <a:lstStyle/>
          <a:p>
            <a:r>
              <a:rPr lang="en-GB" sz="3200" dirty="0"/>
              <a:t>INSTRUCTOR INFORMATION</a:t>
            </a:r>
          </a:p>
        </p:txBody>
      </p:sp>
    </p:spTree>
    <p:extLst>
      <p:ext uri="{BB962C8B-B14F-4D97-AF65-F5344CB8AC3E}">
        <p14:creationId xmlns:p14="http://schemas.microsoft.com/office/powerpoint/2010/main" val="369500180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2A17F-1D52-412D-9B82-EA9973233128}"/>
              </a:ext>
            </a:extLst>
          </p:cNvPr>
          <p:cNvSpPr>
            <a:spLocks noGrp="1"/>
          </p:cNvSpPr>
          <p:nvPr>
            <p:ph idx="1"/>
          </p:nvPr>
        </p:nvSpPr>
        <p:spPr>
          <a:xfrm>
            <a:off x="673249" y="1184490"/>
            <a:ext cx="5665768" cy="5402050"/>
          </a:xfrm>
        </p:spPr>
        <p:txBody>
          <a:bodyPr/>
          <a:lstStyle/>
          <a:p>
            <a:r>
              <a:rPr lang="en-GB" dirty="0"/>
              <a:t>When you arrive at camp and have set up your tent:</a:t>
            </a:r>
          </a:p>
          <a:p>
            <a:pPr lvl="1"/>
            <a:r>
              <a:rPr lang="en-GB" sz="2400" dirty="0"/>
              <a:t>Change out of wet clothing and put on dry socks.</a:t>
            </a:r>
          </a:p>
          <a:p>
            <a:pPr lvl="1"/>
            <a:endParaRPr lang="en-GB" sz="2400" dirty="0"/>
          </a:p>
          <a:p>
            <a:pPr lvl="1"/>
            <a:r>
              <a:rPr lang="en-GB" sz="2400" dirty="0"/>
              <a:t>Change your footwear if you have it.</a:t>
            </a:r>
          </a:p>
          <a:p>
            <a:pPr marL="457200" lvl="1" indent="0">
              <a:buNone/>
            </a:pPr>
            <a:endParaRPr lang="en-GB" sz="2400" dirty="0"/>
          </a:p>
          <a:p>
            <a:pPr lvl="1"/>
            <a:r>
              <a:rPr lang="en-GB" sz="2400" dirty="0"/>
              <a:t>Keep extra layers on – you have stopped walking and may feel colder now you aren’t exercising.</a:t>
            </a:r>
          </a:p>
          <a:p>
            <a:pPr marL="457200" lvl="1" indent="0">
              <a:buNone/>
            </a:pPr>
            <a:endParaRPr lang="en-GB" sz="2400" dirty="0"/>
          </a:p>
          <a:p>
            <a:pPr lvl="1"/>
            <a:r>
              <a:rPr lang="en-GB" sz="2400" dirty="0"/>
              <a:t>Have a hot drink if you aren’t ready for evening meal.</a:t>
            </a:r>
          </a:p>
          <a:p>
            <a:endParaRPr lang="en-GB" dirty="0"/>
          </a:p>
        </p:txBody>
      </p:sp>
      <p:sp>
        <p:nvSpPr>
          <p:cNvPr id="6" name="Title 5">
            <a:extLst>
              <a:ext uri="{FF2B5EF4-FFF2-40B4-BE49-F238E27FC236}">
                <a16:creationId xmlns:a16="http://schemas.microsoft.com/office/drawing/2014/main" id="{F856ED5A-C254-4C2F-BD13-57C125928B9B}"/>
              </a:ext>
            </a:extLst>
          </p:cNvPr>
          <p:cNvSpPr>
            <a:spLocks noGrp="1"/>
          </p:cNvSpPr>
          <p:nvPr>
            <p:ph type="title"/>
          </p:nvPr>
        </p:nvSpPr>
        <p:spPr>
          <a:xfrm>
            <a:off x="673248" y="271587"/>
            <a:ext cx="6543098" cy="609473"/>
          </a:xfrm>
        </p:spPr>
        <p:txBody>
          <a:bodyPr/>
          <a:lstStyle/>
          <a:p>
            <a:r>
              <a:rPr lang="en-GB" dirty="0"/>
              <a:t>WARMTH AND COMFORT ON CAMP</a:t>
            </a:r>
          </a:p>
        </p:txBody>
      </p:sp>
      <p:graphicFrame>
        <p:nvGraphicFramePr>
          <p:cNvPr id="4" name="Table 3">
            <a:extLst>
              <a:ext uri="{FF2B5EF4-FFF2-40B4-BE49-F238E27FC236}">
                <a16:creationId xmlns:a16="http://schemas.microsoft.com/office/drawing/2014/main" id="{CC3E8338-1BFC-46EF-A43C-9D9D99038922}"/>
              </a:ext>
            </a:extLst>
          </p:cNvPr>
          <p:cNvGraphicFramePr>
            <a:graphicFrameLocks noGrp="1"/>
          </p:cNvGraphicFramePr>
          <p:nvPr>
            <p:extLst>
              <p:ext uri="{D42A27DB-BD31-4B8C-83A1-F6EECF244321}">
                <p14:modId xmlns:p14="http://schemas.microsoft.com/office/powerpoint/2010/main" val="2646893794"/>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88</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5" name="Picture 2" descr="13043590_1164757090213272_5073473575120588556_n">
            <a:extLst>
              <a:ext uri="{FF2B5EF4-FFF2-40B4-BE49-F238E27FC236}">
                <a16:creationId xmlns:a16="http://schemas.microsoft.com/office/drawing/2014/main" id="{1AD63E46-9AC1-44F6-B97D-CD4D9A8C1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 t="-2227" r="34576" b="-115"/>
          <a:stretch/>
        </p:blipFill>
        <p:spPr bwMode="auto">
          <a:xfrm>
            <a:off x="6693597" y="1562250"/>
            <a:ext cx="3183828" cy="3733499"/>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419029665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8194-8722-43F6-8787-C821C4589931}"/>
              </a:ext>
            </a:extLst>
          </p:cNvPr>
          <p:cNvSpPr>
            <a:spLocks noGrp="1"/>
          </p:cNvSpPr>
          <p:nvPr>
            <p:ph idx="1"/>
          </p:nvPr>
        </p:nvSpPr>
        <p:spPr/>
        <p:txBody>
          <a:bodyPr/>
          <a:lstStyle/>
          <a:p>
            <a:r>
              <a:rPr lang="en-GB" dirty="0"/>
              <a:t>Are there any final questions?</a:t>
            </a:r>
          </a:p>
        </p:txBody>
      </p:sp>
      <p:sp>
        <p:nvSpPr>
          <p:cNvPr id="2" name="Title 1">
            <a:extLst>
              <a:ext uri="{FF2B5EF4-FFF2-40B4-BE49-F238E27FC236}">
                <a16:creationId xmlns:a16="http://schemas.microsoft.com/office/drawing/2014/main" id="{BE802364-625C-4902-84E9-8C8499AC5B18}"/>
              </a:ext>
            </a:extLst>
          </p:cNvPr>
          <p:cNvSpPr>
            <a:spLocks noGrp="1"/>
          </p:cNvSpPr>
          <p:nvPr>
            <p:ph type="title"/>
          </p:nvPr>
        </p:nvSpPr>
        <p:spPr>
          <a:xfrm>
            <a:off x="673247" y="271586"/>
            <a:ext cx="3394661" cy="645083"/>
          </a:xfrm>
        </p:spPr>
        <p:txBody>
          <a:bodyPr>
            <a:normAutofit/>
          </a:bodyPr>
          <a:lstStyle/>
          <a:p>
            <a:r>
              <a:rPr lang="en-GB" sz="3200" dirty="0"/>
              <a:t>ANY QUESTIONS?</a:t>
            </a:r>
          </a:p>
        </p:txBody>
      </p:sp>
      <p:sp>
        <p:nvSpPr>
          <p:cNvPr id="4" name="TextBox 3">
            <a:extLst>
              <a:ext uri="{FF2B5EF4-FFF2-40B4-BE49-F238E27FC236}">
                <a16:creationId xmlns:a16="http://schemas.microsoft.com/office/drawing/2014/main" id="{0BFE7AFE-74F0-40E9-B05D-590EDAEA1E6C}"/>
              </a:ext>
            </a:extLst>
          </p:cNvPr>
          <p:cNvSpPr txBox="1"/>
          <p:nvPr/>
        </p:nvSpPr>
        <p:spPr>
          <a:xfrm>
            <a:off x="3460823" y="1468271"/>
            <a:ext cx="3629025" cy="5386090"/>
          </a:xfrm>
          <a:prstGeom prst="rect">
            <a:avLst/>
          </a:prstGeom>
          <a:noFill/>
        </p:spPr>
        <p:txBody>
          <a:bodyPr wrap="square" rtlCol="0">
            <a:spAutoFit/>
          </a:bodyPr>
          <a:lstStyle/>
          <a:p>
            <a:pPr algn="ctr"/>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385836599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Describe the principles of warmth and comfort in camp. </a:t>
            </a:r>
            <a:endParaRPr lang="en-GB" sz="2000" dirty="0"/>
          </a:p>
          <a:p>
            <a:pPr marL="0" indent="0">
              <a:buNone/>
            </a:pPr>
            <a:endParaRPr lang="en-GB" b="1" dirty="0">
              <a:solidFill>
                <a:srgbClr val="0072CF"/>
              </a:solidFill>
            </a:endParaRP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51781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Identify 4 things that can improve warmth or comfort on a campsite.</a:t>
            </a:r>
          </a:p>
        </p:txBody>
      </p:sp>
      <p:sp>
        <p:nvSpPr>
          <p:cNvPr id="2" name="Title 1">
            <a:extLst>
              <a:ext uri="{FF2B5EF4-FFF2-40B4-BE49-F238E27FC236}">
                <a16:creationId xmlns:a16="http://schemas.microsoft.com/office/drawing/2014/main" id="{3E879E0B-C91E-45B5-8203-5C92E9D50069}"/>
              </a:ext>
            </a:extLst>
          </p:cNvPr>
          <p:cNvSpPr>
            <a:spLocks noGrp="1"/>
          </p:cNvSpPr>
          <p:nvPr>
            <p:ph type="title"/>
          </p:nvPr>
        </p:nvSpPr>
        <p:spPr>
          <a:xfrm>
            <a:off x="673247" y="271586"/>
            <a:ext cx="5245639" cy="645083"/>
          </a:xfrm>
        </p:spPr>
        <p:txBody>
          <a:bodyPr>
            <a:normAutofit fontScale="90000"/>
          </a:bodyPr>
          <a:lstStyle/>
          <a:p>
            <a:r>
              <a:rPr lang="en-GB" dirty="0"/>
              <a:t>WARMTH AND COMFORT TASK</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check and sign page 34 of your First Class Logbook.</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1961404914"/>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34</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279698324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LO3: </a:t>
            </a:r>
            <a:r>
              <a:rPr lang="en-GB" dirty="0">
                <a:solidFill>
                  <a:srgbClr val="0072CF"/>
                </a:solidFill>
              </a:rPr>
              <a:t>Understand the principles of safe camp craft on an expedition.</a:t>
            </a:r>
          </a:p>
          <a:p>
            <a:pPr marL="0" indent="0">
              <a:buNone/>
            </a:pPr>
            <a:endParaRPr lang="en-GB" dirty="0">
              <a:solidFill>
                <a:srgbClr val="0072CF"/>
              </a:solidFill>
            </a:endParaRPr>
          </a:p>
          <a:p>
            <a:r>
              <a:rPr lang="en-GB" dirty="0"/>
              <a:t>Describe the essentials of siting, pitching and striking a camp. </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803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7577-14E4-4AA6-8958-C433B4BE5453}"/>
              </a:ext>
            </a:extLst>
          </p:cNvPr>
          <p:cNvSpPr>
            <a:spLocks noGrp="1"/>
          </p:cNvSpPr>
          <p:nvPr>
            <p:ph type="title"/>
          </p:nvPr>
        </p:nvSpPr>
        <p:spPr>
          <a:xfrm>
            <a:off x="673248" y="271587"/>
            <a:ext cx="3725757" cy="609473"/>
          </a:xfrm>
        </p:spPr>
        <p:txBody>
          <a:bodyPr/>
          <a:lstStyle/>
          <a:p>
            <a:r>
              <a:rPr lang="en-GB" dirty="0"/>
              <a:t>SITING YOUR CAMP</a:t>
            </a:r>
          </a:p>
        </p:txBody>
      </p:sp>
      <p:sp>
        <p:nvSpPr>
          <p:cNvPr id="3" name="Content Placeholder 2">
            <a:extLst>
              <a:ext uri="{FF2B5EF4-FFF2-40B4-BE49-F238E27FC236}">
                <a16:creationId xmlns:a16="http://schemas.microsoft.com/office/drawing/2014/main" id="{0B458261-D0A3-4251-B6A7-D749DC8A8F4C}"/>
              </a:ext>
            </a:extLst>
          </p:cNvPr>
          <p:cNvSpPr>
            <a:spLocks noGrp="1"/>
          </p:cNvSpPr>
          <p:nvPr>
            <p:ph idx="1"/>
          </p:nvPr>
        </p:nvSpPr>
        <p:spPr>
          <a:xfrm>
            <a:off x="4399005" y="1184363"/>
            <a:ext cx="5478420" cy="5402050"/>
          </a:xfrm>
        </p:spPr>
        <p:txBody>
          <a:bodyPr>
            <a:normAutofit/>
          </a:bodyPr>
          <a:lstStyle/>
          <a:p>
            <a:r>
              <a:rPr lang="en-GB" dirty="0"/>
              <a:t>Choose an area that is flat.</a:t>
            </a:r>
          </a:p>
          <a:p>
            <a:endParaRPr lang="en-GB" dirty="0"/>
          </a:p>
          <a:p>
            <a:r>
              <a:rPr lang="en-GB" dirty="0"/>
              <a:t>Do not pitch your tent under a tree or close to water.</a:t>
            </a:r>
          </a:p>
          <a:p>
            <a:pPr marL="0" indent="0">
              <a:buNone/>
            </a:pPr>
            <a:endParaRPr lang="en-GB" dirty="0"/>
          </a:p>
          <a:p>
            <a:r>
              <a:rPr lang="en-GB" dirty="0"/>
              <a:t>If there are no toilets ensure you allocate appropriate toilet areas for male and female. Dig toilet holes.</a:t>
            </a:r>
          </a:p>
          <a:p>
            <a:endParaRPr lang="en-GB" dirty="0"/>
          </a:p>
          <a:p>
            <a:r>
              <a:rPr lang="en-GB" dirty="0"/>
              <a:t>When pitching tents ensure your tent is a good distance away from other tents.</a:t>
            </a:r>
          </a:p>
          <a:p>
            <a:endParaRPr lang="en-GB" dirty="0"/>
          </a:p>
        </p:txBody>
      </p:sp>
      <p:graphicFrame>
        <p:nvGraphicFramePr>
          <p:cNvPr id="4" name="Table 3">
            <a:extLst>
              <a:ext uri="{FF2B5EF4-FFF2-40B4-BE49-F238E27FC236}">
                <a16:creationId xmlns:a16="http://schemas.microsoft.com/office/drawing/2014/main" id="{7E337507-6673-477B-8456-977642B28AED}"/>
              </a:ext>
            </a:extLst>
          </p:cNvPr>
          <p:cNvGraphicFramePr>
            <a:graphicFrameLocks noGrp="1"/>
          </p:cNvGraphicFramePr>
          <p:nvPr>
            <p:extLst>
              <p:ext uri="{D42A27DB-BD31-4B8C-83A1-F6EECF244321}">
                <p14:modId xmlns:p14="http://schemas.microsoft.com/office/powerpoint/2010/main" val="140545608"/>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87-88</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5" name="Picture 4" descr="13095789_1164710986884549_8090558961405283962_n">
            <a:extLst>
              <a:ext uri="{FF2B5EF4-FFF2-40B4-BE49-F238E27FC236}">
                <a16:creationId xmlns:a16="http://schemas.microsoft.com/office/drawing/2014/main" id="{6F99B58E-E9ED-401E-8ADC-32CC92B856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0" t="-150" r="7184" b="515"/>
          <a:stretch/>
        </p:blipFill>
        <p:spPr bwMode="auto">
          <a:xfrm>
            <a:off x="673248" y="1241042"/>
            <a:ext cx="3392125" cy="2718485"/>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pic>
        <p:nvPicPr>
          <p:cNvPr id="6" name="Picture 2">
            <a:extLst>
              <a:ext uri="{FF2B5EF4-FFF2-40B4-BE49-F238E27FC236}">
                <a16:creationId xmlns:a16="http://schemas.microsoft.com/office/drawing/2014/main" id="{E8216D4D-3A46-4263-A4AB-30811C85E7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3248" y="4098712"/>
            <a:ext cx="3392125" cy="203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6034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EBF2-8BE8-4855-9B5B-6583510AF6B4}"/>
              </a:ext>
            </a:extLst>
          </p:cNvPr>
          <p:cNvSpPr>
            <a:spLocks noGrp="1"/>
          </p:cNvSpPr>
          <p:nvPr>
            <p:ph type="title"/>
          </p:nvPr>
        </p:nvSpPr>
        <p:spPr>
          <a:xfrm>
            <a:off x="673248" y="271587"/>
            <a:ext cx="3565120" cy="609473"/>
          </a:xfrm>
        </p:spPr>
        <p:txBody>
          <a:bodyPr/>
          <a:lstStyle/>
          <a:p>
            <a:r>
              <a:rPr lang="en-GB" dirty="0"/>
              <a:t>ON THE CAMPSITE</a:t>
            </a:r>
          </a:p>
        </p:txBody>
      </p:sp>
      <p:sp>
        <p:nvSpPr>
          <p:cNvPr id="3" name="Content Placeholder 2">
            <a:extLst>
              <a:ext uri="{FF2B5EF4-FFF2-40B4-BE49-F238E27FC236}">
                <a16:creationId xmlns:a16="http://schemas.microsoft.com/office/drawing/2014/main" id="{FDB8AA07-4594-41BF-B67F-E3E33F0429E7}"/>
              </a:ext>
            </a:extLst>
          </p:cNvPr>
          <p:cNvSpPr>
            <a:spLocks noGrp="1"/>
          </p:cNvSpPr>
          <p:nvPr>
            <p:ph idx="1"/>
          </p:nvPr>
        </p:nvSpPr>
        <p:spPr>
          <a:xfrm>
            <a:off x="673250" y="1184490"/>
            <a:ext cx="5826404" cy="5673510"/>
          </a:xfrm>
        </p:spPr>
        <p:txBody>
          <a:bodyPr>
            <a:normAutofit/>
          </a:bodyPr>
          <a:lstStyle/>
          <a:p>
            <a:r>
              <a:rPr lang="en-GB" dirty="0"/>
              <a:t>Always put litter in a bin.</a:t>
            </a:r>
          </a:p>
          <a:p>
            <a:endParaRPr lang="en-GB" dirty="0"/>
          </a:p>
          <a:p>
            <a:r>
              <a:rPr lang="en-GB" dirty="0"/>
              <a:t>Make sure no food is left out overnight and keep the campsite and your tents tidy. </a:t>
            </a:r>
          </a:p>
          <a:p>
            <a:endParaRPr lang="en-GB" dirty="0"/>
          </a:p>
          <a:p>
            <a:r>
              <a:rPr lang="en-GB" dirty="0"/>
              <a:t>Keep noise to a minimum and respect other campsite users. </a:t>
            </a:r>
          </a:p>
          <a:p>
            <a:endParaRPr lang="en-GB" dirty="0"/>
          </a:p>
          <a:p>
            <a:r>
              <a:rPr lang="en-GB" dirty="0"/>
              <a:t>Do not light any campfires unless the campsite owner has given you permission. </a:t>
            </a:r>
          </a:p>
          <a:p>
            <a:endParaRPr lang="en-GB" dirty="0"/>
          </a:p>
          <a:p>
            <a:r>
              <a:rPr lang="en-GB" dirty="0"/>
              <a:t>Cook outside and never in tents. This is a real fire risk. </a:t>
            </a:r>
          </a:p>
        </p:txBody>
      </p:sp>
      <p:graphicFrame>
        <p:nvGraphicFramePr>
          <p:cNvPr id="5" name="Table 4">
            <a:extLst>
              <a:ext uri="{FF2B5EF4-FFF2-40B4-BE49-F238E27FC236}">
                <a16:creationId xmlns:a16="http://schemas.microsoft.com/office/drawing/2014/main" id="{060A6265-E228-4AA1-A586-1D71032A0E1E}"/>
              </a:ext>
            </a:extLst>
          </p:cNvPr>
          <p:cNvGraphicFramePr>
            <a:graphicFrameLocks noGrp="1"/>
          </p:cNvGraphicFramePr>
          <p:nvPr>
            <p:extLst>
              <p:ext uri="{D42A27DB-BD31-4B8C-83A1-F6EECF244321}">
                <p14:modId xmlns:p14="http://schemas.microsoft.com/office/powerpoint/2010/main" val="1172082290"/>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88</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1026" name="Picture 2" descr="13102652_1164767790212202_5416128954426873547_n">
            <a:extLst>
              <a:ext uri="{FF2B5EF4-FFF2-40B4-BE49-F238E27FC236}">
                <a16:creationId xmlns:a16="http://schemas.microsoft.com/office/drawing/2014/main" id="{28D2C6BD-A879-4340-B094-295AE93401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 b="-22"/>
          <a:stretch/>
        </p:blipFill>
        <p:spPr bwMode="auto">
          <a:xfrm>
            <a:off x="6720496" y="1184490"/>
            <a:ext cx="3156929" cy="2372497"/>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pic>
        <p:nvPicPr>
          <p:cNvPr id="1028" name="Picture 4" descr="Image result for dofe campsite">
            <a:extLst>
              <a:ext uri="{FF2B5EF4-FFF2-40B4-BE49-F238E27FC236}">
                <a16:creationId xmlns:a16="http://schemas.microsoft.com/office/drawing/2014/main" id="{53349385-0125-4CCB-96C2-763B454FDB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10" r="36249"/>
          <a:stretch/>
        </p:blipFill>
        <p:spPr bwMode="auto">
          <a:xfrm>
            <a:off x="6720497" y="3713205"/>
            <a:ext cx="3156928" cy="287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986570"/>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T Part 1" id="{39B4EB02-1420-4708-8206-C789913773D3}" vid="{877E21B4-149B-4392-8E80-B8BCD8A5DE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IET</Template>
  <TotalTime>290</TotalTime>
  <Words>1741</Words>
  <Application>Microsoft Office PowerPoint</Application>
  <PresentationFormat>Widescreen</PresentationFormat>
  <Paragraphs>212</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 Light</vt:lpstr>
      <vt:lpstr>Myanmar Text</vt:lpstr>
      <vt:lpstr>Calibri</vt:lpstr>
      <vt:lpstr>Myriad Pro</vt:lpstr>
      <vt:lpstr>Office Theme</vt:lpstr>
      <vt:lpstr>PowerPoint Presentation</vt:lpstr>
      <vt:lpstr>LEARNING OUTCOMES</vt:lpstr>
      <vt:lpstr>WARMTH AND COMFORT ON CAMP</vt:lpstr>
      <vt:lpstr>ANY QUESTIONS?</vt:lpstr>
      <vt:lpstr>LEARNING OUTCOMES</vt:lpstr>
      <vt:lpstr>WARMTH AND COMFORT TASK</vt:lpstr>
      <vt:lpstr>LEARNING OUTCOMES</vt:lpstr>
      <vt:lpstr>SITING YOUR CAMP</vt:lpstr>
      <vt:lpstr>ON THE CAMPSITE</vt:lpstr>
      <vt:lpstr>LEAVING THE CAMPSITE</vt:lpstr>
      <vt:lpstr>ANY QUESTIONS?</vt:lpstr>
      <vt:lpstr>LEARNING OUTCOMES</vt:lpstr>
      <vt:lpstr>CAMPSITE TASK 1</vt:lpstr>
      <vt:lpstr>CAMPSITE TASK 2</vt:lpstr>
      <vt:lpstr>LEARNING OUTCOMES</vt:lpstr>
      <vt:lpstr>CHOOSING THE RIGHT FOOD</vt:lpstr>
      <vt:lpstr>FOOD DO’S</vt:lpstr>
      <vt:lpstr>FOOD DON’TS</vt:lpstr>
      <vt:lpstr>COOKING SAFETY CONSIDERATIONS</vt:lpstr>
      <vt:lpstr>COOKING SAFETY CONSIDERATIONS</vt:lpstr>
      <vt:lpstr>ANY QUESTIONS?</vt:lpstr>
      <vt:lpstr>LEARNING OUTCOMES</vt:lpstr>
      <vt:lpstr>COOKING TASK</vt:lpstr>
      <vt:lpstr>INSTRUCTOR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m419055</dc:creator>
  <cp:lastModifiedBy>m419055</cp:lastModifiedBy>
  <cp:revision>17</cp:revision>
  <dcterms:created xsi:type="dcterms:W3CDTF">2019-04-22T18:23:35Z</dcterms:created>
  <dcterms:modified xsi:type="dcterms:W3CDTF">2019-04-26T15:54:54Z</dcterms:modified>
</cp:coreProperties>
</file>