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389" r:id="rId3"/>
    <p:sldId id="258" r:id="rId4"/>
    <p:sldId id="390" r:id="rId5"/>
    <p:sldId id="391" r:id="rId6"/>
    <p:sldId id="392" r:id="rId7"/>
    <p:sldId id="393" r:id="rId8"/>
    <p:sldId id="394" r:id="rId9"/>
    <p:sldId id="388" r:id="rId10"/>
    <p:sldId id="395" r:id="rId11"/>
    <p:sldId id="396" r:id="rId12"/>
    <p:sldId id="279"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yanmar Text" panose="020B0502040204020203" pitchFamily="34" charset="0"/>
      <p:regular r:id="rId22"/>
      <p:bold r:id="rId23"/>
    </p:embeddedFont>
    <p:embeddedFont>
      <p:font typeface="Myriad Pro" panose="020B050303040302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F"/>
    <a:srgbClr val="193159"/>
    <a:srgbClr val="5E9CAE"/>
    <a:srgbClr val="729ABD"/>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608" autoAdjust="0"/>
  </p:normalViewPr>
  <p:slideViewPr>
    <p:cSldViewPr snapToGrid="0">
      <p:cViewPr varScale="1">
        <p:scale>
          <a:sx n="84" d="100"/>
          <a:sy n="84" d="100"/>
        </p:scale>
        <p:origin x="1494" y="84"/>
      </p:cViewPr>
      <p:guideLst/>
    </p:cSldViewPr>
  </p:slideViewPr>
  <p:notesTextViewPr>
    <p:cViewPr>
      <p:scale>
        <a:sx n="1" d="1"/>
        <a:sy n="1" d="1"/>
      </p:scale>
      <p:origin x="0" y="0"/>
    </p:cViewPr>
  </p:notesTextViewPr>
  <p:notesViewPr>
    <p:cSldViewPr snapToGrid="0">
      <p:cViewPr>
        <p:scale>
          <a:sx n="82" d="100"/>
          <a:sy n="82" d="100"/>
        </p:scale>
        <p:origin x="3876"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2CFB40-8AC3-409D-8385-BFC98C4594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E8860E-1C6F-4B33-8891-A1623A13F6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3EF131-B304-4D89-829E-C990EDF5860E}" type="datetimeFigureOut">
              <a:rPr lang="en-GB" smtClean="0"/>
              <a:t>26/04/2019</a:t>
            </a:fld>
            <a:endParaRPr lang="en-GB"/>
          </a:p>
        </p:txBody>
      </p:sp>
      <p:sp>
        <p:nvSpPr>
          <p:cNvPr id="4" name="Footer Placeholder 3">
            <a:extLst>
              <a:ext uri="{FF2B5EF4-FFF2-40B4-BE49-F238E27FC236}">
                <a16:creationId xmlns:a16="http://schemas.microsoft.com/office/drawing/2014/main" id="{4270E970-23A9-4508-A675-A657AE5B3B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53954D-6FB1-4DE3-A24A-B47474A53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5AFB6-4D8E-4894-8B0A-6096D108AA8A}" type="slidenum">
              <a:rPr lang="en-GB" smtClean="0"/>
              <a:t>‹#›</a:t>
            </a:fld>
            <a:endParaRPr lang="en-GB"/>
          </a:p>
        </p:txBody>
      </p:sp>
    </p:spTree>
    <p:extLst>
      <p:ext uri="{BB962C8B-B14F-4D97-AF65-F5344CB8AC3E}">
        <p14:creationId xmlns:p14="http://schemas.microsoft.com/office/powerpoint/2010/main" val="2677596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1473" y="969794"/>
            <a:ext cx="6115050" cy="3439716"/>
          </a:xfrm>
          <a:prstGeom prst="rect">
            <a:avLst/>
          </a:prstGeom>
          <a:noFill/>
          <a:ln w="12700">
            <a:solidFill>
              <a:srgbClr val="729ABD"/>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71474" y="4719698"/>
            <a:ext cx="6115050" cy="3454508"/>
          </a:xfrm>
          <a:prstGeom prst="rect">
            <a:avLst/>
          </a:prstGeom>
          <a:ln>
            <a:solidFill>
              <a:srgbClr val="729ABD"/>
            </a:solidFill>
          </a:ln>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22E09B5A-10A3-464B-8855-E20B9B3C9242}"/>
              </a:ext>
            </a:extLst>
          </p:cNvPr>
          <p:cNvSpPr txBox="1"/>
          <p:nvPr/>
        </p:nvSpPr>
        <p:spPr>
          <a:xfrm>
            <a:off x="371473" y="351830"/>
            <a:ext cx="1973141"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PRESENTATION NOTES</a:t>
            </a:r>
          </a:p>
        </p:txBody>
      </p:sp>
      <p:sp>
        <p:nvSpPr>
          <p:cNvPr id="11" name="TextBox 10">
            <a:extLst>
              <a:ext uri="{FF2B5EF4-FFF2-40B4-BE49-F238E27FC236}">
                <a16:creationId xmlns:a16="http://schemas.microsoft.com/office/drawing/2014/main" id="{0750822C-9B37-415A-9256-DC84547B662A}"/>
              </a:ext>
            </a:extLst>
          </p:cNvPr>
          <p:cNvSpPr txBox="1"/>
          <p:nvPr/>
        </p:nvSpPr>
        <p:spPr>
          <a:xfrm>
            <a:off x="2344614" y="351830"/>
            <a:ext cx="4141909" cy="307777"/>
          </a:xfrm>
          <a:prstGeom prst="rect">
            <a:avLst/>
          </a:prstGeom>
          <a:solidFill>
            <a:srgbClr val="0072CF"/>
          </a:solidFill>
        </p:spPr>
        <p:txBody>
          <a:bodyPr wrap="square" rtlCol="0">
            <a:spAutoFit/>
          </a:bodyPr>
          <a:lstStyle/>
          <a:p>
            <a:pPr algn="r"/>
            <a:r>
              <a:rPr lang="en-GB" sz="1400" b="1" dirty="0">
                <a:solidFill>
                  <a:schemeClr val="bg1"/>
                </a:solidFill>
                <a:latin typeface="Myriad Pro" panose="020B0503030403020204" pitchFamily="34" charset="0"/>
              </a:rPr>
              <a:t>THE ROYAL AIR FORCE</a:t>
            </a:r>
          </a:p>
        </p:txBody>
      </p:sp>
      <p:sp>
        <p:nvSpPr>
          <p:cNvPr id="16" name="TextBox 15">
            <a:extLst>
              <a:ext uri="{FF2B5EF4-FFF2-40B4-BE49-F238E27FC236}">
                <a16:creationId xmlns:a16="http://schemas.microsoft.com/office/drawing/2014/main" id="{A65A52ED-5813-45A7-9711-399706552E8C}"/>
              </a:ext>
            </a:extLst>
          </p:cNvPr>
          <p:cNvSpPr txBox="1"/>
          <p:nvPr/>
        </p:nvSpPr>
        <p:spPr>
          <a:xfrm>
            <a:off x="5615353" y="8469601"/>
            <a:ext cx="871171" cy="307777"/>
          </a:xfrm>
          <a:prstGeom prst="rect">
            <a:avLst/>
          </a:prstGeom>
          <a:solidFill>
            <a:srgbClr val="0072CF"/>
          </a:solidFill>
        </p:spPr>
        <p:txBody>
          <a:bodyPr wrap="square" rtlCol="0">
            <a:spAutoFit/>
          </a:bodyPr>
          <a:lstStyle/>
          <a:p>
            <a:pPr algn="r"/>
            <a:fld id="{BED1C4E3-AC42-4897-85E2-1C0F49AF255C}" type="slidenum">
              <a:rPr lang="en-GB" sz="1400" b="1" smtClean="0">
                <a:solidFill>
                  <a:schemeClr val="bg1"/>
                </a:solidFill>
                <a:latin typeface="Myriad Pro" panose="020B0503030403020204" pitchFamily="34" charset="0"/>
              </a:rPr>
              <a:t>‹#›</a:t>
            </a:fld>
            <a:endParaRPr lang="en-GB" sz="1400" b="1" dirty="0">
              <a:solidFill>
                <a:schemeClr val="bg1"/>
              </a:solidFill>
              <a:latin typeface="Myriad Pro" panose="020B0503030403020204" pitchFamily="34" charset="0"/>
            </a:endParaRPr>
          </a:p>
        </p:txBody>
      </p:sp>
      <p:sp>
        <p:nvSpPr>
          <p:cNvPr id="17" name="TextBox 16">
            <a:extLst>
              <a:ext uri="{FF2B5EF4-FFF2-40B4-BE49-F238E27FC236}">
                <a16:creationId xmlns:a16="http://schemas.microsoft.com/office/drawing/2014/main" id="{46C0BEC2-198E-4D86-BF84-55FBDD105ADB}"/>
              </a:ext>
            </a:extLst>
          </p:cNvPr>
          <p:cNvSpPr txBox="1"/>
          <p:nvPr/>
        </p:nvSpPr>
        <p:spPr>
          <a:xfrm>
            <a:off x="371473" y="8469600"/>
            <a:ext cx="5243880"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FIRST CLASS CADET</a:t>
            </a:r>
          </a:p>
        </p:txBody>
      </p:sp>
    </p:spTree>
    <p:extLst>
      <p:ext uri="{BB962C8B-B14F-4D97-AF65-F5344CB8AC3E}">
        <p14:creationId xmlns:p14="http://schemas.microsoft.com/office/powerpoint/2010/main" val="255108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200" kern="1200">
        <a:solidFill>
          <a:schemeClr val="tx1"/>
        </a:solidFill>
        <a:latin typeface="Myriad Pro" panose="020B0503030403020204" pitchFamily="34" charset="0"/>
        <a:ea typeface="+mn-ea"/>
        <a:cs typeface="+mn-cs"/>
      </a:defRPr>
    </a:lvl2pPr>
    <a:lvl3pPr marL="914400" algn="l" defTabSz="914400" rtl="0" eaLnBrk="1" latinLnBrk="0" hangingPunct="1">
      <a:defRPr sz="1200" kern="1200">
        <a:solidFill>
          <a:schemeClr val="tx1"/>
        </a:solidFill>
        <a:latin typeface="Myriad Pro" panose="020B0503030403020204" pitchFamily="34" charset="0"/>
        <a:ea typeface="+mn-ea"/>
        <a:cs typeface="+mn-cs"/>
      </a:defRPr>
    </a:lvl3pPr>
    <a:lvl4pPr marL="1371600" algn="l" defTabSz="914400" rtl="0" eaLnBrk="1" latinLnBrk="0" hangingPunct="1">
      <a:defRPr sz="1200" kern="1200">
        <a:solidFill>
          <a:schemeClr val="tx1"/>
        </a:solidFill>
        <a:latin typeface="Myriad Pro" panose="020B0503030403020204" pitchFamily="34" charset="0"/>
        <a:ea typeface="+mn-ea"/>
        <a:cs typeface="+mn-cs"/>
      </a:defRPr>
    </a:lvl4pPr>
    <a:lvl5pPr marL="1828800" algn="l" defTabSz="914400" rtl="0" eaLnBrk="1" latinLnBrk="0" hangingPunct="1">
      <a:defRPr sz="120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Part 4 of 4. This presentation covers the information required to complete PASS criteria of </a:t>
            </a:r>
            <a:r>
              <a:rPr lang="en-GB"/>
              <a:t>the </a:t>
            </a:r>
            <a:r>
              <a:rPr lang="en-GB" i="1"/>
              <a:t>LO4 </a:t>
            </a:r>
            <a:r>
              <a:rPr lang="en-GB" i="1" dirty="0"/>
              <a:t>Initial Expedition Training </a:t>
            </a:r>
            <a:r>
              <a:rPr lang="en-GB" dirty="0"/>
              <a:t>topic.</a:t>
            </a:r>
          </a:p>
          <a:p>
            <a:endParaRPr lang="en-GB" dirty="0"/>
          </a:p>
          <a:p>
            <a:r>
              <a:rPr lang="en-GB" dirty="0"/>
              <a:t>For best results, these instructor notes should be read in conjunction with this presentation and the lesson plan.</a:t>
            </a:r>
          </a:p>
          <a:p>
            <a:endParaRPr lang="en-GB" dirty="0"/>
          </a:p>
        </p:txBody>
      </p:sp>
    </p:spTree>
    <p:extLst>
      <p:ext uri="{BB962C8B-B14F-4D97-AF65-F5344CB8AC3E}">
        <p14:creationId xmlns:p14="http://schemas.microsoft.com/office/powerpoint/2010/main" val="370869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LO4: Recognise and treat the effects of hypothermia and heat excess.</a:t>
            </a:r>
          </a:p>
          <a:p>
            <a:endParaRPr lang="en-GB" dirty="0"/>
          </a:p>
          <a:p>
            <a:r>
              <a:rPr lang="en-GB" dirty="0"/>
              <a:t>P10: Explain the symptoms of hypothermia and heat excess.</a:t>
            </a:r>
          </a:p>
          <a:p>
            <a:r>
              <a:rPr lang="en-GB" dirty="0"/>
              <a:t>P11: Describe how to treat hypothermia and heat excess. </a:t>
            </a:r>
          </a:p>
          <a:p>
            <a:endParaRPr lang="en-GB" dirty="0"/>
          </a:p>
        </p:txBody>
      </p:sp>
    </p:spTree>
    <p:extLst>
      <p:ext uri="{BB962C8B-B14F-4D97-AF65-F5344CB8AC3E}">
        <p14:creationId xmlns:p14="http://schemas.microsoft.com/office/powerpoint/2010/main" val="356083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P10 for LO3.</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Cadets must fill in the sections on page 37-38 of the first class logbook concerning symptoms of hypothermia, heat excess and heat stroke </a:t>
            </a:r>
          </a:p>
          <a:p>
            <a:endParaRPr lang="en-GB" b="0" dirty="0"/>
          </a:p>
          <a:p>
            <a:r>
              <a:rPr lang="en-GB" b="1" dirty="0"/>
              <a:t>Once satisfied that all cadets have an understanding of the topic, instructors must check and sign:</a:t>
            </a:r>
          </a:p>
          <a:p>
            <a:pPr marL="171450" indent="-171450">
              <a:buFont typeface="Arial" panose="020B0604020202020204" pitchFamily="34" charset="0"/>
              <a:buChar char="•"/>
            </a:pPr>
            <a:r>
              <a:rPr lang="en-GB" b="1" dirty="0"/>
              <a:t>Page 37-38 of the cadet’s first class log book.</a:t>
            </a:r>
          </a:p>
        </p:txBody>
      </p:sp>
    </p:spTree>
    <p:extLst>
      <p:ext uri="{BB962C8B-B14F-4D97-AF65-F5344CB8AC3E}">
        <p14:creationId xmlns:p14="http://schemas.microsoft.com/office/powerpoint/2010/main" val="8886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417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LO4: Recognise and treat the effects of hypothermia and heat excess.</a:t>
            </a:r>
          </a:p>
          <a:p>
            <a:endParaRPr lang="en-GB" dirty="0"/>
          </a:p>
          <a:p>
            <a:r>
              <a:rPr lang="en-GB" dirty="0"/>
              <a:t>P10: Explain the symptoms of hypothermia and heat excess.</a:t>
            </a:r>
          </a:p>
          <a:p>
            <a:r>
              <a:rPr lang="en-GB" dirty="0"/>
              <a:t>P11: Describe how to treat hypothermia and heat excess. </a:t>
            </a:r>
          </a:p>
          <a:p>
            <a:endParaRPr lang="en-GB" dirty="0"/>
          </a:p>
        </p:txBody>
      </p:sp>
    </p:spTree>
    <p:extLst>
      <p:ext uri="{BB962C8B-B14F-4D97-AF65-F5344CB8AC3E}">
        <p14:creationId xmlns:p14="http://schemas.microsoft.com/office/powerpoint/2010/main" val="258284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Hy</a:t>
            </a:r>
            <a:r>
              <a:rPr lang="en-GB" b="1" u="sng" dirty="0"/>
              <a:t>po</a:t>
            </a:r>
            <a:r>
              <a:rPr lang="en-GB" dirty="0"/>
              <a:t> for </a:t>
            </a:r>
            <a:r>
              <a:rPr lang="en-GB" b="1" u="sng" dirty="0"/>
              <a:t>low</a:t>
            </a:r>
            <a:r>
              <a:rPr lang="en-GB" dirty="0"/>
              <a:t> temperature.</a:t>
            </a:r>
          </a:p>
          <a:p>
            <a:endParaRPr lang="en-GB" dirty="0"/>
          </a:p>
        </p:txBody>
      </p:sp>
    </p:spTree>
    <p:extLst>
      <p:ext uri="{BB962C8B-B14F-4D97-AF65-F5344CB8AC3E}">
        <p14:creationId xmlns:p14="http://schemas.microsoft.com/office/powerpoint/2010/main" val="287977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Shivering :</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 severe hypothermia shivering may have stopped</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Slurring words:</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sounding like you’re drunk</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Lack of co-ordination:</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stumbling over, lack of balance.</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Irrational behaviour: </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stubbornness and failure to appreciate anything is wrong.</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Inability to recall simple facts (e.g. Address)</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a simple test for hypothermia can be asking someone a serious of simple questions to see if they are able to answer.</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Quiet and withdrawn </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this usually represents a change in behaviour, someone is outgoing and loud acting very differently.</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Blue lips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Change in usual behaviour: </a:t>
            </a:r>
            <a:r>
              <a:rPr kumimoji="0" lang="en-GB" sz="1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 above, has the person starting acting different to normal.</a:t>
            </a:r>
            <a:endParaRPr kumimoji="0" lang="en-GB" sz="1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endParaRPr lang="en-GB" dirty="0"/>
          </a:p>
        </p:txBody>
      </p:sp>
    </p:spTree>
    <p:extLst>
      <p:ext uri="{BB962C8B-B14F-4D97-AF65-F5344CB8AC3E}">
        <p14:creationId xmlns:p14="http://schemas.microsoft.com/office/powerpoint/2010/main" val="41511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1" dirty="0"/>
              <a:t>Warmed:</a:t>
            </a:r>
            <a:r>
              <a:rPr lang="en-GB" b="1" baseline="0" dirty="0"/>
              <a:t> </a:t>
            </a:r>
            <a:r>
              <a:rPr lang="en-GB" b="0" baseline="0" dirty="0"/>
              <a:t>it is crucial that this is slower, warming someone too quickly could result in an even more serious issue.</a:t>
            </a:r>
          </a:p>
          <a:p>
            <a:r>
              <a:rPr lang="en-GB" b="1" baseline="0" dirty="0"/>
              <a:t>Shelter: </a:t>
            </a:r>
            <a:r>
              <a:rPr lang="en-GB" b="0" baseline="0" dirty="0"/>
              <a:t>If the weather is bad getting the casualty out of the weather is crucial</a:t>
            </a:r>
          </a:p>
          <a:p>
            <a:r>
              <a:rPr lang="en-GB" b="1" baseline="0" dirty="0"/>
              <a:t>Extra layers: </a:t>
            </a:r>
            <a:r>
              <a:rPr lang="en-GB" b="0" baseline="0" dirty="0"/>
              <a:t>if they are dry then adding extra layers or sleeping bags, starting with 1 or 2, and adding more as they start to warm up.</a:t>
            </a:r>
          </a:p>
          <a:p>
            <a:r>
              <a:rPr lang="en-GB" b="1" baseline="0" dirty="0"/>
              <a:t>Warm drink: </a:t>
            </a:r>
            <a:r>
              <a:rPr lang="en-GB" b="0" baseline="0" dirty="0"/>
              <a:t>to warm them from the inside</a:t>
            </a:r>
          </a:p>
          <a:p>
            <a:r>
              <a:rPr lang="en-GB" b="1" baseline="0" dirty="0"/>
              <a:t>Sugar: </a:t>
            </a:r>
            <a:r>
              <a:rPr lang="en-GB" b="0" baseline="0" dirty="0"/>
              <a:t>hypothermia uses a lot of the bodies energy reserves in shivering – replace this to aid recovering.</a:t>
            </a:r>
          </a:p>
          <a:p>
            <a:endParaRPr lang="en-GB" b="0" baseline="0" dirty="0"/>
          </a:p>
          <a:p>
            <a:r>
              <a:rPr lang="en-GB" b="1" baseline="0" dirty="0"/>
              <a:t>Important note: </a:t>
            </a:r>
            <a:r>
              <a:rPr lang="en-GB" b="0" baseline="0" dirty="0"/>
              <a:t>as with anything, when out on expedition if any issue occurs staff need to be informed and/or mountain rescue. In addition when treating a casualty ensure all members of the groups add extra layers, lengthy treatment of casualties can result in others who are standing around doing nothing having the same issue!</a:t>
            </a:r>
            <a:endParaRPr lang="en-GB" b="1" dirty="0"/>
          </a:p>
        </p:txBody>
      </p:sp>
    </p:spTree>
    <p:extLst>
      <p:ext uri="{BB962C8B-B14F-4D97-AF65-F5344CB8AC3E}">
        <p14:creationId xmlns:p14="http://schemas.microsoft.com/office/powerpoint/2010/main" val="355806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1" dirty="0"/>
              <a:t>Heat Exhaustion </a:t>
            </a:r>
            <a:r>
              <a:rPr lang="en-GB" b="0" dirty="0"/>
              <a:t>is where you become very hot and start to lose water or salt from your body which leads to a general feeling of being unwell. It may develop into heat stroke if not treated.</a:t>
            </a:r>
          </a:p>
          <a:p>
            <a:endParaRPr lang="en-GB" b="0" dirty="0"/>
          </a:p>
          <a:p>
            <a:r>
              <a:rPr lang="en-GB" b="1" dirty="0"/>
              <a:t>Heat Stroke (Hyperthermia) </a:t>
            </a:r>
            <a:r>
              <a:rPr lang="en-GB" b="0" dirty="0"/>
              <a:t>is where the body is no longer able to cool itself and a person's body temperature becomes dangerously high.  Heatstroke is less common, but more serious. It can put a strain on the brain, heart, lungs, liver and kidneys, and can be life-threatening. </a:t>
            </a:r>
          </a:p>
          <a:p>
            <a:endParaRPr lang="en-GB" b="0" dirty="0"/>
          </a:p>
          <a:p>
            <a:r>
              <a:rPr lang="en-GB" b="0" dirty="0"/>
              <a:t>Staff must be informed if you think someone has developed a heat injury.</a:t>
            </a:r>
          </a:p>
          <a:p>
            <a:endParaRPr lang="en-GB" b="1" dirty="0"/>
          </a:p>
          <a:p>
            <a:pPr lvl="0"/>
            <a:r>
              <a:rPr lang="en-GB" b="1" dirty="0"/>
              <a:t>Severe headache: </a:t>
            </a:r>
            <a:r>
              <a:rPr lang="en-GB" b="0" dirty="0"/>
              <a:t>resulting from heat and lack of sufficient fluids</a:t>
            </a:r>
            <a:endParaRPr lang="en-GB" b="1" dirty="0"/>
          </a:p>
          <a:p>
            <a:pPr lvl="0"/>
            <a:r>
              <a:rPr lang="en-GB" b="1" dirty="0"/>
              <a:t>Slurring words: </a:t>
            </a:r>
            <a:r>
              <a:rPr lang="en-GB" b="0" dirty="0"/>
              <a:t>sounds</a:t>
            </a:r>
            <a:r>
              <a:rPr lang="en-GB" b="0" baseline="0" dirty="0"/>
              <a:t> like they are drunk</a:t>
            </a:r>
            <a:endParaRPr lang="en-GB" b="1" dirty="0"/>
          </a:p>
          <a:p>
            <a:pPr lvl="0"/>
            <a:r>
              <a:rPr lang="en-GB" b="1" dirty="0"/>
              <a:t>Lack of co-ordination: </a:t>
            </a:r>
            <a:r>
              <a:rPr lang="en-GB" b="0" dirty="0"/>
              <a:t> stumbling over things, lack of balance, walking very difficult.</a:t>
            </a:r>
            <a:endParaRPr lang="en-GB" b="1" dirty="0"/>
          </a:p>
          <a:p>
            <a:pPr lvl="0"/>
            <a:r>
              <a:rPr lang="en-GB" b="1" dirty="0"/>
              <a:t>Cramps: </a:t>
            </a:r>
            <a:r>
              <a:rPr lang="en-GB" b="0" dirty="0"/>
              <a:t>and pain resulting from lack of fluids</a:t>
            </a:r>
            <a:r>
              <a:rPr lang="en-GB" b="0" baseline="0" dirty="0"/>
              <a:t> in the body</a:t>
            </a:r>
            <a:endParaRPr lang="en-GB" b="1" dirty="0"/>
          </a:p>
          <a:p>
            <a:pPr lvl="0"/>
            <a:r>
              <a:rPr lang="en-GB" b="1" dirty="0"/>
              <a:t>Rapid shallow breathing: </a:t>
            </a:r>
            <a:r>
              <a:rPr lang="en-GB" b="0" dirty="0"/>
              <a:t>and rapid shallow pulse.</a:t>
            </a:r>
            <a:endParaRPr lang="en-GB" b="1" dirty="0"/>
          </a:p>
          <a:p>
            <a:pPr lvl="0"/>
            <a:r>
              <a:rPr lang="en-GB" b="1" dirty="0"/>
              <a:t>Lack of sweating despite heat</a:t>
            </a:r>
            <a:r>
              <a:rPr lang="en-GB" b="1" baseline="0" dirty="0"/>
              <a:t>: </a:t>
            </a:r>
            <a:r>
              <a:rPr lang="en-GB" b="0" baseline="0" dirty="0"/>
              <a:t>body has given up sweating</a:t>
            </a:r>
            <a:endParaRPr lang="en-GB" b="1" dirty="0"/>
          </a:p>
          <a:p>
            <a:pPr lvl="0"/>
            <a:r>
              <a:rPr lang="en-GB" b="1" dirty="0"/>
              <a:t>Dizziness: </a:t>
            </a:r>
            <a:r>
              <a:rPr lang="en-GB" b="0" dirty="0"/>
              <a:t>this could lead</a:t>
            </a:r>
            <a:r>
              <a:rPr lang="en-GB" b="0" baseline="0" dirty="0"/>
              <a:t> to a lack of co-ordination as outlined above.</a:t>
            </a:r>
            <a:endParaRPr lang="en-GB" b="1" dirty="0"/>
          </a:p>
          <a:p>
            <a:pPr lvl="0"/>
            <a:r>
              <a:rPr lang="en-GB" b="1" dirty="0"/>
              <a:t>Unconsciousness</a:t>
            </a:r>
          </a:p>
          <a:p>
            <a:endParaRPr lang="en-GB" dirty="0"/>
          </a:p>
        </p:txBody>
      </p:sp>
    </p:spTree>
    <p:extLst>
      <p:ext uri="{BB962C8B-B14F-4D97-AF65-F5344CB8AC3E}">
        <p14:creationId xmlns:p14="http://schemas.microsoft.com/office/powerpoint/2010/main" val="79234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1" baseline="0" dirty="0"/>
              <a:t>Shelter: </a:t>
            </a:r>
            <a:r>
              <a:rPr lang="en-GB" b="0" baseline="0" dirty="0"/>
              <a:t>Remove the direct sunlight to help aid recovery</a:t>
            </a:r>
          </a:p>
          <a:p>
            <a:r>
              <a:rPr lang="en-GB" b="1" baseline="0" dirty="0"/>
              <a:t>Cool water: </a:t>
            </a:r>
            <a:r>
              <a:rPr lang="en-GB" b="0" baseline="0" dirty="0"/>
              <a:t>This can be any water from streams, water bottles etc</a:t>
            </a:r>
          </a:p>
          <a:p>
            <a:r>
              <a:rPr lang="en-GB" b="1" baseline="0" dirty="0"/>
              <a:t>Drink: </a:t>
            </a:r>
            <a:r>
              <a:rPr lang="en-GB" b="0" baseline="0" dirty="0"/>
              <a:t>None carbonated none </a:t>
            </a:r>
            <a:r>
              <a:rPr lang="en-GB" b="0" baseline="0" dirty="0" err="1"/>
              <a:t>alchoholic</a:t>
            </a:r>
            <a:r>
              <a:rPr lang="en-GB" b="0" baseline="0" dirty="0"/>
              <a:t>.</a:t>
            </a:r>
          </a:p>
          <a:p>
            <a:endParaRPr lang="en-GB" b="1" baseline="0" dirty="0"/>
          </a:p>
          <a:p>
            <a:r>
              <a:rPr lang="en-GB" b="1" baseline="0" dirty="0"/>
              <a:t>Important note: </a:t>
            </a:r>
            <a:r>
              <a:rPr lang="en-GB" b="0" baseline="0" dirty="0"/>
              <a:t>When out on expedition if any issue occurs staff need to be informed and/or mountain rescue. Delay in getting help can be fatal. In addition when treating a casualty ensure all members of the groups shelter and drink fluids, lengthy treatment of casualties can result in others who are standing around in the sun doing nothing having the same issue!</a:t>
            </a:r>
            <a:endParaRPr lang="en-GB" b="1" dirty="0"/>
          </a:p>
          <a:p>
            <a:endParaRPr lang="en-GB" dirty="0"/>
          </a:p>
        </p:txBody>
      </p:sp>
    </p:spTree>
    <p:extLst>
      <p:ext uri="{BB962C8B-B14F-4D97-AF65-F5344CB8AC3E}">
        <p14:creationId xmlns:p14="http://schemas.microsoft.com/office/powerpoint/2010/main" val="23382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5581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156473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6A59C-F33A-424F-B96E-25C8A098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F0F5B46-BF4A-4C42-ABB9-7ECBB61B98C3}"/>
              </a:ext>
            </a:extLst>
          </p:cNvPr>
          <p:cNvSpPr txBox="1"/>
          <p:nvPr userDrawn="1"/>
        </p:nvSpPr>
        <p:spPr>
          <a:xfrm>
            <a:off x="649482" y="4429135"/>
            <a:ext cx="2247543" cy="569387"/>
          </a:xfrm>
          <a:prstGeom prst="rect">
            <a:avLst/>
          </a:prstGeom>
          <a:noFill/>
        </p:spPr>
        <p:txBody>
          <a:bodyPr wrap="square" rtlCol="0">
            <a:spAutoFit/>
          </a:bodyPr>
          <a:lstStyle/>
          <a:p>
            <a:r>
              <a:rPr lang="en-GB" sz="3100" b="1" dirty="0">
                <a:solidFill>
                  <a:srgbClr val="0072CF"/>
                </a:solidFill>
                <a:latin typeface="Myriad Pro" panose="020B0503030403020204" pitchFamily="34" charset="0"/>
                <a:cs typeface="Myanmar Text" panose="020B0502040204020203" pitchFamily="34" charset="0"/>
              </a:rPr>
              <a:t>PART 4</a:t>
            </a:r>
          </a:p>
        </p:txBody>
      </p:sp>
    </p:spTree>
    <p:extLst>
      <p:ext uri="{BB962C8B-B14F-4D97-AF65-F5344CB8AC3E}">
        <p14:creationId xmlns:p14="http://schemas.microsoft.com/office/powerpoint/2010/main" val="268944492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8A12-1936-4FF9-8E82-D962CB5682FE}"/>
              </a:ext>
            </a:extLst>
          </p:cNvPr>
          <p:cNvSpPr>
            <a:spLocks noGrp="1"/>
          </p:cNvSpPr>
          <p:nvPr>
            <p:ph type="title"/>
          </p:nvPr>
        </p:nvSpPr>
        <p:spPr>
          <a:xfrm>
            <a:off x="673248" y="271587"/>
            <a:ext cx="7666884"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Rectangle 19">
            <a:extLst>
              <a:ext uri="{FF2B5EF4-FFF2-40B4-BE49-F238E27FC236}">
                <a16:creationId xmlns:a16="http://schemas.microsoft.com/office/drawing/2014/main" id="{E93D9D74-62DF-47F7-8627-3EDF485EBFEC}"/>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B5773850-69D5-4C8D-BE2B-4EDE23336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6114" y="2250570"/>
            <a:ext cx="6857999" cy="2353771"/>
          </a:xfrm>
          <a:prstGeom prst="rect">
            <a:avLst/>
          </a:prstGeom>
        </p:spPr>
      </p:pic>
      <p:pic>
        <p:nvPicPr>
          <p:cNvPr id="12" name="Picture 11">
            <a:extLst>
              <a:ext uri="{FF2B5EF4-FFF2-40B4-BE49-F238E27FC236}">
                <a16:creationId xmlns:a16="http://schemas.microsoft.com/office/drawing/2014/main" id="{791900B3-B49C-4C97-98D3-7E4EEC595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349C338D-2F13-4717-A4D7-97C012E508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2869392150"/>
      </p:ext>
    </p:extLst>
  </p:cSld>
  <p:clrMapOvr>
    <a:masterClrMapping/>
  </p:clrMapOvr>
  <p:transition spd="slow">
    <p:cove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0A53BE-1675-439D-99AF-3E782B998DF2}"/>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A669EBC1-2B6C-4A93-A85F-E09F25FD8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2" name="Picture 11">
            <a:extLst>
              <a:ext uri="{FF2B5EF4-FFF2-40B4-BE49-F238E27FC236}">
                <a16:creationId xmlns:a16="http://schemas.microsoft.com/office/drawing/2014/main" id="{54440B0F-5B6F-4659-8196-A45C255C9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AFC5D2B2-820F-40CA-B47A-6A7E62F9A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
        <p:nvSpPr>
          <p:cNvPr id="22" name="Title 1">
            <a:extLst>
              <a:ext uri="{FF2B5EF4-FFF2-40B4-BE49-F238E27FC236}">
                <a16:creationId xmlns:a16="http://schemas.microsoft.com/office/drawing/2014/main" id="{06D94CF9-033A-4930-B65D-412F28886FD3}"/>
              </a:ext>
            </a:extLst>
          </p:cNvPr>
          <p:cNvSpPr>
            <a:spLocks noGrp="1"/>
          </p:cNvSpPr>
          <p:nvPr>
            <p:ph type="title"/>
          </p:nvPr>
        </p:nvSpPr>
        <p:spPr>
          <a:xfrm>
            <a:off x="673248" y="271587"/>
            <a:ext cx="9204176"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81892087"/>
      </p:ext>
    </p:extLst>
  </p:cSld>
  <p:clrMapOvr>
    <a:masterClrMapping/>
  </p:clrMapOvr>
  <p:transition spd="slow">
    <p:cove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844646-51DE-4695-AA98-5C31E1907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2B532D1-4E9D-4768-BB7B-5EE41C33536F}"/>
              </a:ext>
            </a:extLst>
          </p:cNvPr>
          <p:cNvSpPr/>
          <p:nvPr userDrawn="1"/>
        </p:nvSpPr>
        <p:spPr>
          <a:xfrm>
            <a:off x="-1981" y="0"/>
            <a:ext cx="361951" cy="6858000"/>
          </a:xfrm>
          <a:prstGeom prst="rect">
            <a:avLst/>
          </a:prstGeom>
          <a:solidFill>
            <a:srgbClr val="0072C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a:solidFill>
            <a:schemeClr val="bg1">
              <a:alpha val="90000"/>
            </a:schemeClr>
          </a:solidFill>
        </p:spPr>
        <p:txBody>
          <a:bodyPr lIns="180000" tIns="180000" rIns="180000" bIns="180000">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sp>
        <p:nvSpPr>
          <p:cNvPr id="15" name="Title 1">
            <a:extLst>
              <a:ext uri="{FF2B5EF4-FFF2-40B4-BE49-F238E27FC236}">
                <a16:creationId xmlns:a16="http://schemas.microsoft.com/office/drawing/2014/main" id="{BF8F222D-94B9-439D-9146-8D045A2E079E}"/>
              </a:ext>
            </a:extLst>
          </p:cNvPr>
          <p:cNvSpPr>
            <a:spLocks noGrp="1"/>
          </p:cNvSpPr>
          <p:nvPr>
            <p:ph type="title"/>
          </p:nvPr>
        </p:nvSpPr>
        <p:spPr>
          <a:xfrm>
            <a:off x="673247" y="271586"/>
            <a:ext cx="9204177" cy="64508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0A05F25D-2B80-4954-8F22-1CAAFF2AF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8" name="Picture 17">
            <a:extLst>
              <a:ext uri="{FF2B5EF4-FFF2-40B4-BE49-F238E27FC236}">
                <a16:creationId xmlns:a16="http://schemas.microsoft.com/office/drawing/2014/main" id="{BF3E8FA3-A810-45CA-BB16-0AC1D5A45E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9" name="Picture 18">
            <a:extLst>
              <a:ext uri="{FF2B5EF4-FFF2-40B4-BE49-F238E27FC236}">
                <a16:creationId xmlns:a16="http://schemas.microsoft.com/office/drawing/2014/main" id="{31F37E55-88C3-4BD8-A04F-751CE94409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1865027670"/>
      </p:ext>
    </p:extLst>
  </p:cSld>
  <p:clrMapOvr>
    <a:masterClrMapping/>
  </p:clrMapOvr>
  <p:transition spd="slow">
    <p:cove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CE044-6719-4EEF-A6E7-2D9657DA7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010FB-387B-4001-8995-3919F01C8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0972A-F89A-4CE9-9C93-C483D4329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4E38-C322-4E3F-859D-6383D4F03D6E}" type="datetimeFigureOut">
              <a:rPr lang="en-GB" smtClean="0"/>
              <a:t>26/04/2019</a:t>
            </a:fld>
            <a:endParaRPr lang="en-GB"/>
          </a:p>
        </p:txBody>
      </p:sp>
      <p:sp>
        <p:nvSpPr>
          <p:cNvPr id="5" name="Footer Placeholder 4">
            <a:extLst>
              <a:ext uri="{FF2B5EF4-FFF2-40B4-BE49-F238E27FC236}">
                <a16:creationId xmlns:a16="http://schemas.microsoft.com/office/drawing/2014/main" id="{F786C8FD-2944-421A-9919-9E1B77EA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EA8D94-24F4-4E4D-A098-7B0F9587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B75E-B922-4533-A540-3426F7C5E744}" type="slidenum">
              <a:rPr lang="en-GB" smtClean="0"/>
              <a:t>‹#›</a:t>
            </a:fld>
            <a:endParaRPr lang="en-GB"/>
          </a:p>
        </p:txBody>
      </p:sp>
    </p:spTree>
    <p:extLst>
      <p:ext uri="{BB962C8B-B14F-4D97-AF65-F5344CB8AC3E}">
        <p14:creationId xmlns:p14="http://schemas.microsoft.com/office/powerpoint/2010/main" val="244431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detdirect.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57493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LO4: </a:t>
            </a:r>
            <a:r>
              <a:rPr lang="en-GB" dirty="0">
                <a:solidFill>
                  <a:srgbClr val="0072CF"/>
                </a:solidFill>
              </a:rPr>
              <a:t>Recognise and treat the effects of hypothermia and heat excess.</a:t>
            </a:r>
          </a:p>
          <a:p>
            <a:pPr marL="0" indent="0">
              <a:buNone/>
            </a:pPr>
            <a:endParaRPr lang="en-GB" dirty="0">
              <a:solidFill>
                <a:srgbClr val="0072CF"/>
              </a:solidFill>
            </a:endParaRPr>
          </a:p>
          <a:p>
            <a:r>
              <a:rPr lang="en-GB" dirty="0"/>
              <a:t>Explain the symptoms of hypothermia and heat excess. </a:t>
            </a:r>
          </a:p>
          <a:p>
            <a:pPr marL="0" indent="0">
              <a:buNone/>
            </a:pPr>
            <a:r>
              <a:rPr lang="en-GB" dirty="0"/>
              <a:t>                       </a:t>
            </a:r>
          </a:p>
          <a:p>
            <a:r>
              <a:rPr lang="en-GB" dirty="0"/>
              <a:t>Describe how to treat hypothermia and heat excess. </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3405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Explain the symptoms of hypothermia, heat excess and heat stroke (hyperthermia).</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7" y="271586"/>
            <a:ext cx="5704693" cy="645083"/>
          </a:xfrm>
        </p:spPr>
        <p:txBody>
          <a:bodyPr>
            <a:normAutofit/>
          </a:bodyPr>
          <a:lstStyle/>
          <a:p>
            <a:r>
              <a:rPr lang="en-GB" dirty="0"/>
              <a:t>HOT AND COLD INJURIES TASK </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check and sign page 37 and 38 of your First Class Logbook.</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4132900194"/>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37-38</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279698324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A910-4EA0-4EFE-8D4B-59527AE8AEFE}"/>
              </a:ext>
            </a:extLst>
          </p:cNvPr>
          <p:cNvSpPr>
            <a:spLocks noGrp="1"/>
          </p:cNvSpPr>
          <p:nvPr>
            <p:ph idx="1"/>
          </p:nvPr>
        </p:nvSpPr>
        <p:spPr>
          <a:xfrm>
            <a:off x="673248" y="1184490"/>
            <a:ext cx="9204177" cy="5468724"/>
          </a:xfrm>
        </p:spPr>
        <p:txBody>
          <a:bodyPr>
            <a:normAutofit/>
          </a:bodyPr>
          <a:lstStyle/>
          <a:p>
            <a:r>
              <a:rPr lang="en-GB" sz="2000" dirty="0"/>
              <a:t>This presentation is provided free of charge with the 1st class cadet training system with no warranty or support.</a:t>
            </a:r>
          </a:p>
          <a:p>
            <a:r>
              <a:rPr lang="en-GB" sz="2000" dirty="0"/>
              <a:t>Every effort has been made to ensure the information is correct, but the author accepts no responsibility for any errors or omissions.</a:t>
            </a:r>
          </a:p>
          <a:p>
            <a:r>
              <a:rPr lang="en-GB" sz="2000" dirty="0"/>
              <a:t>Official information on </a:t>
            </a:r>
            <a:r>
              <a:rPr lang="en-GB" sz="2000" dirty="0" err="1"/>
              <a:t>Ultilearn</a:t>
            </a:r>
            <a:r>
              <a:rPr lang="en-GB" sz="2000" dirty="0"/>
              <a:t> or Bader SharePoint should be checked before using these presentations.</a:t>
            </a:r>
          </a:p>
          <a:p>
            <a:r>
              <a:rPr lang="en-GB" sz="2000" dirty="0"/>
              <a:t>These presentations may be distributed to other Air Cadet squadrons free of charge, but do not place them on the internet. </a:t>
            </a:r>
          </a:p>
          <a:p>
            <a:r>
              <a:rPr lang="en-GB" sz="2000" dirty="0"/>
              <a:t>For best results, use with the 1st class resource book and 1st class instructor handbook, available from </a:t>
            </a:r>
            <a:r>
              <a:rPr lang="en-GB" sz="2000" dirty="0">
                <a:hlinkClick r:id="rId3"/>
              </a:rPr>
              <a:t>cadetdirect.com</a:t>
            </a:r>
            <a:r>
              <a:rPr lang="en-GB" sz="2000" dirty="0"/>
              <a:t>.</a:t>
            </a:r>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Version 19/04</a:t>
            </a:r>
          </a:p>
        </p:txBody>
      </p:sp>
      <p:sp>
        <p:nvSpPr>
          <p:cNvPr id="3" name="Title 2">
            <a:extLst>
              <a:ext uri="{FF2B5EF4-FFF2-40B4-BE49-F238E27FC236}">
                <a16:creationId xmlns:a16="http://schemas.microsoft.com/office/drawing/2014/main" id="{C6D1B6E8-056B-4DB6-832B-A118019CC386}"/>
              </a:ext>
            </a:extLst>
          </p:cNvPr>
          <p:cNvSpPr>
            <a:spLocks noGrp="1"/>
          </p:cNvSpPr>
          <p:nvPr>
            <p:ph type="title"/>
          </p:nvPr>
        </p:nvSpPr>
        <p:spPr>
          <a:xfrm>
            <a:off x="673248" y="271587"/>
            <a:ext cx="5276139" cy="609474"/>
          </a:xfrm>
        </p:spPr>
        <p:txBody>
          <a:bodyPr>
            <a:normAutofit/>
          </a:bodyPr>
          <a:lstStyle/>
          <a:p>
            <a:r>
              <a:rPr lang="en-GB" sz="3200" dirty="0"/>
              <a:t>INSTRUCTOR INFORMATION</a:t>
            </a:r>
          </a:p>
        </p:txBody>
      </p:sp>
    </p:spTree>
    <p:extLst>
      <p:ext uri="{BB962C8B-B14F-4D97-AF65-F5344CB8AC3E}">
        <p14:creationId xmlns:p14="http://schemas.microsoft.com/office/powerpoint/2010/main" val="369500180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LO4: </a:t>
            </a:r>
            <a:r>
              <a:rPr lang="en-GB" dirty="0">
                <a:solidFill>
                  <a:srgbClr val="0072CF"/>
                </a:solidFill>
              </a:rPr>
              <a:t>Recognise and treat the effects of hypothermia and heat excess.</a:t>
            </a:r>
          </a:p>
          <a:p>
            <a:pPr marL="0" indent="0">
              <a:buNone/>
            </a:pPr>
            <a:endParaRPr lang="en-GB" dirty="0">
              <a:solidFill>
                <a:srgbClr val="0072CF"/>
              </a:solidFill>
            </a:endParaRPr>
          </a:p>
          <a:p>
            <a:r>
              <a:rPr lang="en-GB" dirty="0"/>
              <a:t>Explain the symptoms of hypothermia and heat excess. </a:t>
            </a:r>
          </a:p>
          <a:p>
            <a:pPr marL="0" indent="0">
              <a:buNone/>
            </a:pPr>
            <a:r>
              <a:rPr lang="en-GB" dirty="0"/>
              <a:t>                       </a:t>
            </a:r>
          </a:p>
          <a:p>
            <a:r>
              <a:rPr lang="en-GB" dirty="0"/>
              <a:t>Describe how to treat hypothermia and heat excess. </a:t>
            </a: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02443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2A17F-1D52-412D-9B82-EA9973233128}"/>
              </a:ext>
            </a:extLst>
          </p:cNvPr>
          <p:cNvSpPr>
            <a:spLocks noGrp="1"/>
          </p:cNvSpPr>
          <p:nvPr>
            <p:ph idx="1"/>
          </p:nvPr>
        </p:nvSpPr>
        <p:spPr/>
        <p:txBody>
          <a:bodyPr/>
          <a:lstStyle/>
          <a:p>
            <a:r>
              <a:rPr lang="en-GB" dirty="0"/>
              <a:t>Hypothermia and Hyperthermia are both examples of conditions resulting from temperature.</a:t>
            </a:r>
          </a:p>
          <a:p>
            <a:endParaRPr lang="en-GB" dirty="0"/>
          </a:p>
          <a:p>
            <a:r>
              <a:rPr lang="en-GB" dirty="0"/>
              <a:t>Hy</a:t>
            </a:r>
            <a:r>
              <a:rPr lang="en-GB" b="1" dirty="0"/>
              <a:t>po</a:t>
            </a:r>
            <a:r>
              <a:rPr lang="en-GB" dirty="0"/>
              <a:t>thermia results from prolonged exposure to cold.</a:t>
            </a:r>
          </a:p>
          <a:p>
            <a:endParaRPr lang="en-GB" dirty="0"/>
          </a:p>
          <a:p>
            <a:r>
              <a:rPr lang="en-GB" dirty="0"/>
              <a:t>Hy</a:t>
            </a:r>
            <a:r>
              <a:rPr lang="en-GB" b="1" dirty="0"/>
              <a:t>per</a:t>
            </a:r>
            <a:r>
              <a:rPr lang="en-GB" dirty="0"/>
              <a:t>thermia results from prolonged exposure to heat.</a:t>
            </a:r>
          </a:p>
          <a:p>
            <a:endParaRPr lang="en-GB" dirty="0"/>
          </a:p>
        </p:txBody>
      </p:sp>
      <p:sp>
        <p:nvSpPr>
          <p:cNvPr id="6" name="Title 5">
            <a:extLst>
              <a:ext uri="{FF2B5EF4-FFF2-40B4-BE49-F238E27FC236}">
                <a16:creationId xmlns:a16="http://schemas.microsoft.com/office/drawing/2014/main" id="{F856ED5A-C254-4C2F-BD13-57C125928B9B}"/>
              </a:ext>
            </a:extLst>
          </p:cNvPr>
          <p:cNvSpPr>
            <a:spLocks noGrp="1"/>
          </p:cNvSpPr>
          <p:nvPr>
            <p:ph type="title"/>
          </p:nvPr>
        </p:nvSpPr>
        <p:spPr>
          <a:xfrm>
            <a:off x="673248" y="271587"/>
            <a:ext cx="6241902" cy="609473"/>
          </a:xfrm>
        </p:spPr>
        <p:txBody>
          <a:bodyPr>
            <a:normAutofit/>
          </a:bodyPr>
          <a:lstStyle/>
          <a:p>
            <a:r>
              <a:rPr lang="en-GB" dirty="0"/>
              <a:t>HYPOTHERMIA </a:t>
            </a:r>
            <a:r>
              <a:rPr lang="en-GB" sz="2000" dirty="0"/>
              <a:t>VS </a:t>
            </a:r>
            <a:r>
              <a:rPr lang="en-GB" dirty="0"/>
              <a:t>HYPERTHERMIA</a:t>
            </a:r>
          </a:p>
        </p:txBody>
      </p:sp>
      <p:graphicFrame>
        <p:nvGraphicFramePr>
          <p:cNvPr id="4" name="Table 3">
            <a:extLst>
              <a:ext uri="{FF2B5EF4-FFF2-40B4-BE49-F238E27FC236}">
                <a16:creationId xmlns:a16="http://schemas.microsoft.com/office/drawing/2014/main" id="{CC3E8338-1BFC-46EF-A43C-9D9D99038922}"/>
              </a:ext>
            </a:extLst>
          </p:cNvPr>
          <p:cNvGraphicFramePr>
            <a:graphicFrameLocks noGrp="1"/>
          </p:cNvGraphicFramePr>
          <p:nvPr>
            <p:extLst>
              <p:ext uri="{D42A27DB-BD31-4B8C-83A1-F6EECF244321}">
                <p14:modId xmlns:p14="http://schemas.microsoft.com/office/powerpoint/2010/main" val="1008276717"/>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90-91</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grpSp>
        <p:nvGrpSpPr>
          <p:cNvPr id="2" name="Group 1">
            <a:extLst>
              <a:ext uri="{FF2B5EF4-FFF2-40B4-BE49-F238E27FC236}">
                <a16:creationId xmlns:a16="http://schemas.microsoft.com/office/drawing/2014/main" id="{9FCF63CF-E754-460E-9C66-FF6AE5ECCBDE}"/>
              </a:ext>
            </a:extLst>
          </p:cNvPr>
          <p:cNvGrpSpPr/>
          <p:nvPr/>
        </p:nvGrpSpPr>
        <p:grpSpPr>
          <a:xfrm>
            <a:off x="822790" y="3925567"/>
            <a:ext cx="8905092" cy="2660846"/>
            <a:chOff x="673248" y="3858272"/>
            <a:chExt cx="9130310" cy="2728141"/>
          </a:xfrm>
        </p:grpSpPr>
        <p:pic>
          <p:nvPicPr>
            <p:cNvPr id="5" name="Picture 2" descr="Image result for cold weather">
              <a:extLst>
                <a:ext uri="{FF2B5EF4-FFF2-40B4-BE49-F238E27FC236}">
                  <a16:creationId xmlns:a16="http://schemas.microsoft.com/office/drawing/2014/main" id="{9B75430F-EA9A-46D3-87E4-CA5971C84F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248" y="3858272"/>
              <a:ext cx="4853747" cy="2728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ot weather">
              <a:extLst>
                <a:ext uri="{FF2B5EF4-FFF2-40B4-BE49-F238E27FC236}">
                  <a16:creationId xmlns:a16="http://schemas.microsoft.com/office/drawing/2014/main" id="{9E5235A7-3D96-4AA4-8060-A4621021CB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2528" y="3858272"/>
              <a:ext cx="4091030" cy="27281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02966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9D43-E253-40F6-8E25-818BEB2F46CE}"/>
              </a:ext>
            </a:extLst>
          </p:cNvPr>
          <p:cNvSpPr>
            <a:spLocks noGrp="1"/>
          </p:cNvSpPr>
          <p:nvPr>
            <p:ph type="title"/>
          </p:nvPr>
        </p:nvSpPr>
        <p:spPr>
          <a:xfrm>
            <a:off x="673248" y="271587"/>
            <a:ext cx="2927202" cy="609473"/>
          </a:xfrm>
        </p:spPr>
        <p:txBody>
          <a:bodyPr/>
          <a:lstStyle/>
          <a:p>
            <a:r>
              <a:rPr lang="en-GB" dirty="0"/>
              <a:t>HYPOTHERMIA</a:t>
            </a:r>
          </a:p>
        </p:txBody>
      </p:sp>
      <p:sp>
        <p:nvSpPr>
          <p:cNvPr id="3" name="Content Placeholder 2">
            <a:extLst>
              <a:ext uri="{FF2B5EF4-FFF2-40B4-BE49-F238E27FC236}">
                <a16:creationId xmlns:a16="http://schemas.microsoft.com/office/drawing/2014/main" id="{1F5FB184-9669-401D-B87D-BF1F485FC120}"/>
              </a:ext>
            </a:extLst>
          </p:cNvPr>
          <p:cNvSpPr>
            <a:spLocks noGrp="1"/>
          </p:cNvSpPr>
          <p:nvPr>
            <p:ph idx="1"/>
          </p:nvPr>
        </p:nvSpPr>
        <p:spPr/>
        <p:txBody>
          <a:bodyPr/>
          <a:lstStyle/>
          <a:p>
            <a:r>
              <a:rPr lang="en-GB" dirty="0"/>
              <a:t>Symptoms can include:</a:t>
            </a:r>
          </a:p>
          <a:p>
            <a:pPr lvl="1"/>
            <a:r>
              <a:rPr lang="en-GB" sz="2400" dirty="0"/>
              <a:t>Shivering.</a:t>
            </a:r>
          </a:p>
          <a:p>
            <a:pPr lvl="1"/>
            <a:r>
              <a:rPr lang="en-GB" sz="2400" dirty="0"/>
              <a:t>Slurring words.</a:t>
            </a:r>
          </a:p>
          <a:p>
            <a:pPr lvl="1"/>
            <a:r>
              <a:rPr lang="en-GB" sz="2400" dirty="0"/>
              <a:t>Lack of co-ordination.</a:t>
            </a:r>
          </a:p>
          <a:p>
            <a:pPr lvl="1"/>
            <a:r>
              <a:rPr lang="en-GB" sz="2400" dirty="0"/>
              <a:t>Irrational behaviour.</a:t>
            </a:r>
          </a:p>
          <a:p>
            <a:pPr lvl="1"/>
            <a:r>
              <a:rPr lang="en-GB" sz="2400" dirty="0"/>
              <a:t>Inability to recall simple facts.</a:t>
            </a:r>
          </a:p>
          <a:p>
            <a:pPr lvl="1"/>
            <a:r>
              <a:rPr lang="en-GB" sz="2400" dirty="0"/>
              <a:t>Quiet and withdrawn.</a:t>
            </a:r>
          </a:p>
          <a:p>
            <a:pPr lvl="1"/>
            <a:r>
              <a:rPr lang="en-GB" sz="2400" dirty="0"/>
              <a:t>Blue lips.</a:t>
            </a:r>
          </a:p>
          <a:p>
            <a:pPr lvl="1"/>
            <a:r>
              <a:rPr lang="en-GB" sz="2400" dirty="0"/>
              <a:t>Change in usual behaviour.</a:t>
            </a:r>
          </a:p>
          <a:p>
            <a:pPr lvl="1"/>
            <a:endParaRPr lang="en-GB" sz="2400" dirty="0"/>
          </a:p>
          <a:p>
            <a:r>
              <a:rPr lang="en-GB" dirty="0"/>
              <a:t>Someone suffering from hypothermia may not have all of these, equally one symptom alone may not represent hypothermia.</a:t>
            </a:r>
          </a:p>
          <a:p>
            <a:endParaRPr lang="en-GB" dirty="0"/>
          </a:p>
        </p:txBody>
      </p:sp>
      <p:pic>
        <p:nvPicPr>
          <p:cNvPr id="1026" name="Picture 2" descr="3609200178_fdaaf9b5fb_b">
            <a:extLst>
              <a:ext uri="{FF2B5EF4-FFF2-40B4-BE49-F238E27FC236}">
                <a16:creationId xmlns:a16="http://schemas.microsoft.com/office/drawing/2014/main" id="{AF8F0D79-8CE8-441A-994C-37F3BAE67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099" y="1184490"/>
            <a:ext cx="2699326" cy="3101760"/>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graphicFrame>
        <p:nvGraphicFramePr>
          <p:cNvPr id="5" name="Table 4">
            <a:extLst>
              <a:ext uri="{FF2B5EF4-FFF2-40B4-BE49-F238E27FC236}">
                <a16:creationId xmlns:a16="http://schemas.microsoft.com/office/drawing/2014/main" id="{127107AA-CFD7-4325-A08A-BE2166D4617E}"/>
              </a:ext>
            </a:extLst>
          </p:cNvPr>
          <p:cNvGraphicFramePr>
            <a:graphicFrameLocks noGrp="1"/>
          </p:cNvGraphicFramePr>
          <p:nvPr>
            <p:extLst>
              <p:ext uri="{D42A27DB-BD31-4B8C-83A1-F6EECF244321}">
                <p14:modId xmlns:p14="http://schemas.microsoft.com/office/powerpoint/2010/main" val="40543982"/>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90</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73975874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9D43-E253-40F6-8E25-818BEB2F46CE}"/>
              </a:ext>
            </a:extLst>
          </p:cNvPr>
          <p:cNvSpPr>
            <a:spLocks noGrp="1"/>
          </p:cNvSpPr>
          <p:nvPr>
            <p:ph type="title"/>
          </p:nvPr>
        </p:nvSpPr>
        <p:spPr>
          <a:xfrm>
            <a:off x="673248" y="271587"/>
            <a:ext cx="5201772" cy="609473"/>
          </a:xfrm>
        </p:spPr>
        <p:txBody>
          <a:bodyPr/>
          <a:lstStyle/>
          <a:p>
            <a:r>
              <a:rPr lang="en-GB" dirty="0"/>
              <a:t>HYPOTHERMIA TREATMENT</a:t>
            </a:r>
          </a:p>
        </p:txBody>
      </p:sp>
      <p:sp>
        <p:nvSpPr>
          <p:cNvPr id="3" name="Content Placeholder 2">
            <a:extLst>
              <a:ext uri="{FF2B5EF4-FFF2-40B4-BE49-F238E27FC236}">
                <a16:creationId xmlns:a16="http://schemas.microsoft.com/office/drawing/2014/main" id="{1F5FB184-9669-401D-B87D-BF1F485FC120}"/>
              </a:ext>
            </a:extLst>
          </p:cNvPr>
          <p:cNvSpPr>
            <a:spLocks noGrp="1"/>
          </p:cNvSpPr>
          <p:nvPr>
            <p:ph idx="1"/>
          </p:nvPr>
        </p:nvSpPr>
        <p:spPr>
          <a:xfrm>
            <a:off x="673249" y="1184490"/>
            <a:ext cx="5956152" cy="5673510"/>
          </a:xfrm>
        </p:spPr>
        <p:txBody>
          <a:bodyPr>
            <a:normAutofit/>
          </a:bodyPr>
          <a:lstStyle/>
          <a:p>
            <a:r>
              <a:rPr lang="en-GB" dirty="0"/>
              <a:t>The casualty needs to be warmed </a:t>
            </a:r>
            <a:r>
              <a:rPr lang="en-GB" b="1" dirty="0"/>
              <a:t>slowly</a:t>
            </a:r>
            <a:r>
              <a:rPr lang="en-GB" dirty="0"/>
              <a:t>.</a:t>
            </a:r>
          </a:p>
          <a:p>
            <a:pPr marL="0" indent="0">
              <a:buNone/>
            </a:pPr>
            <a:endParaRPr lang="en-GB" dirty="0"/>
          </a:p>
          <a:p>
            <a:r>
              <a:rPr lang="en-GB" dirty="0"/>
              <a:t>Shelter the casualty (tent or group shelter).</a:t>
            </a:r>
          </a:p>
          <a:p>
            <a:endParaRPr lang="en-GB" dirty="0"/>
          </a:p>
          <a:p>
            <a:r>
              <a:rPr lang="en-GB" dirty="0"/>
              <a:t>Insulate them with sleeping bag(s) or extra layers.</a:t>
            </a:r>
          </a:p>
          <a:p>
            <a:endParaRPr lang="en-GB" dirty="0"/>
          </a:p>
          <a:p>
            <a:r>
              <a:rPr lang="en-GB" dirty="0"/>
              <a:t>If they are in wet clothes these need to be removed and replaced with dry ones.</a:t>
            </a:r>
          </a:p>
          <a:p>
            <a:endParaRPr lang="en-GB" dirty="0"/>
          </a:p>
          <a:p>
            <a:r>
              <a:rPr lang="en-GB" dirty="0"/>
              <a:t>Warm (not hot) drink if available and sugar to replace energy.</a:t>
            </a:r>
          </a:p>
        </p:txBody>
      </p:sp>
      <p:graphicFrame>
        <p:nvGraphicFramePr>
          <p:cNvPr id="5" name="Table 4">
            <a:extLst>
              <a:ext uri="{FF2B5EF4-FFF2-40B4-BE49-F238E27FC236}">
                <a16:creationId xmlns:a16="http://schemas.microsoft.com/office/drawing/2014/main" id="{127107AA-CFD7-4325-A08A-BE2166D4617E}"/>
              </a:ext>
            </a:extLst>
          </p:cNvPr>
          <p:cNvGraphicFramePr>
            <a:graphicFrameLocks noGrp="1"/>
          </p:cNvGraphicFramePr>
          <p:nvPr>
            <p:extLst>
              <p:ext uri="{D42A27DB-BD31-4B8C-83A1-F6EECF244321}">
                <p14:modId xmlns:p14="http://schemas.microsoft.com/office/powerpoint/2010/main" val="3043251927"/>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92</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grpSp>
        <p:nvGrpSpPr>
          <p:cNvPr id="4" name="Group 3">
            <a:extLst>
              <a:ext uri="{FF2B5EF4-FFF2-40B4-BE49-F238E27FC236}">
                <a16:creationId xmlns:a16="http://schemas.microsoft.com/office/drawing/2014/main" id="{1E3135E8-C6FA-48B1-B5BD-E959CC9ADAF2}"/>
              </a:ext>
            </a:extLst>
          </p:cNvPr>
          <p:cNvGrpSpPr/>
          <p:nvPr/>
        </p:nvGrpSpPr>
        <p:grpSpPr>
          <a:xfrm>
            <a:off x="7067513" y="1184490"/>
            <a:ext cx="2806494" cy="4827546"/>
            <a:chOff x="7070930" y="1405228"/>
            <a:chExt cx="2806494" cy="4827546"/>
          </a:xfrm>
        </p:grpSpPr>
        <p:pic>
          <p:nvPicPr>
            <p:cNvPr id="6" name="Picture 2" descr="Image result for hypothermia treatment">
              <a:extLst>
                <a:ext uri="{FF2B5EF4-FFF2-40B4-BE49-F238E27FC236}">
                  <a16:creationId xmlns:a16="http://schemas.microsoft.com/office/drawing/2014/main" id="{86AA093F-E15E-4AFE-A202-0692250F7C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0930" y="1405228"/>
              <a:ext cx="2799660" cy="27996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EE7F3997-2CE6-4B83-9CF6-1D884F7B4C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77765" y="4369445"/>
              <a:ext cx="2799659" cy="1863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622480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DF3B-DF70-47BB-B8BD-8880CEECB007}"/>
              </a:ext>
            </a:extLst>
          </p:cNvPr>
          <p:cNvSpPr>
            <a:spLocks noGrp="1"/>
          </p:cNvSpPr>
          <p:nvPr>
            <p:ph type="title"/>
          </p:nvPr>
        </p:nvSpPr>
        <p:spPr>
          <a:xfrm>
            <a:off x="673248" y="271587"/>
            <a:ext cx="3087222" cy="609473"/>
          </a:xfrm>
        </p:spPr>
        <p:txBody>
          <a:bodyPr/>
          <a:lstStyle/>
          <a:p>
            <a:r>
              <a:rPr lang="en-GB" dirty="0"/>
              <a:t>HYPERTHERMIA</a:t>
            </a:r>
          </a:p>
        </p:txBody>
      </p:sp>
      <p:sp>
        <p:nvSpPr>
          <p:cNvPr id="3" name="Content Placeholder 2">
            <a:extLst>
              <a:ext uri="{FF2B5EF4-FFF2-40B4-BE49-F238E27FC236}">
                <a16:creationId xmlns:a16="http://schemas.microsoft.com/office/drawing/2014/main" id="{5C6979AA-5B4B-463E-A71B-D95DF5955A64}"/>
              </a:ext>
            </a:extLst>
          </p:cNvPr>
          <p:cNvSpPr>
            <a:spLocks noGrp="1"/>
          </p:cNvSpPr>
          <p:nvPr>
            <p:ph idx="1"/>
          </p:nvPr>
        </p:nvSpPr>
        <p:spPr/>
        <p:txBody>
          <a:bodyPr/>
          <a:lstStyle/>
          <a:p>
            <a:r>
              <a:rPr lang="en-GB" dirty="0"/>
              <a:t>Symptoms can include:</a:t>
            </a:r>
          </a:p>
          <a:p>
            <a:pPr lvl="1"/>
            <a:r>
              <a:rPr lang="en-GB" sz="2400" dirty="0"/>
              <a:t>Severe headache.</a:t>
            </a:r>
          </a:p>
          <a:p>
            <a:pPr lvl="1"/>
            <a:r>
              <a:rPr lang="en-GB" sz="2400" dirty="0"/>
              <a:t>Slurring words.</a:t>
            </a:r>
          </a:p>
          <a:p>
            <a:pPr lvl="1"/>
            <a:r>
              <a:rPr lang="en-GB" sz="2400" dirty="0"/>
              <a:t>Lack of co-ordination.</a:t>
            </a:r>
          </a:p>
          <a:p>
            <a:pPr lvl="1"/>
            <a:r>
              <a:rPr lang="en-GB" sz="2400" dirty="0"/>
              <a:t>Cramps .</a:t>
            </a:r>
          </a:p>
          <a:p>
            <a:pPr lvl="1"/>
            <a:r>
              <a:rPr lang="en-GB" sz="2400" dirty="0"/>
              <a:t>Rapid shallow breathing.</a:t>
            </a:r>
          </a:p>
          <a:p>
            <a:pPr lvl="1"/>
            <a:r>
              <a:rPr lang="en-GB" sz="2400" dirty="0"/>
              <a:t>Lack of sweating despite heat.</a:t>
            </a:r>
          </a:p>
          <a:p>
            <a:pPr lvl="1"/>
            <a:r>
              <a:rPr lang="en-GB" sz="2400" dirty="0"/>
              <a:t>Dizziness.</a:t>
            </a:r>
          </a:p>
          <a:p>
            <a:pPr lvl="1"/>
            <a:r>
              <a:rPr lang="en-GB" sz="2400" dirty="0"/>
              <a:t>Unconsciousness.</a:t>
            </a:r>
          </a:p>
          <a:p>
            <a:pPr lvl="1"/>
            <a:endParaRPr lang="en-GB" sz="2400" dirty="0"/>
          </a:p>
          <a:p>
            <a:r>
              <a:rPr lang="en-GB" dirty="0"/>
              <a:t>Someone suffering from hyperthermia may not have all of these, equally one symptom alone may not represent hyperthermia.</a:t>
            </a:r>
          </a:p>
          <a:p>
            <a:endParaRPr lang="en-GB" dirty="0"/>
          </a:p>
        </p:txBody>
      </p:sp>
      <p:graphicFrame>
        <p:nvGraphicFramePr>
          <p:cNvPr id="4" name="Table 3">
            <a:extLst>
              <a:ext uri="{FF2B5EF4-FFF2-40B4-BE49-F238E27FC236}">
                <a16:creationId xmlns:a16="http://schemas.microsoft.com/office/drawing/2014/main" id="{312D25F1-50B2-4F7F-8EC3-0EDEE877EE5A}"/>
              </a:ext>
            </a:extLst>
          </p:cNvPr>
          <p:cNvGraphicFramePr>
            <a:graphicFrameLocks noGrp="1"/>
          </p:cNvGraphicFramePr>
          <p:nvPr>
            <p:extLst>
              <p:ext uri="{D42A27DB-BD31-4B8C-83A1-F6EECF244321}">
                <p14:modId xmlns:p14="http://schemas.microsoft.com/office/powerpoint/2010/main" val="3093876984"/>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91</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 name="Picture 4" descr="Image result for heatstroke victims">
            <a:extLst>
              <a:ext uri="{FF2B5EF4-FFF2-40B4-BE49-F238E27FC236}">
                <a16:creationId xmlns:a16="http://schemas.microsoft.com/office/drawing/2014/main" id="{F7EAD741-8A7C-4823-AE26-364FC3AC2F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60820" y="1184490"/>
            <a:ext cx="3316605" cy="303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6045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DF3B-DF70-47BB-B8BD-8880CEECB007}"/>
              </a:ext>
            </a:extLst>
          </p:cNvPr>
          <p:cNvSpPr>
            <a:spLocks noGrp="1"/>
          </p:cNvSpPr>
          <p:nvPr>
            <p:ph type="title"/>
          </p:nvPr>
        </p:nvSpPr>
        <p:spPr>
          <a:xfrm>
            <a:off x="673248" y="271587"/>
            <a:ext cx="5422752" cy="609473"/>
          </a:xfrm>
        </p:spPr>
        <p:txBody>
          <a:bodyPr>
            <a:normAutofit/>
          </a:bodyPr>
          <a:lstStyle/>
          <a:p>
            <a:r>
              <a:rPr lang="en-GB"/>
              <a:t>HYPERTHERMIA TREATMENT</a:t>
            </a:r>
            <a:endParaRPr lang="en-GB" dirty="0"/>
          </a:p>
        </p:txBody>
      </p:sp>
      <p:sp>
        <p:nvSpPr>
          <p:cNvPr id="3" name="Content Placeholder 2">
            <a:extLst>
              <a:ext uri="{FF2B5EF4-FFF2-40B4-BE49-F238E27FC236}">
                <a16:creationId xmlns:a16="http://schemas.microsoft.com/office/drawing/2014/main" id="{5C6979AA-5B4B-463E-A71B-D95DF5955A64}"/>
              </a:ext>
            </a:extLst>
          </p:cNvPr>
          <p:cNvSpPr>
            <a:spLocks noGrp="1"/>
          </p:cNvSpPr>
          <p:nvPr>
            <p:ph idx="1"/>
          </p:nvPr>
        </p:nvSpPr>
        <p:spPr>
          <a:xfrm>
            <a:off x="673248" y="1184490"/>
            <a:ext cx="5886827" cy="5402050"/>
          </a:xfrm>
        </p:spPr>
        <p:txBody>
          <a:bodyPr>
            <a:normAutofit/>
          </a:bodyPr>
          <a:lstStyle/>
          <a:p>
            <a:r>
              <a:rPr lang="en-GB" dirty="0"/>
              <a:t>Get out of the sun into shelter (under tree etc).</a:t>
            </a:r>
          </a:p>
          <a:p>
            <a:endParaRPr lang="en-GB" dirty="0"/>
          </a:p>
          <a:p>
            <a:r>
              <a:rPr lang="en-GB" dirty="0"/>
              <a:t>Use cool water to cool the casualty. If possible submerse casualty completely.</a:t>
            </a:r>
          </a:p>
          <a:p>
            <a:endParaRPr lang="en-GB" dirty="0"/>
          </a:p>
          <a:p>
            <a:r>
              <a:rPr lang="en-GB" dirty="0"/>
              <a:t>Unlike hyperthermia the casualty can be cooled rapidly. </a:t>
            </a:r>
          </a:p>
          <a:p>
            <a:endParaRPr lang="en-GB" dirty="0"/>
          </a:p>
          <a:p>
            <a:r>
              <a:rPr lang="en-GB" dirty="0"/>
              <a:t>Get casualty to drink water.</a:t>
            </a:r>
          </a:p>
          <a:p>
            <a:endParaRPr lang="en-GB" dirty="0"/>
          </a:p>
          <a:p>
            <a:r>
              <a:rPr lang="en-GB" dirty="0"/>
              <a:t>Seek help immediately.</a:t>
            </a:r>
          </a:p>
        </p:txBody>
      </p:sp>
      <p:graphicFrame>
        <p:nvGraphicFramePr>
          <p:cNvPr id="4" name="Table 3">
            <a:extLst>
              <a:ext uri="{FF2B5EF4-FFF2-40B4-BE49-F238E27FC236}">
                <a16:creationId xmlns:a16="http://schemas.microsoft.com/office/drawing/2014/main" id="{312D25F1-50B2-4F7F-8EC3-0EDEE877EE5A}"/>
              </a:ext>
            </a:extLst>
          </p:cNvPr>
          <p:cNvGraphicFramePr>
            <a:graphicFrameLocks noGrp="1"/>
          </p:cNvGraphicFramePr>
          <p:nvPr>
            <p:extLst>
              <p:ext uri="{D42A27DB-BD31-4B8C-83A1-F6EECF244321}">
                <p14:modId xmlns:p14="http://schemas.microsoft.com/office/powerpoint/2010/main" val="739987247"/>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a:t>Resource Book</a:t>
                      </a:r>
                      <a:endParaRPr lang="en-GB" sz="1400" dirty="0">
                        <a:latin typeface="Myriad Pro" panose="020B0503030403020204" pitchFamily="34" charset="0"/>
                      </a:endParaRP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a:t>Page 92</a:t>
                      </a:r>
                      <a:endParaRPr lang="en-GB" sz="1400" dirty="0">
                        <a:latin typeface="Myriad Pro" panose="020B0503030403020204" pitchFamily="34" charset="0"/>
                      </a:endParaRP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6" name="Picture 2">
            <a:extLst>
              <a:ext uri="{FF2B5EF4-FFF2-40B4-BE49-F238E27FC236}">
                <a16:creationId xmlns:a16="http://schemas.microsoft.com/office/drawing/2014/main" id="{00FFFB6E-96AF-4A13-AF81-4E6D58DD833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6080"/>
          <a:stretch/>
        </p:blipFill>
        <p:spPr bwMode="auto">
          <a:xfrm>
            <a:off x="6560075" y="1184490"/>
            <a:ext cx="3317350" cy="2073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471E6D4-D116-4EF4-8622-E3194AE84D1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60615" y="3411878"/>
            <a:ext cx="3313891" cy="220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2295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EA63-365D-4CCA-B8AF-3602C37A5B78}"/>
              </a:ext>
            </a:extLst>
          </p:cNvPr>
          <p:cNvSpPr>
            <a:spLocks noGrp="1"/>
          </p:cNvSpPr>
          <p:nvPr>
            <p:ph type="title"/>
          </p:nvPr>
        </p:nvSpPr>
        <p:spPr>
          <a:xfrm>
            <a:off x="673248" y="271587"/>
            <a:ext cx="2801472" cy="609473"/>
          </a:xfrm>
        </p:spPr>
        <p:txBody>
          <a:bodyPr/>
          <a:lstStyle/>
          <a:p>
            <a:r>
              <a:rPr lang="en-GB" dirty="0"/>
              <a:t>SEEKING HELP</a:t>
            </a:r>
          </a:p>
        </p:txBody>
      </p:sp>
      <p:sp>
        <p:nvSpPr>
          <p:cNvPr id="3" name="Content Placeholder 2">
            <a:extLst>
              <a:ext uri="{FF2B5EF4-FFF2-40B4-BE49-F238E27FC236}">
                <a16:creationId xmlns:a16="http://schemas.microsoft.com/office/drawing/2014/main" id="{21A04051-676F-4AF1-B0EB-06D9876E0635}"/>
              </a:ext>
            </a:extLst>
          </p:cNvPr>
          <p:cNvSpPr>
            <a:spLocks noGrp="1"/>
          </p:cNvSpPr>
          <p:nvPr>
            <p:ph idx="1"/>
          </p:nvPr>
        </p:nvSpPr>
        <p:spPr/>
        <p:txBody>
          <a:bodyPr/>
          <a:lstStyle/>
          <a:p>
            <a:r>
              <a:rPr lang="en-GB" dirty="0"/>
              <a:t>Hypothermia and Hyperthermia are both potentially fatal and very dangerous. </a:t>
            </a:r>
          </a:p>
          <a:p>
            <a:endParaRPr lang="en-GB" dirty="0"/>
          </a:p>
          <a:p>
            <a:r>
              <a:rPr lang="en-GB" dirty="0"/>
              <a:t>In any cases of either condition you must seek help from staff and/or mountain rescue, any delay in seeking help could be life threatening.</a:t>
            </a:r>
          </a:p>
          <a:p>
            <a:endParaRPr lang="en-GB" dirty="0"/>
          </a:p>
        </p:txBody>
      </p:sp>
    </p:spTree>
    <p:extLst>
      <p:ext uri="{BB962C8B-B14F-4D97-AF65-F5344CB8AC3E}">
        <p14:creationId xmlns:p14="http://schemas.microsoft.com/office/powerpoint/2010/main" val="153304906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757190850"/>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T Part 1" id="{39B4EB02-1420-4708-8206-C789913773D3}" vid="{877E21B4-149B-4392-8E80-B8BCD8A5D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IET</Template>
  <TotalTime>213</TotalTime>
  <Words>1149</Words>
  <Application>Microsoft Office PowerPoint</Application>
  <PresentationFormat>Widescreen</PresentationFormat>
  <Paragraphs>147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 Light</vt:lpstr>
      <vt:lpstr>Myanmar Text</vt:lpstr>
      <vt:lpstr>Calibri</vt:lpstr>
      <vt:lpstr>Myriad Pro</vt:lpstr>
      <vt:lpstr>Office Theme</vt:lpstr>
      <vt:lpstr>PowerPoint Presentation</vt:lpstr>
      <vt:lpstr>LEARNING OUTCOMES</vt:lpstr>
      <vt:lpstr>HYPOTHERMIA VS HYPERTHERMIA</vt:lpstr>
      <vt:lpstr>HYPOTHERMIA</vt:lpstr>
      <vt:lpstr>HYPOTHERMIA TREATMENT</vt:lpstr>
      <vt:lpstr>HYPERTHERMIA</vt:lpstr>
      <vt:lpstr>HYPERTHERMIA TREATMENT</vt:lpstr>
      <vt:lpstr>SEEKING HELP</vt:lpstr>
      <vt:lpstr>ANY QUESTIONS?</vt:lpstr>
      <vt:lpstr>LEARNING OUTCOMES</vt:lpstr>
      <vt:lpstr>HOT AND COLD INJURIES TASK </vt:lpstr>
      <vt:lpstr>INSTRUCTOR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m419055</dc:creator>
  <cp:lastModifiedBy>m419055</cp:lastModifiedBy>
  <cp:revision>4</cp:revision>
  <dcterms:created xsi:type="dcterms:W3CDTF">2019-04-24T07:40:54Z</dcterms:created>
  <dcterms:modified xsi:type="dcterms:W3CDTF">2019-04-26T15:54:23Z</dcterms:modified>
</cp:coreProperties>
</file>