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wav" ContentType="audio/wav"/>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Lst>
  <p:notesMasterIdLst>
    <p:notesMasterId r:id="rId17"/>
  </p:notes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 id="271" r:id="rId14"/>
    <p:sldId id="272" r:id="rId15"/>
    <p:sldId id="273" r:id="rId16"/>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618">
          <p15:clr>
            <a:srgbClr val="A4A3A4"/>
          </p15:clr>
        </p15:guide>
        <p15:guide id="2" pos="2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746" y="108"/>
      </p:cViewPr>
      <p:guideLst>
        <p:guide orient="horz" pos="618"/>
        <p:guide pos="249"/>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4" d="100"/>
          <a:sy n="84" d="100"/>
        </p:scale>
        <p:origin x="382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8DA21C-293A-4DBF-B8CB-765D9D41A9E0}" type="slidenum">
              <a:rPr lang="en-GB" smtClean="0"/>
              <a:pPr/>
              <a:t>‹#›</a:t>
            </a:fld>
            <a:endParaRPr lang="en-GB"/>
          </a:p>
        </p:txBody>
      </p:sp>
      <p:sp>
        <p:nvSpPr>
          <p:cNvPr id="8" name="Rectangle 7">
            <a:extLst>
              <a:ext uri="{FF2B5EF4-FFF2-40B4-BE49-F238E27FC236}">
                <a16:creationId xmlns:a16="http://schemas.microsoft.com/office/drawing/2014/main" id="{5BD8F408-0BB7-48F3-BA7D-7B36DAA8AFA5}"/>
              </a:ext>
            </a:extLst>
          </p:cNvPr>
          <p:cNvSpPr/>
          <p:nvPr/>
        </p:nvSpPr>
        <p:spPr>
          <a:xfrm>
            <a:off x="1587" y="272534"/>
            <a:ext cx="6856413" cy="369332"/>
          </a:xfrm>
          <a:prstGeom prst="rect">
            <a:avLst/>
          </a:prstGeom>
        </p:spPr>
        <p:txBody>
          <a:bodyPr wrap="square">
            <a:spAutoFit/>
          </a:bodyPr>
          <a:lstStyle/>
          <a:p>
            <a:pPr algn="ctr"/>
            <a:r>
              <a:rPr lang="en-GB" b="1" dirty="0"/>
              <a:t>First Class Cadet Training - Basic Radio LO1 and LO3 </a:t>
            </a: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2pPr>
    <a:lvl3pPr marL="9144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3pPr>
    <a:lvl4pPr marL="13716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4pPr>
    <a:lvl5pPr marL="18288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F8DA21C-293A-4DBF-B8CB-765D9D41A9E0}" type="slidenum">
              <a:rPr lang="en-GB" smtClean="0"/>
              <a:pPr/>
              <a:t>1</a:t>
            </a:fld>
            <a:endParaRPr lang="en-GB"/>
          </a:p>
        </p:txBody>
      </p:sp>
    </p:spTree>
    <p:extLst>
      <p:ext uri="{BB962C8B-B14F-4D97-AF65-F5344CB8AC3E}">
        <p14:creationId xmlns:p14="http://schemas.microsoft.com/office/powerpoint/2010/main" val="16550854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661AD6-A917-4639-A327-10E89F180831}" type="slidenum">
              <a:rPr lang="en-GB"/>
              <a:pPr/>
              <a:t>10</a:t>
            </a:fld>
            <a:endParaRPr lang="en-GB"/>
          </a:p>
        </p:txBody>
      </p:sp>
      <p:sp>
        <p:nvSpPr>
          <p:cNvPr id="27650" name="Rectangle 2"/>
          <p:cNvSpPr>
            <a:spLocks noGrp="1" noRot="1" noChangeAspect="1" noChangeArrowheads="1" noTextEdit="1"/>
          </p:cNvSpPr>
          <p:nvPr>
            <p:ph type="sldImg"/>
          </p:nvPr>
        </p:nvSpPr>
        <p:spPr>
          <a:xfrm>
            <a:off x="1293813" y="796925"/>
            <a:ext cx="4273550" cy="3205163"/>
          </a:xfrm>
          <a:ln/>
        </p:spPr>
      </p:sp>
      <p:sp>
        <p:nvSpPr>
          <p:cNvPr id="27651" name="Rectangle 3"/>
          <p:cNvSpPr>
            <a:spLocks noGrp="1" noChangeArrowheads="1"/>
          </p:cNvSpPr>
          <p:nvPr>
            <p:ph type="body" idx="1"/>
          </p:nvPr>
        </p:nvSpPr>
        <p:spPr>
          <a:xfrm>
            <a:off x="914508" y="4345374"/>
            <a:ext cx="5028986" cy="4112900"/>
          </a:xfrm>
        </p:spPr>
        <p:txBody>
          <a:bodyPr/>
          <a:lstStyle/>
          <a:p>
            <a:r>
              <a:rPr lang="en-GB" b="1" u="sng"/>
              <a:t>Aerial Position</a:t>
            </a:r>
          </a:p>
          <a:p>
            <a:endParaRPr lang="en-GB" b="1"/>
          </a:p>
          <a:p>
            <a:r>
              <a:rPr lang="en-GB"/>
              <a:t>The Aerial positioning can have a marked effect on range. Standing too close to metal objects or buildings can restrict range dramatically. Since the UHF and VHF bands are effectively limited to line of sight communication, the aerial should be positioned as high as safely possible to achieve the greatest range. When using hand held equipments you should expect to have less range when operating in a valley.</a:t>
            </a:r>
          </a:p>
          <a:p>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2A9088-BA37-4E3F-B2C5-E74F87EB248F}" type="slidenum">
              <a:rPr lang="en-GB"/>
              <a:pPr/>
              <a:t>11</a:t>
            </a:fld>
            <a:endParaRPr lang="en-GB"/>
          </a:p>
        </p:txBody>
      </p:sp>
      <p:sp>
        <p:nvSpPr>
          <p:cNvPr id="29698" name="Rectangle 2"/>
          <p:cNvSpPr>
            <a:spLocks noGrp="1" noRot="1" noChangeAspect="1" noChangeArrowheads="1" noTextEdit="1"/>
          </p:cNvSpPr>
          <p:nvPr>
            <p:ph type="sldImg"/>
          </p:nvPr>
        </p:nvSpPr>
        <p:spPr>
          <a:xfrm>
            <a:off x="1293813" y="796925"/>
            <a:ext cx="4273550" cy="3205163"/>
          </a:xfrm>
          <a:ln/>
        </p:spPr>
      </p:sp>
      <p:sp>
        <p:nvSpPr>
          <p:cNvPr id="29699" name="Rectangle 3"/>
          <p:cNvSpPr>
            <a:spLocks noGrp="1" noChangeArrowheads="1"/>
          </p:cNvSpPr>
          <p:nvPr>
            <p:ph type="body" idx="1"/>
          </p:nvPr>
        </p:nvSpPr>
        <p:spPr>
          <a:xfrm>
            <a:off x="914508" y="4345374"/>
            <a:ext cx="5028986" cy="4112900"/>
          </a:xfrm>
        </p:spPr>
        <p:txBody>
          <a:bodyPr/>
          <a:lstStyle/>
          <a:p>
            <a:r>
              <a:rPr lang="en-GB" b="1" u="sng"/>
              <a:t>Aerial Position</a:t>
            </a:r>
          </a:p>
          <a:p>
            <a:endParaRPr lang="en-GB" b="1" u="sng"/>
          </a:p>
          <a:p>
            <a:r>
              <a:rPr lang="en-GB"/>
              <a:t>One of the more common ways to increase the range of a base station is to put up a mast type aerial. A properly designed and erected aerial can be extremely effective. However, care must again be taken. A falling mast has the potential to cause great injury or damage to property. Masts may present some unforeseen hazards. They may be blown over in a high wind, struck by lightning, touch nearby power lines or you could even trip over the guy ropes. All these problems can be avoided with care and planning. You must always consider the hazards, identify the risks and plan accordingly. It is important that all training involving the setting up of aerial systems are properly supervised at all times.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F8DA21C-293A-4DBF-B8CB-765D9D41A9E0}" type="slidenum">
              <a:rPr lang="en-GB" smtClean="0"/>
              <a:pPr/>
              <a:t>12</a:t>
            </a:fld>
            <a:endParaRPr lang="en-GB"/>
          </a:p>
        </p:txBody>
      </p:sp>
    </p:spTree>
    <p:extLst>
      <p:ext uri="{BB962C8B-B14F-4D97-AF65-F5344CB8AC3E}">
        <p14:creationId xmlns:p14="http://schemas.microsoft.com/office/powerpoint/2010/main" val="23605320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889FFA-1A0C-4AA5-8779-E85EA14905D7}" type="slidenum">
              <a:rPr lang="en-GB"/>
              <a:pPr/>
              <a:t>13</a:t>
            </a:fld>
            <a:endParaRPr lang="en-GB"/>
          </a:p>
        </p:txBody>
      </p:sp>
      <p:sp>
        <p:nvSpPr>
          <p:cNvPr id="31746" name="Rectangle 2"/>
          <p:cNvSpPr>
            <a:spLocks noGrp="1" noRot="1" noChangeAspect="1" noChangeArrowheads="1" noTextEdit="1"/>
          </p:cNvSpPr>
          <p:nvPr>
            <p:ph type="sldImg"/>
          </p:nvPr>
        </p:nvSpPr>
        <p:spPr>
          <a:xfrm>
            <a:off x="1293813" y="796925"/>
            <a:ext cx="4273550" cy="3205163"/>
          </a:xfrm>
          <a:ln/>
        </p:spPr>
      </p:sp>
      <p:sp>
        <p:nvSpPr>
          <p:cNvPr id="31747" name="Rectangle 3"/>
          <p:cNvSpPr>
            <a:spLocks noGrp="1" noChangeArrowheads="1"/>
          </p:cNvSpPr>
          <p:nvPr>
            <p:ph type="body" idx="1"/>
          </p:nvPr>
        </p:nvSpPr>
        <p:spPr>
          <a:xfrm>
            <a:off x="914508" y="4345374"/>
            <a:ext cx="5028986" cy="4112900"/>
          </a:xfrm>
        </p:spPr>
        <p:txBody>
          <a:bodyPr/>
          <a:lstStyle/>
          <a:p>
            <a:r>
              <a:rPr lang="en-GB" b="1" u="sng"/>
              <a:t>Use and treatment</a:t>
            </a:r>
          </a:p>
          <a:p>
            <a:endParaRPr lang="en-GB" b="1"/>
          </a:p>
          <a:p>
            <a:r>
              <a:rPr lang="en-GB"/>
              <a:t>Radio equipment is expensive to buy and maintain. You should take care of any equipment entrusted to you. A few pointers are set below:</a:t>
            </a:r>
          </a:p>
          <a:p>
            <a:endParaRPr lang="en-GB" u="sng"/>
          </a:p>
          <a:p>
            <a:r>
              <a:rPr lang="en-GB" b="1" u="sng"/>
              <a:t>NEVER</a:t>
            </a:r>
            <a:endParaRPr lang="en-GB" b="1">
              <a:sym typeface="Wingdings 2" pitchFamily="18" charset="2"/>
            </a:endParaRPr>
          </a:p>
          <a:p>
            <a:r>
              <a:rPr lang="en-GB" b="1">
                <a:sym typeface="Wingdings 2" pitchFamily="18" charset="2"/>
              </a:rPr>
              <a:t>	</a:t>
            </a:r>
            <a:r>
              <a:rPr lang="en-GB"/>
              <a:t>Hold a set by the aerial</a:t>
            </a:r>
            <a:endParaRPr lang="en-GB" b="1">
              <a:sym typeface="Wingdings 2" pitchFamily="18" charset="2"/>
            </a:endParaRPr>
          </a:p>
          <a:p>
            <a:r>
              <a:rPr lang="en-GB" b="1">
                <a:sym typeface="Wingdings 2" pitchFamily="18" charset="2"/>
              </a:rPr>
              <a:t></a:t>
            </a:r>
            <a:r>
              <a:rPr lang="en-GB" b="1"/>
              <a:t>	</a:t>
            </a:r>
            <a:r>
              <a:rPr lang="en-GB"/>
              <a:t>Leave a radio unattended </a:t>
            </a:r>
            <a:endParaRPr lang="en-GB" b="1">
              <a:sym typeface="Wingdings 2" pitchFamily="18" charset="2"/>
            </a:endParaRPr>
          </a:p>
          <a:p>
            <a:r>
              <a:rPr lang="en-GB" b="1">
                <a:sym typeface="Wingdings 2" pitchFamily="18" charset="2"/>
              </a:rPr>
              <a:t></a:t>
            </a:r>
            <a:r>
              <a:rPr lang="en-GB" b="1"/>
              <a:t>	</a:t>
            </a:r>
            <a:r>
              <a:rPr lang="en-GB"/>
              <a:t>Alter the settings of the controls unless instructed</a:t>
            </a:r>
            <a:endParaRPr lang="en-GB" b="1">
              <a:sym typeface="Wingdings 2" pitchFamily="18" charset="2"/>
            </a:endParaRPr>
          </a:p>
          <a:p>
            <a:r>
              <a:rPr lang="en-GB" b="1">
                <a:sym typeface="Wingdings 2" pitchFamily="18" charset="2"/>
              </a:rPr>
              <a:t></a:t>
            </a:r>
            <a:r>
              <a:rPr lang="en-GB" b="1"/>
              <a:t>	</a:t>
            </a:r>
            <a:r>
              <a:rPr lang="en-GB"/>
              <a:t>Transmit close to another radio</a:t>
            </a:r>
            <a:endParaRPr lang="en-GB" u="sng"/>
          </a:p>
          <a:p>
            <a:r>
              <a:rPr lang="en-GB" b="1" u="sng"/>
              <a:t>ALWAYS</a:t>
            </a:r>
            <a:endParaRPr lang="en-GB" b="1">
              <a:sym typeface="Wingdings 2" pitchFamily="18" charset="2"/>
            </a:endParaRPr>
          </a:p>
          <a:p>
            <a:r>
              <a:rPr lang="en-GB" b="1">
                <a:sym typeface="Wingdings 2" pitchFamily="18" charset="2"/>
              </a:rPr>
              <a:t></a:t>
            </a:r>
            <a:r>
              <a:rPr lang="en-GB" b="1"/>
              <a:t>	</a:t>
            </a:r>
            <a:r>
              <a:rPr lang="en-GB"/>
              <a:t>Switch off after use</a:t>
            </a:r>
            <a:endParaRPr lang="en-GB" b="1">
              <a:sym typeface="Wingdings 2" pitchFamily="18" charset="2"/>
            </a:endParaRPr>
          </a:p>
          <a:p>
            <a:r>
              <a:rPr lang="en-GB" b="1">
                <a:sym typeface="Wingdings 2" pitchFamily="18" charset="2"/>
              </a:rPr>
              <a:t></a:t>
            </a:r>
            <a:r>
              <a:rPr lang="en-GB" b="1"/>
              <a:t>	</a:t>
            </a:r>
            <a:r>
              <a:rPr lang="en-GB"/>
              <a:t>Keep dry and clean</a:t>
            </a:r>
            <a:endParaRPr lang="en-GB" b="1">
              <a:sym typeface="Wingdings 2" pitchFamily="18" charset="2"/>
            </a:endParaRPr>
          </a:p>
          <a:p>
            <a:r>
              <a:rPr lang="en-GB" b="1">
                <a:sym typeface="Wingdings 2" pitchFamily="18" charset="2"/>
              </a:rPr>
              <a:t></a:t>
            </a:r>
            <a:r>
              <a:rPr lang="en-GB" b="1"/>
              <a:t>	</a:t>
            </a:r>
            <a:r>
              <a:rPr lang="en-GB"/>
              <a:t>Turn off additional radios at the same location on the same channel </a:t>
            </a:r>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0CC5F4-871E-44C5-9E77-365B160877AD}" type="slidenum">
              <a:rPr lang="en-GB"/>
              <a:pPr/>
              <a:t>14</a:t>
            </a:fld>
            <a:endParaRPr lang="en-GB"/>
          </a:p>
        </p:txBody>
      </p:sp>
      <p:sp>
        <p:nvSpPr>
          <p:cNvPr id="39938" name="Rectangle 2"/>
          <p:cNvSpPr>
            <a:spLocks noGrp="1" noRot="1" noChangeAspect="1" noChangeArrowheads="1" noTextEdit="1"/>
          </p:cNvSpPr>
          <p:nvPr>
            <p:ph type="sldImg"/>
          </p:nvPr>
        </p:nvSpPr>
        <p:spPr>
          <a:xfrm>
            <a:off x="1143000" y="685800"/>
            <a:ext cx="4572000" cy="3429000"/>
          </a:xfrm>
          <a:ln/>
        </p:spPr>
      </p:sp>
      <p:sp>
        <p:nvSpPr>
          <p:cNvPr id="39939" name="Rectangle 3"/>
          <p:cNvSpPr>
            <a:spLocks noGrp="1" noChangeArrowheads="1"/>
          </p:cNvSpPr>
          <p:nvPr>
            <p:ph type="body" idx="1"/>
          </p:nvPr>
        </p:nvSpPr>
        <p:spPr/>
        <p:txBody>
          <a:bodyPr/>
          <a:lstStyle/>
          <a:p>
            <a:r>
              <a:rPr lang="en-GB" b="1" u="sng"/>
              <a:t>Safety</a:t>
            </a:r>
          </a:p>
          <a:p>
            <a:endParaRPr lang="en-GB" b="1"/>
          </a:p>
          <a:p>
            <a:r>
              <a:rPr lang="en-GB"/>
              <a:t>With a little thought and common sense Radio operating is a safe and enjoyable activity. However, like any other activity, taking unnecessary risk could put yourself and others in danger. It is important that we all take responsibility for everyone’s safety. Every Air Cadet Unit with Radio equipment must have all the necessary risk assessments in place. Your Instructors will have drawn up these assessments. It is import that everyone involved, from the most junior Cadet to the Commanding Officer, must have the content of these assessments explained to them.</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F8DA21C-293A-4DBF-B8CB-765D9D41A9E0}" type="slidenum">
              <a:rPr lang="en-GB" smtClean="0"/>
              <a:pPr/>
              <a:t>15</a:t>
            </a:fld>
            <a:endParaRPr lang="en-GB"/>
          </a:p>
        </p:txBody>
      </p:sp>
    </p:spTree>
    <p:extLst>
      <p:ext uri="{BB962C8B-B14F-4D97-AF65-F5344CB8AC3E}">
        <p14:creationId xmlns:p14="http://schemas.microsoft.com/office/powerpoint/2010/main" val="5206620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8E3DB0-678C-4138-9F65-B7A4BBBCDB4D}" type="slidenum">
              <a:rPr lang="en-GB"/>
              <a:pPr/>
              <a:t>2</a:t>
            </a:fld>
            <a:endParaRPr lang="en-GB"/>
          </a:p>
        </p:txBody>
      </p:sp>
      <p:sp>
        <p:nvSpPr>
          <p:cNvPr id="11266" name="Rectangle 2"/>
          <p:cNvSpPr>
            <a:spLocks noGrp="1" noRot="1" noChangeAspect="1" noChangeArrowheads="1" noTextEdit="1"/>
          </p:cNvSpPr>
          <p:nvPr>
            <p:ph type="sldImg"/>
          </p:nvPr>
        </p:nvSpPr>
        <p:spPr>
          <a:xfrm>
            <a:off x="1143000" y="685800"/>
            <a:ext cx="4572000" cy="3429000"/>
          </a:xfrm>
          <a:ln/>
        </p:spPr>
      </p:sp>
      <p:sp>
        <p:nvSpPr>
          <p:cNvPr id="11267" name="Rectangle 3"/>
          <p:cNvSpPr>
            <a:spLocks noGrp="1" noChangeArrowheads="1"/>
          </p:cNvSpPr>
          <p:nvPr>
            <p:ph type="body" idx="1"/>
          </p:nvPr>
        </p:nvSpPr>
        <p:spPr/>
        <p:txBody>
          <a:bodyPr/>
          <a:lstStyle/>
          <a:p>
            <a:r>
              <a:rPr lang="en-GB" u="sng"/>
              <a:t>Types of Equipment</a:t>
            </a:r>
          </a:p>
          <a:p>
            <a:endParaRPr lang="en-GB"/>
          </a:p>
          <a:p>
            <a:r>
              <a:rPr lang="en-GB"/>
              <a:t>Radio Sets</a:t>
            </a:r>
          </a:p>
          <a:p>
            <a:r>
              <a:rPr lang="en-GB"/>
              <a:t>	Although some Squadrons or Units have HF equipment, VHF and UHF radio sets are more popular and will be dealt with here. Radio sets are generally known as transceivers as each set contains both a transmitter and a receiver</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DE88B0-8B3D-453E-877A-1218455C21C7}" type="slidenum">
              <a:rPr lang="en-GB"/>
              <a:pPr/>
              <a:t>3</a:t>
            </a:fld>
            <a:endParaRPr lang="en-GB"/>
          </a:p>
        </p:txBody>
      </p:sp>
      <p:sp>
        <p:nvSpPr>
          <p:cNvPr id="15362" name="Rectangle 2"/>
          <p:cNvSpPr>
            <a:spLocks noGrp="1" noRot="1" noChangeAspect="1" noChangeArrowheads="1" noTextEdit="1"/>
          </p:cNvSpPr>
          <p:nvPr>
            <p:ph type="sldImg"/>
          </p:nvPr>
        </p:nvSpPr>
        <p:spPr>
          <a:xfrm>
            <a:off x="1293813" y="796925"/>
            <a:ext cx="4273550" cy="3205163"/>
          </a:xfrm>
          <a:ln/>
        </p:spPr>
      </p:sp>
      <p:sp>
        <p:nvSpPr>
          <p:cNvPr id="15363" name="Rectangle 3"/>
          <p:cNvSpPr>
            <a:spLocks noGrp="1" noChangeArrowheads="1"/>
          </p:cNvSpPr>
          <p:nvPr>
            <p:ph type="body" idx="1"/>
          </p:nvPr>
        </p:nvSpPr>
        <p:spPr>
          <a:xfrm>
            <a:off x="914508" y="4345374"/>
            <a:ext cx="5028986" cy="4112900"/>
          </a:xfrm>
        </p:spPr>
        <p:txBody>
          <a:bodyPr/>
          <a:lstStyle/>
          <a:p>
            <a:r>
              <a:rPr lang="en-GB" u="sng"/>
              <a:t>Base Stations</a:t>
            </a:r>
          </a:p>
          <a:p>
            <a:endParaRPr lang="en-GB" u="sng"/>
          </a:p>
          <a:p>
            <a:r>
              <a:rPr lang="en-GB"/>
              <a:t>Fixed installations at Squadron, Unit HQs or temporary locations are known as Base Stations. Base Station equipment is</a:t>
            </a:r>
            <a:r>
              <a:rPr lang="en-GB" u="sng"/>
              <a:t> </a:t>
            </a:r>
            <a:r>
              <a:rPr lang="en-GB"/>
              <a:t>chosen for its reliability, stability and power output. The range for UHF or VHF Base Stations may exceed 50 Km.</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6CCADF-A08A-422A-96A0-F358557D8695}" type="slidenum">
              <a:rPr lang="en-GB"/>
              <a:pPr/>
              <a:t>4</a:t>
            </a:fld>
            <a:endParaRPr lang="en-GB"/>
          </a:p>
        </p:txBody>
      </p:sp>
      <p:sp>
        <p:nvSpPr>
          <p:cNvPr id="17410" name="Rectangle 2"/>
          <p:cNvSpPr>
            <a:spLocks noGrp="1" noRot="1" noChangeAspect="1" noChangeArrowheads="1" noTextEdit="1"/>
          </p:cNvSpPr>
          <p:nvPr>
            <p:ph type="sldImg"/>
          </p:nvPr>
        </p:nvSpPr>
        <p:spPr>
          <a:xfrm>
            <a:off x="1293813" y="796925"/>
            <a:ext cx="4273550" cy="3205163"/>
          </a:xfrm>
          <a:ln/>
        </p:spPr>
      </p:sp>
      <p:sp>
        <p:nvSpPr>
          <p:cNvPr id="17411" name="Rectangle 3"/>
          <p:cNvSpPr>
            <a:spLocks noGrp="1" noChangeArrowheads="1"/>
          </p:cNvSpPr>
          <p:nvPr>
            <p:ph type="body" idx="1"/>
          </p:nvPr>
        </p:nvSpPr>
        <p:spPr>
          <a:xfrm>
            <a:off x="914508" y="4345374"/>
            <a:ext cx="5028986" cy="4112900"/>
          </a:xfrm>
        </p:spPr>
        <p:txBody>
          <a:bodyPr/>
          <a:lstStyle/>
          <a:p>
            <a:r>
              <a:rPr lang="en-GB" u="sng"/>
              <a:t>Vehicle Equipment</a:t>
            </a:r>
          </a:p>
          <a:p>
            <a:endParaRPr lang="en-GB"/>
          </a:p>
          <a:p>
            <a:r>
              <a:rPr lang="en-GB"/>
              <a:t>For vehicle equipment, referred to as mobile equipment, reliability is a most important criterion coupled with a requirement for robustness to withstand vibration and shock loads. Vehicle equipment is also reasonably efficient as it is usually powered from the vehicle’s battery and has a better aerial than hand held equipments. Power output requirements are not as high as for base station equipment. The effective range is usually less, perhaps up to about 30 Km.</a:t>
            </a:r>
            <a:r>
              <a:rPr lang="en-US"/>
              <a:t> </a:t>
            </a:r>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FD9D4D-64CA-4ABF-AA51-B20373F95CA4}" type="slidenum">
              <a:rPr lang="en-GB"/>
              <a:pPr/>
              <a:t>5</a:t>
            </a:fld>
            <a:endParaRPr lang="en-GB"/>
          </a:p>
        </p:txBody>
      </p:sp>
      <p:sp>
        <p:nvSpPr>
          <p:cNvPr id="19458" name="Rectangle 2"/>
          <p:cNvSpPr>
            <a:spLocks noGrp="1" noRot="1" noChangeAspect="1" noChangeArrowheads="1" noTextEdit="1"/>
          </p:cNvSpPr>
          <p:nvPr>
            <p:ph type="sldImg"/>
          </p:nvPr>
        </p:nvSpPr>
        <p:spPr>
          <a:xfrm>
            <a:off x="1293813" y="796925"/>
            <a:ext cx="4273550" cy="3205163"/>
          </a:xfrm>
          <a:ln/>
        </p:spPr>
      </p:sp>
      <p:sp>
        <p:nvSpPr>
          <p:cNvPr id="19459" name="Rectangle 3"/>
          <p:cNvSpPr>
            <a:spLocks noGrp="1" noChangeArrowheads="1"/>
          </p:cNvSpPr>
          <p:nvPr>
            <p:ph type="body" idx="1"/>
          </p:nvPr>
        </p:nvSpPr>
        <p:spPr>
          <a:xfrm>
            <a:off x="914508" y="4345374"/>
            <a:ext cx="5028986" cy="4112900"/>
          </a:xfrm>
        </p:spPr>
        <p:txBody>
          <a:bodyPr/>
          <a:lstStyle/>
          <a:p>
            <a:r>
              <a:rPr lang="en-GB" u="sng"/>
              <a:t>Hand Portable Equipment</a:t>
            </a:r>
          </a:p>
          <a:p>
            <a:endParaRPr lang="en-GB"/>
          </a:p>
          <a:p>
            <a:r>
              <a:rPr lang="en-GB"/>
              <a:t>As with vehicle mobile equipment, reliability and robustness are most important. Good quality commercial equipment is designed for heavy use but should be treated with care.</a:t>
            </a:r>
            <a:endParaRPr lang="en-US"/>
          </a:p>
          <a:p>
            <a:endParaRPr lang="en-US"/>
          </a:p>
          <a:p>
            <a:r>
              <a:rPr lang="en-GB"/>
              <a:t>Most hand portable transceivers will only have a range of about 1-5 km and dependent upon the terrain. They use a rechargeable battery and the normal life of a battery in good condition is about 6-8 hours on a full charge.</a:t>
            </a:r>
            <a:r>
              <a:rPr lang="en-US"/>
              <a:t>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5ED90C-D4C9-4A23-B4AB-8983A05C2F67}" type="slidenum">
              <a:rPr lang="en-GB"/>
              <a:pPr/>
              <a:t>6</a:t>
            </a:fld>
            <a:endParaRPr lang="en-GB"/>
          </a:p>
        </p:txBody>
      </p:sp>
      <p:sp>
        <p:nvSpPr>
          <p:cNvPr id="21506" name="Rectangle 2"/>
          <p:cNvSpPr>
            <a:spLocks noGrp="1" noRot="1" noChangeAspect="1" noChangeArrowheads="1" noTextEdit="1"/>
          </p:cNvSpPr>
          <p:nvPr>
            <p:ph type="sldImg"/>
          </p:nvPr>
        </p:nvSpPr>
        <p:spPr>
          <a:xfrm>
            <a:off x="1292225" y="796925"/>
            <a:ext cx="4276725" cy="3206750"/>
          </a:xfrm>
          <a:ln/>
        </p:spPr>
      </p:sp>
      <p:sp>
        <p:nvSpPr>
          <p:cNvPr id="21507" name="Rectangle 3"/>
          <p:cNvSpPr>
            <a:spLocks noGrp="1" noChangeArrowheads="1"/>
          </p:cNvSpPr>
          <p:nvPr>
            <p:ph type="body" idx="1"/>
          </p:nvPr>
        </p:nvSpPr>
        <p:spPr>
          <a:xfrm>
            <a:off x="914508" y="4343913"/>
            <a:ext cx="5028986" cy="4114361"/>
          </a:xfrm>
          <a:noFill/>
          <a:ln/>
        </p:spPr>
        <p:txBody>
          <a:bodyPr lIns="89137" tIns="44569" rIns="89137" bIns="44569"/>
          <a:lstStyle/>
          <a:p>
            <a:r>
              <a:rPr lang="en-GB" u="sng"/>
              <a:t>Battery Life</a:t>
            </a:r>
          </a:p>
          <a:p>
            <a:endParaRPr lang="en-GB" u="sng"/>
          </a:p>
          <a:p>
            <a:r>
              <a:rPr lang="en-GB"/>
              <a:t>A transceiver will reduce the power in the battery more quickly when it is transmitting rather than receiving. Therefore you should keep transmissions as brief as possible to conserve battery life. If the transceiver has a lower power setting and communications can be maintained on this setting, then this setting should be used to save battery power. If contact is lost, high power can be selected to try and regain contact with the other station. It is particularly important to save battery life when operating away from your base, such as when undergoing adventurous training.</a:t>
            </a:r>
            <a:r>
              <a:rPr lang="en-US"/>
              <a:t> </a:t>
            </a:r>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365AD02-3FB3-4093-AA4C-E145E1BBE405}" type="slidenum">
              <a:rPr lang="en-GB"/>
              <a:pPr/>
              <a:t>7</a:t>
            </a:fld>
            <a:endParaRPr lang="en-GB"/>
          </a:p>
        </p:txBody>
      </p:sp>
      <p:sp>
        <p:nvSpPr>
          <p:cNvPr id="23554" name="Rectangle 2"/>
          <p:cNvSpPr>
            <a:spLocks noGrp="1" noRot="1" noChangeAspect="1" noChangeArrowheads="1" noTextEdit="1"/>
          </p:cNvSpPr>
          <p:nvPr>
            <p:ph type="sldImg"/>
          </p:nvPr>
        </p:nvSpPr>
        <p:spPr>
          <a:xfrm>
            <a:off x="1293813" y="796925"/>
            <a:ext cx="4273550" cy="3205163"/>
          </a:xfrm>
          <a:ln/>
        </p:spPr>
      </p:sp>
      <p:sp>
        <p:nvSpPr>
          <p:cNvPr id="23555" name="Rectangle 3"/>
          <p:cNvSpPr>
            <a:spLocks noGrp="1" noChangeArrowheads="1"/>
          </p:cNvSpPr>
          <p:nvPr>
            <p:ph type="body" idx="1"/>
          </p:nvPr>
        </p:nvSpPr>
        <p:spPr>
          <a:xfrm>
            <a:off x="914508" y="4345374"/>
            <a:ext cx="5028986" cy="4112900"/>
          </a:xfrm>
        </p:spPr>
        <p:txBody>
          <a:bodyPr/>
          <a:lstStyle/>
          <a:p>
            <a:r>
              <a:rPr lang="en-GB" u="sng"/>
              <a:t>Safety precautions</a:t>
            </a:r>
          </a:p>
          <a:p>
            <a:endParaRPr lang="en-GB"/>
          </a:p>
          <a:p>
            <a:r>
              <a:rPr lang="en-GB"/>
              <a:t>The type of batteries used for hand held and mobile equipments require a high current capacity. In view of this, when they are not attached to the radio, they should be handled with care. You are reminded of the following points:</a:t>
            </a:r>
          </a:p>
          <a:p>
            <a:endParaRPr lang="en-GB" u="sng"/>
          </a:p>
          <a:p>
            <a:r>
              <a:rPr lang="en-GB" u="sng"/>
              <a:t>NEVER</a:t>
            </a:r>
            <a:endParaRPr lang="en-GB" b="1">
              <a:sym typeface="Wingdings 2" pitchFamily="18" charset="2"/>
            </a:endParaRPr>
          </a:p>
          <a:p>
            <a:pPr lvl="1"/>
            <a:r>
              <a:rPr lang="en-GB" b="1">
                <a:sym typeface="Wingdings 2" pitchFamily="18" charset="2"/>
              </a:rPr>
              <a:t></a:t>
            </a:r>
            <a:r>
              <a:rPr lang="en-GB" b="1"/>
              <a:t>	</a:t>
            </a:r>
            <a:r>
              <a:rPr lang="en-GB"/>
              <a:t>Carry loose batteries in pockets or bags.</a:t>
            </a:r>
            <a:endParaRPr lang="en-GB" b="1">
              <a:sym typeface="Wingdings 2" pitchFamily="18" charset="2"/>
            </a:endParaRPr>
          </a:p>
          <a:p>
            <a:pPr lvl="1"/>
            <a:r>
              <a:rPr lang="en-GB" b="1">
                <a:sym typeface="Wingdings 2" pitchFamily="18" charset="2"/>
              </a:rPr>
              <a:t></a:t>
            </a:r>
            <a:r>
              <a:rPr lang="en-GB" b="1"/>
              <a:t>	</a:t>
            </a:r>
            <a:r>
              <a:rPr lang="en-GB"/>
              <a:t>Short the terminals together.</a:t>
            </a:r>
            <a:endParaRPr lang="en-GB" u="sng"/>
          </a:p>
          <a:p>
            <a:r>
              <a:rPr lang="en-GB" u="sng"/>
              <a:t>ALWAYS</a:t>
            </a:r>
            <a:endParaRPr lang="en-GB" b="1">
              <a:sym typeface="Wingdings 2" pitchFamily="18" charset="2"/>
            </a:endParaRPr>
          </a:p>
          <a:p>
            <a:pPr lvl="1"/>
            <a:r>
              <a:rPr lang="en-GB" b="1">
                <a:sym typeface="Wingdings 2" pitchFamily="18" charset="2"/>
              </a:rPr>
              <a:t></a:t>
            </a:r>
            <a:r>
              <a:rPr lang="en-GB" b="1"/>
              <a:t>	</a:t>
            </a:r>
            <a:r>
              <a:rPr lang="en-GB"/>
              <a:t>Cover battery terminals in transit or when not in use.</a:t>
            </a:r>
            <a:endParaRPr lang="en-GB" b="1">
              <a:sym typeface="Wingdings 2" pitchFamily="18" charset="2"/>
            </a:endParaRPr>
          </a:p>
          <a:p>
            <a:pPr lvl="1">
              <a:buFont typeface="Wingdings" pitchFamily="2" charset="2"/>
              <a:buNone/>
            </a:pPr>
            <a:r>
              <a:rPr lang="en-GB" b="1">
                <a:sym typeface="Wingdings 2" pitchFamily="18" charset="2"/>
              </a:rPr>
              <a:t></a:t>
            </a:r>
            <a:r>
              <a:rPr lang="en-GB"/>
              <a:t> Charge with the correct type of charger.</a:t>
            </a:r>
          </a:p>
          <a:p>
            <a:pPr lvl="1">
              <a:buFont typeface="Wingdings 2" pitchFamily="18" charset="2"/>
              <a:buChar char="P"/>
            </a:pPr>
            <a:endParaRPr lang="en-GB"/>
          </a:p>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489BB1-0D0B-4322-ABC5-B7F5C8269A01}" type="slidenum">
              <a:rPr lang="en-GB"/>
              <a:pPr/>
              <a:t>8</a:t>
            </a:fld>
            <a:endParaRPr lang="en-GB"/>
          </a:p>
        </p:txBody>
      </p:sp>
      <p:sp>
        <p:nvSpPr>
          <p:cNvPr id="33794" name="Rectangle 2"/>
          <p:cNvSpPr>
            <a:spLocks noGrp="1" noRot="1" noChangeAspect="1" noChangeArrowheads="1" noTextEdit="1"/>
          </p:cNvSpPr>
          <p:nvPr>
            <p:ph type="sldImg"/>
          </p:nvPr>
        </p:nvSpPr>
        <p:spPr>
          <a:xfrm>
            <a:off x="1143000" y="685800"/>
            <a:ext cx="4572000" cy="3429000"/>
          </a:xfrm>
          <a:ln/>
        </p:spPr>
      </p:sp>
      <p:sp>
        <p:nvSpPr>
          <p:cNvPr id="33795" name="Rectangle 3"/>
          <p:cNvSpPr>
            <a:spLocks noGrp="1" noChangeArrowheads="1"/>
          </p:cNvSpPr>
          <p:nvPr>
            <p:ph type="body" idx="1"/>
          </p:nvPr>
        </p:nvSpPr>
        <p:spPr/>
        <p:txBody>
          <a:bodyPr/>
          <a:lstStyle/>
          <a:p>
            <a:r>
              <a:rPr lang="en-GB"/>
              <a:t>Batteries contain substances which are harmful to the environment. When they have reached the end of there useful life they must be disposed of responsibly.</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2DE6D7-875F-4BBD-B5E8-FF631B168F5E}" type="slidenum">
              <a:rPr lang="en-GB"/>
              <a:pPr/>
              <a:t>9</a:t>
            </a:fld>
            <a:endParaRPr lang="en-GB"/>
          </a:p>
        </p:txBody>
      </p:sp>
      <p:sp>
        <p:nvSpPr>
          <p:cNvPr id="25602" name="Rectangle 2"/>
          <p:cNvSpPr>
            <a:spLocks noGrp="1" noRot="1" noChangeAspect="1" noChangeArrowheads="1" noTextEdit="1"/>
          </p:cNvSpPr>
          <p:nvPr>
            <p:ph type="sldImg"/>
          </p:nvPr>
        </p:nvSpPr>
        <p:spPr>
          <a:xfrm>
            <a:off x="1293813" y="796925"/>
            <a:ext cx="4273550" cy="3205163"/>
          </a:xfrm>
          <a:ln/>
        </p:spPr>
      </p:sp>
      <p:sp>
        <p:nvSpPr>
          <p:cNvPr id="25603" name="Rectangle 3"/>
          <p:cNvSpPr>
            <a:spLocks noGrp="1" noChangeArrowheads="1"/>
          </p:cNvSpPr>
          <p:nvPr>
            <p:ph type="body" idx="1"/>
          </p:nvPr>
        </p:nvSpPr>
        <p:spPr>
          <a:xfrm>
            <a:off x="914508" y="4345374"/>
            <a:ext cx="5028986" cy="4112900"/>
          </a:xfrm>
        </p:spPr>
        <p:txBody>
          <a:bodyPr/>
          <a:lstStyle/>
          <a:p>
            <a:r>
              <a:rPr lang="en-GB" b="1" u="sng"/>
              <a:t>Operating Range</a:t>
            </a:r>
            <a:endParaRPr lang="en-GB" b="1"/>
          </a:p>
          <a:p>
            <a:r>
              <a:rPr lang="en-GB"/>
              <a:t>The effective range of a radio depends upon a combination of several factors. The main factors, which will affect the range you will be able to achieve, are:</a:t>
            </a:r>
          </a:p>
          <a:p>
            <a:endParaRPr lang="en-GB"/>
          </a:p>
          <a:p>
            <a:r>
              <a:rPr lang="en-GB"/>
              <a:t>	a.	The frequency band in use.</a:t>
            </a:r>
          </a:p>
          <a:p>
            <a:r>
              <a:rPr lang="en-GB"/>
              <a:t>	b.	The power output of the transmitter.</a:t>
            </a:r>
          </a:p>
          <a:p>
            <a:r>
              <a:rPr lang="en-GB"/>
              <a:t>	c.	The sensitivity of the receiver.</a:t>
            </a:r>
          </a:p>
          <a:p>
            <a:r>
              <a:rPr lang="en-GB"/>
              <a:t>	d.	The efficiency of the aerial system.</a:t>
            </a:r>
          </a:p>
          <a:p>
            <a:r>
              <a:rPr lang="en-GB"/>
              <a:t>	e.	The prevailing atmospheric conditions.</a:t>
            </a:r>
          </a:p>
          <a:p>
            <a:r>
              <a:rPr lang="en-GB"/>
              <a:t>	f.	The position of the aerial.</a:t>
            </a:r>
          </a:p>
          <a:p>
            <a:endParaRPr lang="en-GB"/>
          </a:p>
          <a:p>
            <a:r>
              <a:rPr lang="en-GB"/>
              <a:t>Many of these you will be unable to change but some you will be able to influence, for example a fully charged battery in a portable will mean maximum power output during transmission.</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raf_graphic_powerpoint_bottom_horizontal_logo2"/>
          <p:cNvPicPr>
            <a:picLocks noChangeAspect="1" noChangeArrowheads="1"/>
          </p:cNvPicPr>
          <p:nvPr userDrawn="1"/>
        </p:nvPicPr>
        <p:blipFill>
          <a:blip r:embed="rId2" cstate="print"/>
          <a:srcRect/>
          <a:stretch>
            <a:fillRect/>
          </a:stretch>
        </p:blipFill>
        <p:spPr bwMode="auto">
          <a:xfrm>
            <a:off x="0" y="4452938"/>
            <a:ext cx="9144000" cy="2405062"/>
          </a:xfrm>
          <a:prstGeom prst="rect">
            <a:avLst/>
          </a:prstGeom>
          <a:noFill/>
          <a:ln w="9525">
            <a:noFill/>
            <a:miter lim="800000"/>
            <a:headEnd/>
            <a:tailEnd/>
          </a:ln>
        </p:spPr>
      </p:pic>
      <p:pic>
        <p:nvPicPr>
          <p:cNvPr id="5" name="Picture 6" descr="raf_air_cadet_logo_v2"/>
          <p:cNvPicPr>
            <a:picLocks noChangeAspect="1" noChangeArrowheads="1"/>
          </p:cNvPicPr>
          <p:nvPr userDrawn="1"/>
        </p:nvPicPr>
        <p:blipFill>
          <a:blip r:embed="rId3" cstate="print"/>
          <a:srcRect/>
          <a:stretch>
            <a:fillRect/>
          </a:stretch>
        </p:blipFill>
        <p:spPr bwMode="auto">
          <a:xfrm>
            <a:off x="5145088" y="6116638"/>
            <a:ext cx="3908425" cy="719137"/>
          </a:xfrm>
          <a:prstGeom prst="rect">
            <a:avLst/>
          </a:prstGeom>
          <a:noFill/>
          <a:ln w="9525">
            <a:noFill/>
            <a:miter lim="800000"/>
            <a:headEnd/>
            <a:tailEnd/>
          </a:ln>
        </p:spPr>
      </p:pic>
      <p:sp>
        <p:nvSpPr>
          <p:cNvPr id="104450" name="Rectangle 2"/>
          <p:cNvSpPr>
            <a:spLocks noGrp="1" noChangeArrowheads="1"/>
          </p:cNvSpPr>
          <p:nvPr>
            <p:ph type="ctrTitle"/>
          </p:nvPr>
        </p:nvSpPr>
        <p:spPr>
          <a:xfrm>
            <a:off x="395288" y="430213"/>
            <a:ext cx="4875212" cy="695325"/>
          </a:xfrm>
        </p:spPr>
        <p:txBody>
          <a:bodyPr/>
          <a:lstStyle>
            <a:lvl1pPr>
              <a:defRPr/>
            </a:lvl1pPr>
          </a:lstStyle>
          <a:p>
            <a:r>
              <a:rPr lang="en-GB"/>
              <a:t>Presentation Title</a:t>
            </a:r>
          </a:p>
        </p:txBody>
      </p:sp>
      <p:sp>
        <p:nvSpPr>
          <p:cNvPr id="104451" name="Rectangle 3"/>
          <p:cNvSpPr>
            <a:spLocks noGrp="1" noChangeArrowheads="1"/>
          </p:cNvSpPr>
          <p:nvPr>
            <p:ph type="subTitle" idx="1"/>
          </p:nvPr>
        </p:nvSpPr>
        <p:spPr>
          <a:xfrm>
            <a:off x="395288" y="1673225"/>
            <a:ext cx="4429125" cy="457200"/>
          </a:xfrm>
        </p:spPr>
        <p:txBody>
          <a:bodyPr/>
          <a:lstStyle>
            <a:lvl1pPr marL="0" indent="0">
              <a:buFontTx/>
              <a:buNone/>
              <a:defRPr/>
            </a:lvl1pPr>
          </a:lstStyle>
          <a:p>
            <a:r>
              <a:rPr lang="en-GB"/>
              <a:t>Presentation sub-heading text</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71900" y="430213"/>
            <a:ext cx="1123950" cy="3452812"/>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95288" y="430213"/>
            <a:ext cx="3224212" cy="34528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457200" y="6243638"/>
            <a:ext cx="2133600" cy="457200"/>
          </a:xfrm>
          <a:prstGeom prst="rect">
            <a:avLst/>
          </a:prstGeom>
        </p:spPr>
        <p:txBody>
          <a:bodyPr/>
          <a:lstStyle>
            <a:lvl1pPr>
              <a:defRPr/>
            </a:lvl1pPr>
          </a:lstStyle>
          <a:p>
            <a:endParaRPr lang="en-GB"/>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a:defRPr/>
            </a:lvl1pPr>
          </a:lstStyle>
          <a:p>
            <a:endParaRPr lang="en-GB"/>
          </a:p>
        </p:txBody>
      </p:sp>
      <p:sp>
        <p:nvSpPr>
          <p:cNvPr id="7" name="Slide Number Placeholder 6"/>
          <p:cNvSpPr>
            <a:spLocks noGrp="1"/>
          </p:cNvSpPr>
          <p:nvPr>
            <p:ph type="sldNum" sz="quarter" idx="12"/>
          </p:nvPr>
        </p:nvSpPr>
        <p:spPr>
          <a:xfrm>
            <a:off x="6553200" y="6243638"/>
            <a:ext cx="2133600" cy="457200"/>
          </a:xfrm>
          <a:prstGeom prst="rect">
            <a:avLst/>
          </a:prstGeom>
        </p:spPr>
        <p:txBody>
          <a:bodyPr/>
          <a:lstStyle>
            <a:lvl1pPr>
              <a:defRPr/>
            </a:lvl1pPr>
          </a:lstStyle>
          <a:p>
            <a:r>
              <a:rPr lang="en-GB"/>
              <a:t>1</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95288" y="1673225"/>
            <a:ext cx="2173287" cy="2209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2720975" y="1673225"/>
            <a:ext cx="2174875" cy="2209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5288" y="430213"/>
            <a:ext cx="2670175" cy="695325"/>
          </a:xfrm>
          <a:prstGeom prst="rect">
            <a:avLst/>
          </a:prstGeom>
          <a:noFill/>
          <a:ln w="9525">
            <a:noFill/>
            <a:miter lim="800000"/>
            <a:headEnd/>
            <a:tailEnd/>
          </a:ln>
        </p:spPr>
        <p:txBody>
          <a:bodyPr vert="horz" wrap="none" lIns="91440" tIns="45720" rIns="91440" bIns="45720" numCol="1" anchor="t" anchorCtr="0" compatLnSpc="1">
            <a:prstTxWarp prst="textNoShape">
              <a:avLst/>
            </a:prstTxWarp>
            <a:spAutoFit/>
          </a:bodyPr>
          <a:lstStyle/>
          <a:p>
            <a:pPr lvl="0"/>
            <a:r>
              <a:rPr lang="en-GB"/>
              <a:t>Slide title</a:t>
            </a:r>
          </a:p>
        </p:txBody>
      </p:sp>
      <p:sp>
        <p:nvSpPr>
          <p:cNvPr id="1027" name="Rectangle 3"/>
          <p:cNvSpPr>
            <a:spLocks noGrp="1" noChangeArrowheads="1"/>
          </p:cNvSpPr>
          <p:nvPr>
            <p:ph type="body" idx="1"/>
          </p:nvPr>
        </p:nvSpPr>
        <p:spPr bwMode="auto">
          <a:xfrm>
            <a:off x="395288" y="1673225"/>
            <a:ext cx="4500562" cy="2209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lvl="0"/>
            <a:r>
              <a:rPr lang="en-GB"/>
              <a:t>Slide body text</a:t>
            </a:r>
          </a:p>
          <a:p>
            <a:pPr lvl="1"/>
            <a:r>
              <a:rPr lang="en-GB"/>
              <a:t>Second level</a:t>
            </a:r>
          </a:p>
          <a:p>
            <a:pPr lvl="2"/>
            <a:r>
              <a:rPr lang="en-GB"/>
              <a:t>Third level</a:t>
            </a:r>
          </a:p>
          <a:p>
            <a:pPr lvl="3"/>
            <a:r>
              <a:rPr lang="en-GB"/>
              <a:t>Fourth level</a:t>
            </a:r>
          </a:p>
          <a:p>
            <a:pPr lvl="4"/>
            <a:r>
              <a:rPr lang="en-GB"/>
              <a:t>Fifth level</a:t>
            </a:r>
          </a:p>
        </p:txBody>
      </p:sp>
      <p:pic>
        <p:nvPicPr>
          <p:cNvPr id="1028" name="Picture 5" descr="raf_air_cadet_logo_v2"/>
          <p:cNvPicPr>
            <a:picLocks noChangeAspect="1" noChangeArrowheads="1"/>
          </p:cNvPicPr>
          <p:nvPr userDrawn="1"/>
        </p:nvPicPr>
        <p:blipFill>
          <a:blip r:embed="rId14" cstate="print"/>
          <a:srcRect/>
          <a:stretch>
            <a:fillRect/>
          </a:stretch>
        </p:blipFill>
        <p:spPr bwMode="auto">
          <a:xfrm>
            <a:off x="5145088" y="6116638"/>
            <a:ext cx="3908425" cy="719137"/>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3689"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90" r:id="rId12"/>
  </p:sldLayoutIdLst>
  <p:txStyles>
    <p:titleStyle>
      <a:lvl1pPr algn="l" rtl="0" eaLnBrk="0" fontAlgn="base" hangingPunct="0">
        <a:lnSpc>
          <a:spcPct val="90000"/>
        </a:lnSpc>
        <a:spcBef>
          <a:spcPct val="0"/>
        </a:spcBef>
        <a:spcAft>
          <a:spcPct val="0"/>
        </a:spcAft>
        <a:defRPr sz="4400" b="1">
          <a:solidFill>
            <a:schemeClr val="tx2"/>
          </a:solidFill>
          <a:latin typeface="+mj-lt"/>
          <a:ea typeface="+mj-ea"/>
          <a:cs typeface="+mj-cs"/>
        </a:defRPr>
      </a:lvl1pPr>
      <a:lvl2pPr algn="l" rtl="0" eaLnBrk="0" fontAlgn="base" hangingPunct="0">
        <a:lnSpc>
          <a:spcPct val="90000"/>
        </a:lnSpc>
        <a:spcBef>
          <a:spcPct val="0"/>
        </a:spcBef>
        <a:spcAft>
          <a:spcPct val="0"/>
        </a:spcAft>
        <a:defRPr sz="4400" b="1">
          <a:solidFill>
            <a:schemeClr val="tx2"/>
          </a:solidFill>
          <a:latin typeface="Arial" charset="0"/>
          <a:cs typeface="Arial" charset="0"/>
        </a:defRPr>
      </a:lvl2pPr>
      <a:lvl3pPr algn="l" rtl="0" eaLnBrk="0" fontAlgn="base" hangingPunct="0">
        <a:lnSpc>
          <a:spcPct val="90000"/>
        </a:lnSpc>
        <a:spcBef>
          <a:spcPct val="0"/>
        </a:spcBef>
        <a:spcAft>
          <a:spcPct val="0"/>
        </a:spcAft>
        <a:defRPr sz="4400" b="1">
          <a:solidFill>
            <a:schemeClr val="tx2"/>
          </a:solidFill>
          <a:latin typeface="Arial" charset="0"/>
          <a:cs typeface="Arial" charset="0"/>
        </a:defRPr>
      </a:lvl3pPr>
      <a:lvl4pPr algn="l" rtl="0" eaLnBrk="0" fontAlgn="base" hangingPunct="0">
        <a:lnSpc>
          <a:spcPct val="90000"/>
        </a:lnSpc>
        <a:spcBef>
          <a:spcPct val="0"/>
        </a:spcBef>
        <a:spcAft>
          <a:spcPct val="0"/>
        </a:spcAft>
        <a:defRPr sz="4400" b="1">
          <a:solidFill>
            <a:schemeClr val="tx2"/>
          </a:solidFill>
          <a:latin typeface="Arial" charset="0"/>
          <a:cs typeface="Arial" charset="0"/>
        </a:defRPr>
      </a:lvl4pPr>
      <a:lvl5pPr algn="l" rtl="0" eaLnBrk="0" fontAlgn="base" hangingPunct="0">
        <a:lnSpc>
          <a:spcPct val="90000"/>
        </a:lnSpc>
        <a:spcBef>
          <a:spcPct val="0"/>
        </a:spcBef>
        <a:spcAft>
          <a:spcPct val="0"/>
        </a:spcAft>
        <a:defRPr sz="4400" b="1">
          <a:solidFill>
            <a:schemeClr val="tx2"/>
          </a:solidFill>
          <a:latin typeface="Arial" charset="0"/>
          <a:cs typeface="Arial" charset="0"/>
        </a:defRPr>
      </a:lvl5pPr>
      <a:lvl6pPr marL="457200" algn="l" rtl="0" fontAlgn="base">
        <a:lnSpc>
          <a:spcPct val="90000"/>
        </a:lnSpc>
        <a:spcBef>
          <a:spcPct val="0"/>
        </a:spcBef>
        <a:spcAft>
          <a:spcPct val="0"/>
        </a:spcAft>
        <a:defRPr sz="4400" b="1">
          <a:solidFill>
            <a:schemeClr val="tx2"/>
          </a:solidFill>
          <a:latin typeface="Arial" charset="0"/>
          <a:cs typeface="Arial" charset="0"/>
        </a:defRPr>
      </a:lvl6pPr>
      <a:lvl7pPr marL="914400" algn="l" rtl="0" fontAlgn="base">
        <a:lnSpc>
          <a:spcPct val="90000"/>
        </a:lnSpc>
        <a:spcBef>
          <a:spcPct val="0"/>
        </a:spcBef>
        <a:spcAft>
          <a:spcPct val="0"/>
        </a:spcAft>
        <a:defRPr sz="4400" b="1">
          <a:solidFill>
            <a:schemeClr val="tx2"/>
          </a:solidFill>
          <a:latin typeface="Arial" charset="0"/>
          <a:cs typeface="Arial" charset="0"/>
        </a:defRPr>
      </a:lvl7pPr>
      <a:lvl8pPr marL="1371600" algn="l" rtl="0" fontAlgn="base">
        <a:lnSpc>
          <a:spcPct val="90000"/>
        </a:lnSpc>
        <a:spcBef>
          <a:spcPct val="0"/>
        </a:spcBef>
        <a:spcAft>
          <a:spcPct val="0"/>
        </a:spcAft>
        <a:defRPr sz="4400" b="1">
          <a:solidFill>
            <a:schemeClr val="tx2"/>
          </a:solidFill>
          <a:latin typeface="Arial" charset="0"/>
          <a:cs typeface="Arial" charset="0"/>
        </a:defRPr>
      </a:lvl8pPr>
      <a:lvl9pPr marL="1828800" algn="l" rtl="0" fontAlgn="base">
        <a:lnSpc>
          <a:spcPct val="90000"/>
        </a:lnSpc>
        <a:spcBef>
          <a:spcPct val="0"/>
        </a:spcBef>
        <a:spcAft>
          <a:spcPct val="0"/>
        </a:spcAft>
        <a:defRPr sz="44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400">
          <a:solidFill>
            <a:schemeClr val="tx1"/>
          </a:solidFill>
          <a:latin typeface="+mn-lt"/>
          <a:cs typeface="+mn-cs"/>
        </a:defRPr>
      </a:lvl4pPr>
      <a:lvl5pPr marL="2057400" indent="-228600" algn="l" rtl="0" eaLnBrk="0" fontAlgn="base" hangingPunct="0">
        <a:spcBef>
          <a:spcPct val="20000"/>
        </a:spcBef>
        <a:spcAft>
          <a:spcPct val="0"/>
        </a:spcAft>
        <a:buChar char="»"/>
        <a:defRPr sz="2400">
          <a:solidFill>
            <a:schemeClr val="tx1"/>
          </a:solidFill>
          <a:latin typeface="+mn-lt"/>
          <a:cs typeface="+mn-cs"/>
        </a:defRPr>
      </a:lvl5pPr>
      <a:lvl6pPr marL="2514600" indent="-228600" algn="l" rtl="0" fontAlgn="base">
        <a:spcBef>
          <a:spcPct val="20000"/>
        </a:spcBef>
        <a:spcAft>
          <a:spcPct val="0"/>
        </a:spcAft>
        <a:buChar char="»"/>
        <a:defRPr sz="2400">
          <a:solidFill>
            <a:schemeClr val="tx1"/>
          </a:solidFill>
          <a:latin typeface="+mn-lt"/>
          <a:cs typeface="+mn-cs"/>
        </a:defRPr>
      </a:lvl6pPr>
      <a:lvl7pPr marL="2971800" indent="-228600" algn="l" rtl="0" fontAlgn="base">
        <a:spcBef>
          <a:spcPct val="20000"/>
        </a:spcBef>
        <a:spcAft>
          <a:spcPct val="0"/>
        </a:spcAft>
        <a:buChar char="»"/>
        <a:defRPr sz="2400">
          <a:solidFill>
            <a:schemeClr val="tx1"/>
          </a:solidFill>
          <a:latin typeface="+mn-lt"/>
          <a:cs typeface="+mn-cs"/>
        </a:defRPr>
      </a:lvl7pPr>
      <a:lvl8pPr marL="3429000" indent="-228600" algn="l" rtl="0" fontAlgn="base">
        <a:spcBef>
          <a:spcPct val="20000"/>
        </a:spcBef>
        <a:spcAft>
          <a:spcPct val="0"/>
        </a:spcAft>
        <a:buChar char="»"/>
        <a:defRPr sz="2400">
          <a:solidFill>
            <a:schemeClr val="tx1"/>
          </a:solidFill>
          <a:latin typeface="+mn-lt"/>
          <a:cs typeface="+mn-cs"/>
        </a:defRPr>
      </a:lvl8pPr>
      <a:lvl9pPr marL="3886200" indent="-228600" algn="l" rtl="0" fontAlgn="base">
        <a:spcBef>
          <a:spcPct val="20000"/>
        </a:spcBef>
        <a:spcAft>
          <a:spcPct val="0"/>
        </a:spcAft>
        <a:buChar char="»"/>
        <a:defRPr sz="2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notesSlide" Target="../notesSlides/notesSlide12.xml"/><Relationship Id="rId7" Type="http://schemas.openxmlformats.org/officeDocument/2006/relationships/image" Target="../media/image7.wmf"/><Relationship Id="rId12" Type="http://schemas.openxmlformats.org/officeDocument/2006/relationships/oleObject" Target="../embeddings/oleObject5.bin"/><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oleObject" Target="../embeddings/oleObject1.bin"/><Relationship Id="rId11" Type="http://schemas.openxmlformats.org/officeDocument/2006/relationships/oleObject" Target="../embeddings/oleObject4.bin"/><Relationship Id="rId5" Type="http://schemas.openxmlformats.org/officeDocument/2006/relationships/image" Target="../media/image9.jpeg"/><Relationship Id="rId10" Type="http://schemas.openxmlformats.org/officeDocument/2006/relationships/oleObject" Target="../embeddings/oleObject3.bin"/><Relationship Id="rId4" Type="http://schemas.openxmlformats.org/officeDocument/2006/relationships/audio" Target="../media/audio1.wav"/><Relationship Id="rId9" Type="http://schemas.openxmlformats.org/officeDocument/2006/relationships/image" Target="../media/image8.wmf"/></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6309320"/>
            <a:ext cx="2376264" cy="338554"/>
          </a:xfrm>
          <a:prstGeom prst="rect">
            <a:avLst/>
          </a:prstGeom>
          <a:noFill/>
        </p:spPr>
        <p:txBody>
          <a:bodyPr wrap="square" rtlCol="0">
            <a:spAutoFit/>
          </a:bodyPr>
          <a:lstStyle/>
          <a:p>
            <a:r>
              <a:rPr lang="en-GB" sz="1600" dirty="0">
                <a:solidFill>
                  <a:schemeClr val="bg2"/>
                </a:solidFill>
              </a:rPr>
              <a:t>Version 2.10 OCT 2014</a:t>
            </a:r>
          </a:p>
        </p:txBody>
      </p:sp>
      <p:sp>
        <p:nvSpPr>
          <p:cNvPr id="3" name="Content Placeholder 4"/>
          <p:cNvSpPr txBox="1">
            <a:spLocks/>
          </p:cNvSpPr>
          <p:nvPr/>
        </p:nvSpPr>
        <p:spPr bwMode="auto">
          <a:xfrm>
            <a:off x="468313" y="1052513"/>
            <a:ext cx="8229600" cy="2911566"/>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lang="en-GB" sz="3600" b="1" kern="0" dirty="0">
                <a:solidFill>
                  <a:schemeClr val="tx2"/>
                </a:solidFill>
                <a:cs typeface="+mn-cs"/>
              </a:rPr>
              <a:t>Basic Radio L01 &amp; LO3</a:t>
            </a:r>
          </a:p>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000" b="1" i="0" u="none" strike="noStrike" kern="0" cap="none" spc="0" normalizeH="0" baseline="0" noProof="0" dirty="0">
              <a:ln>
                <a:noFill/>
              </a:ln>
              <a:solidFill>
                <a:schemeClr val="tx2"/>
              </a:solidFill>
              <a:effectLst/>
              <a:uLnTx/>
              <a:uFillTx/>
              <a:latin typeface="Arial" charset="0"/>
              <a:ea typeface="+mn-ea"/>
              <a:cs typeface="+mn-cs"/>
            </a:endParaRPr>
          </a:p>
          <a:p>
            <a:pPr lvl="0" algn="ctr" eaLnBrk="0" hangingPunct="0">
              <a:spcBef>
                <a:spcPct val="20000"/>
              </a:spcBef>
              <a:defRPr/>
            </a:pPr>
            <a:r>
              <a:rPr lang="en-GB" sz="2800" b="1" dirty="0">
                <a:solidFill>
                  <a:schemeClr val="tx2"/>
                </a:solidFill>
              </a:rPr>
              <a:t>Understand types of radio equipment used within the Air Cadet Organisation</a:t>
            </a:r>
          </a:p>
          <a:p>
            <a:pPr lvl="0" algn="ctr" eaLnBrk="0" hangingPunct="0">
              <a:spcBef>
                <a:spcPct val="20000"/>
              </a:spcBef>
              <a:defRPr/>
            </a:pPr>
            <a:endParaRPr kumimoji="0" lang="en-GB" sz="1000" b="1" i="0" u="none" strike="noStrike" kern="0" cap="none" spc="0" normalizeH="0" baseline="0" noProof="0" dirty="0">
              <a:ln>
                <a:noFill/>
              </a:ln>
              <a:solidFill>
                <a:schemeClr val="tx2"/>
              </a:solidFill>
              <a:effectLst/>
              <a:uLnTx/>
              <a:uFillTx/>
              <a:latin typeface="Arial" charset="0"/>
              <a:ea typeface="+mn-ea"/>
              <a:cs typeface="+mn-cs"/>
            </a:endParaRPr>
          </a:p>
          <a:p>
            <a:pPr lvl="0" algn="ctr" eaLnBrk="0" hangingPunct="0">
              <a:spcBef>
                <a:spcPct val="20000"/>
              </a:spcBef>
              <a:defRPr/>
            </a:pPr>
            <a:r>
              <a:rPr lang="en-GB" sz="2800" b="1" dirty="0">
                <a:solidFill>
                  <a:schemeClr val="tx2"/>
                </a:solidFill>
              </a:rPr>
              <a:t>Be able to follow procedures needed for the safe use of radio</a:t>
            </a:r>
            <a:endParaRPr kumimoji="0" lang="en-GB" sz="2800" b="1" i="0" u="none" strike="noStrike" kern="0" cap="none" spc="0" normalizeH="0" baseline="0" noProof="0" dirty="0">
              <a:ln>
                <a:noFill/>
              </a:ln>
              <a:solidFill>
                <a:schemeClr val="tx2"/>
              </a:solidFill>
              <a:effectLst/>
              <a:uLnTx/>
              <a:uFillTx/>
              <a:cs typeface="+mn-cs"/>
            </a:endParaRPr>
          </a:p>
        </p:txBody>
      </p:sp>
      <p:sp>
        <p:nvSpPr>
          <p:cNvPr id="4" name="TextBox 3"/>
          <p:cNvSpPr txBox="1">
            <a:spLocks noChangeArrowheads="1"/>
          </p:cNvSpPr>
          <p:nvPr/>
        </p:nvSpPr>
        <p:spPr bwMode="auto">
          <a:xfrm>
            <a:off x="1333500" y="385763"/>
            <a:ext cx="6599238" cy="307975"/>
          </a:xfrm>
          <a:prstGeom prst="rect">
            <a:avLst/>
          </a:prstGeom>
          <a:noFill/>
          <a:ln w="9525">
            <a:noFill/>
            <a:miter lim="800000"/>
            <a:headEnd/>
            <a:tailEnd/>
          </a:ln>
        </p:spPr>
        <p:txBody>
          <a:bodyPr>
            <a:spAutoFit/>
          </a:bodyPr>
          <a:lstStyle/>
          <a:p>
            <a:pPr algn="ctr"/>
            <a:r>
              <a:rPr lang="en-GB" sz="1400" dirty="0"/>
              <a:t>Uncontrolled copy not subject to amendment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467544" y="2132856"/>
            <a:ext cx="8229600" cy="2973122"/>
          </a:xfrm>
        </p:spPr>
        <p:txBody>
          <a:bodyPr/>
          <a:lstStyle/>
          <a:p>
            <a:pPr>
              <a:buClr>
                <a:srgbClr val="FFFF00"/>
              </a:buClr>
              <a:buNone/>
            </a:pPr>
            <a:r>
              <a:rPr lang="en-GB" b="1" dirty="0">
                <a:solidFill>
                  <a:schemeClr val="tx2"/>
                </a:solidFill>
                <a:latin typeface="Arial" pitchFamily="34" charset="0"/>
                <a:cs typeface="Arial" pitchFamily="34" charset="0"/>
              </a:rPr>
              <a:t>Factors that can reduce operating range include:</a:t>
            </a:r>
          </a:p>
          <a:p>
            <a:pPr>
              <a:buClr>
                <a:srgbClr val="FFFF00"/>
              </a:buClr>
              <a:buNone/>
            </a:pPr>
            <a:endParaRPr lang="en-GB" sz="1000" b="1" dirty="0">
              <a:solidFill>
                <a:schemeClr val="tx2"/>
              </a:solidFill>
              <a:latin typeface="Arial" pitchFamily="34" charset="0"/>
              <a:cs typeface="Arial" pitchFamily="34" charset="0"/>
            </a:endParaRPr>
          </a:p>
          <a:p>
            <a:pPr>
              <a:buClr>
                <a:srgbClr val="FFFF00"/>
              </a:buClr>
            </a:pPr>
            <a:r>
              <a:rPr lang="en-GB" b="1" dirty="0">
                <a:solidFill>
                  <a:schemeClr val="tx2"/>
                </a:solidFill>
                <a:latin typeface="Arial" pitchFamily="34" charset="0"/>
                <a:cs typeface="Arial" pitchFamily="34" charset="0"/>
              </a:rPr>
              <a:t>Buildings</a:t>
            </a:r>
          </a:p>
          <a:p>
            <a:pPr>
              <a:buClr>
                <a:srgbClr val="FFFF00"/>
              </a:buClr>
            </a:pPr>
            <a:endParaRPr lang="en-GB" sz="1000" b="1" dirty="0">
              <a:solidFill>
                <a:schemeClr val="tx2"/>
              </a:solidFill>
              <a:latin typeface="Arial" pitchFamily="34" charset="0"/>
              <a:cs typeface="Arial" pitchFamily="34" charset="0"/>
            </a:endParaRPr>
          </a:p>
          <a:p>
            <a:pPr>
              <a:buClr>
                <a:srgbClr val="FFFF00"/>
              </a:buClr>
            </a:pPr>
            <a:r>
              <a:rPr lang="en-GB" b="1" dirty="0">
                <a:solidFill>
                  <a:schemeClr val="tx2"/>
                </a:solidFill>
                <a:latin typeface="Arial" pitchFamily="34" charset="0"/>
                <a:cs typeface="Arial" pitchFamily="34" charset="0"/>
              </a:rPr>
              <a:t>Metal objects</a:t>
            </a:r>
          </a:p>
          <a:p>
            <a:pPr>
              <a:buClr>
                <a:srgbClr val="FFFF00"/>
              </a:buClr>
            </a:pPr>
            <a:endParaRPr lang="en-GB" sz="1000" b="1" dirty="0">
              <a:solidFill>
                <a:schemeClr val="tx2"/>
              </a:solidFill>
              <a:latin typeface="Arial" pitchFamily="34" charset="0"/>
              <a:cs typeface="Arial" pitchFamily="34" charset="0"/>
            </a:endParaRPr>
          </a:p>
          <a:p>
            <a:pPr>
              <a:buClr>
                <a:srgbClr val="FFFF00"/>
              </a:buClr>
            </a:pPr>
            <a:r>
              <a:rPr lang="en-GB" b="1" dirty="0">
                <a:solidFill>
                  <a:schemeClr val="tx2"/>
                </a:solidFill>
                <a:latin typeface="Arial" pitchFamily="34" charset="0"/>
                <a:cs typeface="Arial" pitchFamily="34" charset="0"/>
              </a:rPr>
              <a:t>Hills</a:t>
            </a:r>
          </a:p>
          <a:p>
            <a:pPr>
              <a:buClr>
                <a:srgbClr val="FFFF00"/>
              </a:buClr>
            </a:pPr>
            <a:endParaRPr lang="en-GB" sz="1000" b="1" dirty="0">
              <a:solidFill>
                <a:schemeClr val="tx2"/>
              </a:solidFill>
              <a:latin typeface="Arial" pitchFamily="34" charset="0"/>
              <a:cs typeface="Arial" pitchFamily="34" charset="0"/>
            </a:endParaRPr>
          </a:p>
          <a:p>
            <a:pPr>
              <a:buClr>
                <a:srgbClr val="FFFF00"/>
              </a:buClr>
            </a:pPr>
            <a:r>
              <a:rPr lang="en-GB" b="1" dirty="0">
                <a:solidFill>
                  <a:schemeClr val="tx2"/>
                </a:solidFill>
                <a:latin typeface="Arial" pitchFamily="34" charset="0"/>
                <a:cs typeface="Arial" pitchFamily="34" charset="0"/>
              </a:rPr>
              <a:t>Trees in leaf</a:t>
            </a:r>
            <a:endParaRPr lang="en-US" b="1" dirty="0">
              <a:solidFill>
                <a:schemeClr val="tx2"/>
              </a:solidFill>
              <a:latin typeface="Arial" pitchFamily="34" charset="0"/>
              <a:cs typeface="Arial" pitchFamily="34" charset="0"/>
            </a:endParaRPr>
          </a:p>
        </p:txBody>
      </p:sp>
      <p:sp>
        <p:nvSpPr>
          <p:cNvPr id="6" name="Rectangle 2"/>
          <p:cNvSpPr txBox="1">
            <a:spLocks noChangeArrowheads="1"/>
          </p:cNvSpPr>
          <p:nvPr/>
        </p:nvSpPr>
        <p:spPr bwMode="auto">
          <a:xfrm>
            <a:off x="2503173" y="692696"/>
            <a:ext cx="4137671" cy="701731"/>
          </a:xfrm>
          <a:prstGeom prst="rect">
            <a:avLst/>
          </a:prstGeom>
          <a:noFill/>
          <a:ln w="9525">
            <a:noFill/>
            <a:miter lim="800000"/>
            <a:headEnd/>
            <a:tailEnd/>
          </a:ln>
        </p:spPr>
        <p:txBody>
          <a:bodyPr vert="horz" wrap="non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90000"/>
              </a:lnSpc>
              <a:spcBef>
                <a:spcPct val="0"/>
              </a:spcBef>
              <a:spcAft>
                <a:spcPct val="0"/>
              </a:spcAft>
              <a:buClrTx/>
              <a:buSzTx/>
              <a:buFontTx/>
              <a:buNone/>
              <a:tabLst/>
              <a:defRPr/>
            </a:pPr>
            <a:r>
              <a:rPr lang="en-GB" sz="4400" b="1" kern="0" dirty="0">
                <a:solidFill>
                  <a:schemeClr val="tx2"/>
                </a:solidFill>
                <a:latin typeface="+mj-lt"/>
                <a:ea typeface="+mj-ea"/>
                <a:cs typeface="+mj-cs"/>
              </a:rPr>
              <a:t>Aerial Position</a:t>
            </a:r>
            <a:endParaRPr kumimoji="0" lang="en-GB" sz="4400" b="1" i="0" u="none" strike="noStrike" kern="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62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62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627">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62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a:xfrm>
            <a:off x="395536" y="1916832"/>
            <a:ext cx="7776914" cy="3650230"/>
          </a:xfrm>
        </p:spPr>
        <p:txBody>
          <a:bodyPr/>
          <a:lstStyle/>
          <a:p>
            <a:pPr>
              <a:lnSpc>
                <a:spcPct val="80000"/>
              </a:lnSpc>
              <a:buClr>
                <a:srgbClr val="FFFF00"/>
              </a:buClr>
              <a:buFont typeface="Wingdings" pitchFamily="2" charset="2"/>
              <a:buNone/>
            </a:pPr>
            <a:r>
              <a:rPr lang="en-GB" b="1" dirty="0">
                <a:solidFill>
                  <a:schemeClr val="tx2"/>
                </a:solidFill>
                <a:latin typeface="Arial" pitchFamily="34" charset="0"/>
                <a:cs typeface="Arial" pitchFamily="34" charset="0"/>
              </a:rPr>
              <a:t>To Increase operating range, you should:</a:t>
            </a:r>
          </a:p>
          <a:p>
            <a:pPr>
              <a:lnSpc>
                <a:spcPct val="80000"/>
              </a:lnSpc>
              <a:buClr>
                <a:srgbClr val="FFFF00"/>
              </a:buClr>
              <a:buFont typeface="Wingdings" pitchFamily="2" charset="2"/>
              <a:buNone/>
            </a:pPr>
            <a:endParaRPr lang="en-GB" sz="1000" b="1" dirty="0">
              <a:solidFill>
                <a:schemeClr val="tx2"/>
              </a:solidFill>
              <a:latin typeface="Arial" pitchFamily="34" charset="0"/>
              <a:cs typeface="Arial" pitchFamily="34" charset="0"/>
            </a:endParaRPr>
          </a:p>
          <a:p>
            <a:pPr>
              <a:lnSpc>
                <a:spcPct val="80000"/>
              </a:lnSpc>
              <a:buClr>
                <a:srgbClr val="FFFF00"/>
              </a:buClr>
              <a:buSzTx/>
              <a:buFontTx/>
              <a:buChar char="•"/>
            </a:pPr>
            <a:r>
              <a:rPr lang="en-GB" b="1" dirty="0">
                <a:solidFill>
                  <a:schemeClr val="tx2"/>
                </a:solidFill>
                <a:latin typeface="Arial" pitchFamily="34" charset="0"/>
                <a:cs typeface="Arial" pitchFamily="34" charset="0"/>
              </a:rPr>
              <a:t>Use high ground</a:t>
            </a:r>
          </a:p>
          <a:p>
            <a:pPr>
              <a:lnSpc>
                <a:spcPct val="80000"/>
              </a:lnSpc>
              <a:buClr>
                <a:srgbClr val="FFFF00"/>
              </a:buClr>
              <a:buSzTx/>
              <a:buFontTx/>
              <a:buChar char="•"/>
            </a:pPr>
            <a:endParaRPr lang="en-GB" sz="1000" b="1" dirty="0">
              <a:solidFill>
                <a:schemeClr val="tx2"/>
              </a:solidFill>
              <a:latin typeface="Arial" pitchFamily="34" charset="0"/>
              <a:cs typeface="Arial" pitchFamily="34" charset="0"/>
            </a:endParaRPr>
          </a:p>
          <a:p>
            <a:pPr>
              <a:lnSpc>
                <a:spcPct val="80000"/>
              </a:lnSpc>
              <a:buClr>
                <a:srgbClr val="FFFF00"/>
              </a:buClr>
              <a:buSzTx/>
              <a:buFontTx/>
              <a:buChar char="•"/>
            </a:pPr>
            <a:r>
              <a:rPr lang="en-GB" b="1" dirty="0">
                <a:solidFill>
                  <a:schemeClr val="tx2"/>
                </a:solidFill>
                <a:latin typeface="Arial" pitchFamily="34" charset="0"/>
                <a:cs typeface="Arial" pitchFamily="34" charset="0"/>
              </a:rPr>
              <a:t>Use a professionally installed mast</a:t>
            </a:r>
          </a:p>
          <a:p>
            <a:pPr>
              <a:lnSpc>
                <a:spcPct val="80000"/>
              </a:lnSpc>
              <a:buClr>
                <a:srgbClr val="FFFF00"/>
              </a:buClr>
              <a:buSzTx/>
              <a:buFontTx/>
              <a:buChar char="•"/>
            </a:pPr>
            <a:endParaRPr lang="en-GB" sz="1000" b="1" dirty="0">
              <a:solidFill>
                <a:schemeClr val="tx2"/>
              </a:solidFill>
              <a:latin typeface="Arial" pitchFamily="34" charset="0"/>
              <a:cs typeface="Arial" pitchFamily="34" charset="0"/>
            </a:endParaRPr>
          </a:p>
          <a:p>
            <a:pPr>
              <a:lnSpc>
                <a:spcPct val="80000"/>
              </a:lnSpc>
              <a:buClr>
                <a:srgbClr val="FFFF00"/>
              </a:buClr>
              <a:buSzTx/>
              <a:buFontTx/>
              <a:buChar char="•"/>
            </a:pPr>
            <a:r>
              <a:rPr lang="en-GB" b="1" dirty="0">
                <a:solidFill>
                  <a:schemeClr val="tx2"/>
                </a:solidFill>
                <a:latin typeface="Arial" pitchFamily="34" charset="0"/>
                <a:cs typeface="Arial" pitchFamily="34" charset="0"/>
              </a:rPr>
              <a:t>Position the aerial away from power lines</a:t>
            </a:r>
          </a:p>
          <a:p>
            <a:pPr>
              <a:lnSpc>
                <a:spcPct val="80000"/>
              </a:lnSpc>
              <a:buClr>
                <a:srgbClr val="FFFF00"/>
              </a:buClr>
              <a:buSzTx/>
              <a:buFontTx/>
              <a:buChar char="•"/>
            </a:pPr>
            <a:endParaRPr lang="en-GB" sz="1000" b="1" dirty="0">
              <a:solidFill>
                <a:schemeClr val="tx2"/>
              </a:solidFill>
              <a:latin typeface="Arial" pitchFamily="34" charset="0"/>
              <a:cs typeface="Arial" pitchFamily="34" charset="0"/>
            </a:endParaRPr>
          </a:p>
          <a:p>
            <a:pPr>
              <a:lnSpc>
                <a:spcPct val="80000"/>
              </a:lnSpc>
              <a:buClr>
                <a:srgbClr val="FFFF00"/>
              </a:buClr>
              <a:buSzTx/>
              <a:buFontTx/>
              <a:buChar char="•"/>
            </a:pPr>
            <a:endParaRPr lang="en-GB" b="1" dirty="0">
              <a:solidFill>
                <a:schemeClr val="tx2"/>
              </a:solidFill>
              <a:latin typeface="Arial" pitchFamily="34" charset="0"/>
              <a:cs typeface="Arial" pitchFamily="34" charset="0"/>
            </a:endParaRPr>
          </a:p>
          <a:p>
            <a:pPr>
              <a:lnSpc>
                <a:spcPct val="80000"/>
              </a:lnSpc>
              <a:buClr>
                <a:srgbClr val="FFFF00"/>
              </a:buClr>
              <a:buSzTx/>
              <a:buFontTx/>
              <a:buChar char="•"/>
            </a:pPr>
            <a:endParaRPr lang="en-GB" b="1" dirty="0">
              <a:solidFill>
                <a:schemeClr val="tx2"/>
              </a:solidFill>
              <a:latin typeface="Arial" pitchFamily="34" charset="0"/>
              <a:cs typeface="Arial" pitchFamily="34" charset="0"/>
            </a:endParaRPr>
          </a:p>
          <a:p>
            <a:pPr>
              <a:lnSpc>
                <a:spcPct val="80000"/>
              </a:lnSpc>
              <a:buClr>
                <a:srgbClr val="FFFF00"/>
              </a:buClr>
              <a:buSzTx/>
              <a:buNone/>
            </a:pPr>
            <a:r>
              <a:rPr lang="en-GB" b="1" dirty="0">
                <a:solidFill>
                  <a:schemeClr val="tx2"/>
                </a:solidFill>
                <a:latin typeface="Arial" pitchFamily="34" charset="0"/>
                <a:cs typeface="Arial" pitchFamily="34" charset="0"/>
              </a:rPr>
              <a:t>.... and ensure proper supervisions at all times!</a:t>
            </a:r>
          </a:p>
          <a:p>
            <a:pPr>
              <a:lnSpc>
                <a:spcPct val="80000"/>
              </a:lnSpc>
              <a:buFont typeface="Wingdings" pitchFamily="2" charset="2"/>
              <a:buNone/>
            </a:pPr>
            <a:endParaRPr lang="en-US" sz="2800" b="1" dirty="0">
              <a:solidFill>
                <a:schemeClr val="tx2"/>
              </a:solidFill>
              <a:latin typeface="Arial" charset="0"/>
            </a:endParaRPr>
          </a:p>
        </p:txBody>
      </p:sp>
      <p:sp>
        <p:nvSpPr>
          <p:cNvPr id="5" name="Rectangle 2"/>
          <p:cNvSpPr txBox="1">
            <a:spLocks noChangeArrowheads="1"/>
          </p:cNvSpPr>
          <p:nvPr/>
        </p:nvSpPr>
        <p:spPr bwMode="auto">
          <a:xfrm>
            <a:off x="2503173" y="692696"/>
            <a:ext cx="4137671" cy="701731"/>
          </a:xfrm>
          <a:prstGeom prst="rect">
            <a:avLst/>
          </a:prstGeom>
          <a:noFill/>
          <a:ln w="9525">
            <a:noFill/>
            <a:miter lim="800000"/>
            <a:headEnd/>
            <a:tailEnd/>
          </a:ln>
        </p:spPr>
        <p:txBody>
          <a:bodyPr vert="horz" wrap="non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90000"/>
              </a:lnSpc>
              <a:spcBef>
                <a:spcPct val="0"/>
              </a:spcBef>
              <a:spcAft>
                <a:spcPct val="0"/>
              </a:spcAft>
              <a:buClrTx/>
              <a:buSzTx/>
              <a:buFontTx/>
              <a:buNone/>
              <a:tabLst/>
              <a:defRPr/>
            </a:pPr>
            <a:r>
              <a:rPr lang="en-GB" sz="4400" b="1" kern="0" dirty="0">
                <a:solidFill>
                  <a:schemeClr val="tx2"/>
                </a:solidFill>
                <a:latin typeface="+mj-lt"/>
                <a:ea typeface="+mj-ea"/>
                <a:cs typeface="+mj-cs"/>
              </a:rPr>
              <a:t>Aerial Position</a:t>
            </a:r>
            <a:endParaRPr kumimoji="0" lang="en-GB" sz="4400" b="1" i="0" u="none" strike="noStrike" kern="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67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67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675">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675">
                                            <p:txEl>
                                              <p:pRg st="10" end="1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6" presetClass="emph" presetSubtype="0" fill="hold" nodeType="clickEffect">
                                  <p:stCondLst>
                                    <p:cond delay="0"/>
                                  </p:stCondLst>
                                  <p:childTnLst>
                                    <p:animScale>
                                      <p:cBhvr>
                                        <p:cTn id="22" dur="2000" fill="hold"/>
                                        <p:tgtEl>
                                          <p:spTgt spid="28675">
                                            <p:txEl>
                                              <p:pRg st="6" end="6"/>
                                            </p:txEl>
                                          </p:spTgt>
                                        </p:tgtEl>
                                      </p:cBhvr>
                                      <p:by x="150000" y="150000"/>
                                    </p:animScale>
                                  </p:childTnLst>
                                </p:cTn>
                              </p:par>
                            </p:childTnLst>
                          </p:cTn>
                        </p:par>
                      </p:childTnLst>
                    </p:cTn>
                  </p:par>
                  <p:par>
                    <p:cTn id="23" fill="hold">
                      <p:stCondLst>
                        <p:cond delay="indefinite"/>
                      </p:stCondLst>
                      <p:childTnLst>
                        <p:par>
                          <p:cTn id="24" fill="hold">
                            <p:stCondLst>
                              <p:cond delay="0"/>
                            </p:stCondLst>
                            <p:childTnLst>
                              <p:par>
                                <p:cTn id="25" presetID="6" presetClass="emph" presetSubtype="0" fill="hold" nodeType="clickEffect">
                                  <p:stCondLst>
                                    <p:cond delay="0"/>
                                  </p:stCondLst>
                                  <p:childTnLst>
                                    <p:animScale>
                                      <p:cBhvr>
                                        <p:cTn id="26" dur="2000" fill="hold"/>
                                        <p:tgtEl>
                                          <p:spTgt spid="28675">
                                            <p:txEl>
                                              <p:pRg st="10" end="10"/>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2230" name="Picture 6" descr="Mountain"/>
          <p:cNvPicPr>
            <a:picLocks noGrp="1" noChangeAspect="1" noChangeArrowheads="1"/>
          </p:cNvPicPr>
          <p:nvPr>
            <p:ph sz="half" idx="1"/>
          </p:nvPr>
        </p:nvPicPr>
        <p:blipFill>
          <a:blip r:embed="rId5" cstate="print"/>
          <a:srcRect/>
          <a:stretch>
            <a:fillRect/>
          </a:stretch>
        </p:blipFill>
        <p:spPr>
          <a:xfrm>
            <a:off x="468313" y="1557338"/>
            <a:ext cx="8435975" cy="4406900"/>
          </a:xfrm>
          <a:noFill/>
          <a:ln/>
        </p:spPr>
      </p:pic>
      <p:grpSp>
        <p:nvGrpSpPr>
          <p:cNvPr id="2" name="Group 7"/>
          <p:cNvGrpSpPr>
            <a:grpSpLocks/>
          </p:cNvGrpSpPr>
          <p:nvPr/>
        </p:nvGrpSpPr>
        <p:grpSpPr bwMode="auto">
          <a:xfrm>
            <a:off x="544513" y="4325938"/>
            <a:ext cx="1155700" cy="747712"/>
            <a:chOff x="342" y="2725"/>
            <a:chExt cx="729" cy="471"/>
          </a:xfrm>
        </p:grpSpPr>
        <p:graphicFrame>
          <p:nvGraphicFramePr>
            <p:cNvPr id="52232" name="Object 8"/>
            <p:cNvGraphicFramePr>
              <a:graphicFrameLocks noChangeAspect="1"/>
            </p:cNvGraphicFramePr>
            <p:nvPr/>
          </p:nvGraphicFramePr>
          <p:xfrm>
            <a:off x="342" y="3049"/>
            <a:ext cx="729" cy="147"/>
          </p:xfrm>
          <a:graphic>
            <a:graphicData uri="http://schemas.openxmlformats.org/presentationml/2006/ole">
              <mc:AlternateContent xmlns:mc="http://schemas.openxmlformats.org/markup-compatibility/2006">
                <mc:Choice xmlns:v="urn:schemas-microsoft-com:vml" Requires="v">
                  <p:oleObj spid="_x0000_s17420" name="Clip" r:id="rId6" imgW="5719680" imgH="1157040" progId="">
                    <p:embed/>
                  </p:oleObj>
                </mc:Choice>
                <mc:Fallback>
                  <p:oleObj name="Clip" r:id="rId6" imgW="5719680" imgH="1157040" progId="">
                    <p:embed/>
                    <p:pic>
                      <p:nvPicPr>
                        <p:cNvPr id="0"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2" y="3049"/>
                          <a:ext cx="729" cy="14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2233" name="Object 9"/>
            <p:cNvGraphicFramePr>
              <a:graphicFrameLocks noChangeAspect="1"/>
            </p:cNvGraphicFramePr>
            <p:nvPr/>
          </p:nvGraphicFramePr>
          <p:xfrm>
            <a:off x="589" y="2725"/>
            <a:ext cx="177" cy="326"/>
          </p:xfrm>
          <a:graphic>
            <a:graphicData uri="http://schemas.openxmlformats.org/presentationml/2006/ole">
              <mc:AlternateContent xmlns:mc="http://schemas.openxmlformats.org/markup-compatibility/2006">
                <mc:Choice xmlns:v="urn:schemas-microsoft-com:vml" Requires="v">
                  <p:oleObj spid="_x0000_s17421" name="Clip" r:id="rId8" imgW="2802960" imgH="5165640" progId="">
                    <p:embed/>
                  </p:oleObj>
                </mc:Choice>
                <mc:Fallback>
                  <p:oleObj name="Clip" r:id="rId8" imgW="2802960" imgH="5165640" progId="">
                    <p:embed/>
                    <p:pic>
                      <p:nvPicPr>
                        <p:cNvPr id="0" name="Picture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89" y="2725"/>
                          <a:ext cx="177" cy="32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3" name="Group 10"/>
          <p:cNvGrpSpPr>
            <a:grpSpLocks/>
          </p:cNvGrpSpPr>
          <p:nvPr/>
        </p:nvGrpSpPr>
        <p:grpSpPr bwMode="auto">
          <a:xfrm>
            <a:off x="7451725" y="4149725"/>
            <a:ext cx="1155700" cy="722313"/>
            <a:chOff x="4782" y="2533"/>
            <a:chExt cx="729" cy="455"/>
          </a:xfrm>
        </p:grpSpPr>
        <p:graphicFrame>
          <p:nvGraphicFramePr>
            <p:cNvPr id="52235" name="Object 11"/>
            <p:cNvGraphicFramePr>
              <a:graphicFrameLocks noChangeAspect="1"/>
            </p:cNvGraphicFramePr>
            <p:nvPr/>
          </p:nvGraphicFramePr>
          <p:xfrm>
            <a:off x="4782" y="2841"/>
            <a:ext cx="729" cy="147"/>
          </p:xfrm>
          <a:graphic>
            <a:graphicData uri="http://schemas.openxmlformats.org/presentationml/2006/ole">
              <mc:AlternateContent xmlns:mc="http://schemas.openxmlformats.org/markup-compatibility/2006">
                <mc:Choice xmlns:v="urn:schemas-microsoft-com:vml" Requires="v">
                  <p:oleObj spid="_x0000_s17422" name="Clip" r:id="rId10" imgW="5719680" imgH="1157040" progId="">
                    <p:embed/>
                  </p:oleObj>
                </mc:Choice>
                <mc:Fallback>
                  <p:oleObj name="Clip" r:id="rId10" imgW="5719680" imgH="1157040" progId="">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82" y="2841"/>
                          <a:ext cx="729" cy="14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2236" name="Object 12"/>
            <p:cNvGraphicFramePr>
              <a:graphicFrameLocks noChangeAspect="1"/>
            </p:cNvGraphicFramePr>
            <p:nvPr/>
          </p:nvGraphicFramePr>
          <p:xfrm>
            <a:off x="5293" y="2533"/>
            <a:ext cx="177" cy="326"/>
          </p:xfrm>
          <a:graphic>
            <a:graphicData uri="http://schemas.openxmlformats.org/presentationml/2006/ole">
              <mc:AlternateContent xmlns:mc="http://schemas.openxmlformats.org/markup-compatibility/2006">
                <mc:Choice xmlns:v="urn:schemas-microsoft-com:vml" Requires="v">
                  <p:oleObj spid="_x0000_s17423" name="Clip" r:id="rId11" imgW="2802960" imgH="5165640" progId="">
                    <p:embed/>
                  </p:oleObj>
                </mc:Choice>
                <mc:Fallback>
                  <p:oleObj name="Clip" r:id="rId11" imgW="2802960" imgH="5165640" progId="">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293" y="2533"/>
                          <a:ext cx="177" cy="32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52237" name="Line 13"/>
          <p:cNvSpPr>
            <a:spLocks noChangeShapeType="1"/>
          </p:cNvSpPr>
          <p:nvPr/>
        </p:nvSpPr>
        <p:spPr bwMode="auto">
          <a:xfrm flipV="1">
            <a:off x="1258888" y="4292600"/>
            <a:ext cx="2449512" cy="76200"/>
          </a:xfrm>
          <a:prstGeom prst="line">
            <a:avLst/>
          </a:prstGeom>
          <a:noFill/>
          <a:ln w="28575" cap="sq">
            <a:solidFill>
              <a:srgbClr val="FF3300"/>
            </a:solidFill>
            <a:round/>
            <a:headEnd/>
            <a:tailEnd type="triangle" w="med" len="med"/>
          </a:ln>
          <a:effectLst/>
        </p:spPr>
        <p:txBody>
          <a:bodyPr wrap="none" anchor="ctr"/>
          <a:lstStyle/>
          <a:p>
            <a:endParaRPr lang="en-GB"/>
          </a:p>
        </p:txBody>
      </p:sp>
      <p:sp>
        <p:nvSpPr>
          <p:cNvPr id="52238" name="Line 14"/>
          <p:cNvSpPr>
            <a:spLocks noChangeShapeType="1"/>
          </p:cNvSpPr>
          <p:nvPr/>
        </p:nvSpPr>
        <p:spPr bwMode="auto">
          <a:xfrm flipV="1">
            <a:off x="5795963" y="4221163"/>
            <a:ext cx="2447925" cy="76200"/>
          </a:xfrm>
          <a:prstGeom prst="line">
            <a:avLst/>
          </a:prstGeom>
          <a:noFill/>
          <a:ln w="28575" cap="sq">
            <a:solidFill>
              <a:srgbClr val="FF3300"/>
            </a:solidFill>
            <a:round/>
            <a:headEnd type="triangle" w="med" len="med"/>
            <a:tailEnd/>
          </a:ln>
          <a:effectLst/>
        </p:spPr>
        <p:txBody>
          <a:bodyPr wrap="none" anchor="ctr"/>
          <a:lstStyle/>
          <a:p>
            <a:endParaRPr lang="en-GB"/>
          </a:p>
        </p:txBody>
      </p:sp>
      <p:graphicFrame>
        <p:nvGraphicFramePr>
          <p:cNvPr id="52245" name="Object 21"/>
          <p:cNvGraphicFramePr>
            <a:graphicFrameLocks noGrp="1" noChangeAspect="1"/>
          </p:cNvGraphicFramePr>
          <p:nvPr>
            <p:ph sz="half" idx="2"/>
          </p:nvPr>
        </p:nvGraphicFramePr>
        <p:xfrm>
          <a:off x="4356100" y="3068638"/>
          <a:ext cx="523875" cy="965200"/>
        </p:xfrm>
        <a:graphic>
          <a:graphicData uri="http://schemas.openxmlformats.org/presentationml/2006/ole">
            <mc:AlternateContent xmlns:mc="http://schemas.openxmlformats.org/markup-compatibility/2006">
              <mc:Choice xmlns:v="urn:schemas-microsoft-com:vml" Requires="v">
                <p:oleObj spid="_x0000_s17424" name="Clip" r:id="rId12" imgW="2802960" imgH="5165640" progId="">
                  <p:embed/>
                </p:oleObj>
              </mc:Choice>
              <mc:Fallback>
                <p:oleObj name="Clip" r:id="rId12" imgW="2802960" imgH="5165640" progId="">
                  <p:embed/>
                  <p:pic>
                    <p:nvPicPr>
                      <p:cNvPr id="0"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356100" y="3068638"/>
                        <a:ext cx="523875" cy="965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4" name="Group 23"/>
          <p:cNvGrpSpPr>
            <a:grpSpLocks/>
          </p:cNvGrpSpPr>
          <p:nvPr/>
        </p:nvGrpSpPr>
        <p:grpSpPr bwMode="auto">
          <a:xfrm rot="-827267">
            <a:off x="1116013" y="3573463"/>
            <a:ext cx="3168650" cy="315912"/>
            <a:chOff x="520" y="1928"/>
            <a:chExt cx="1880" cy="232"/>
          </a:xfrm>
        </p:grpSpPr>
        <p:sp>
          <p:nvSpPr>
            <p:cNvPr id="52248" name="Line 24"/>
            <p:cNvSpPr>
              <a:spLocks noChangeShapeType="1"/>
            </p:cNvSpPr>
            <p:nvPr/>
          </p:nvSpPr>
          <p:spPr bwMode="auto">
            <a:xfrm flipV="1">
              <a:off x="520" y="2048"/>
              <a:ext cx="1136" cy="112"/>
            </a:xfrm>
            <a:prstGeom prst="line">
              <a:avLst/>
            </a:prstGeom>
            <a:noFill/>
            <a:ln w="12700" cap="sq">
              <a:solidFill>
                <a:srgbClr val="FEFEFE"/>
              </a:solidFill>
              <a:round/>
              <a:headEnd/>
              <a:tailEnd/>
            </a:ln>
            <a:effectLst/>
          </p:spPr>
          <p:txBody>
            <a:bodyPr wrap="none" anchor="ctr"/>
            <a:lstStyle/>
            <a:p>
              <a:endParaRPr lang="en-GB"/>
            </a:p>
          </p:txBody>
        </p:sp>
        <p:sp>
          <p:nvSpPr>
            <p:cNvPr id="52249" name="Line 25"/>
            <p:cNvSpPr>
              <a:spLocks noChangeShapeType="1"/>
            </p:cNvSpPr>
            <p:nvPr/>
          </p:nvSpPr>
          <p:spPr bwMode="auto">
            <a:xfrm flipH="1" flipV="1">
              <a:off x="1232" y="1944"/>
              <a:ext cx="408" cy="104"/>
            </a:xfrm>
            <a:prstGeom prst="line">
              <a:avLst/>
            </a:prstGeom>
            <a:noFill/>
            <a:ln w="12700" cap="sq">
              <a:solidFill>
                <a:srgbClr val="FEFEFE"/>
              </a:solidFill>
              <a:round/>
              <a:headEnd/>
              <a:tailEnd/>
            </a:ln>
            <a:effectLst/>
          </p:spPr>
          <p:txBody>
            <a:bodyPr wrap="none" anchor="ctr"/>
            <a:lstStyle/>
            <a:p>
              <a:endParaRPr lang="en-GB"/>
            </a:p>
          </p:txBody>
        </p:sp>
        <p:sp>
          <p:nvSpPr>
            <p:cNvPr id="52250" name="Line 26"/>
            <p:cNvSpPr>
              <a:spLocks noChangeShapeType="1"/>
            </p:cNvSpPr>
            <p:nvPr/>
          </p:nvSpPr>
          <p:spPr bwMode="auto">
            <a:xfrm flipV="1">
              <a:off x="1248" y="1928"/>
              <a:ext cx="1152" cy="8"/>
            </a:xfrm>
            <a:prstGeom prst="line">
              <a:avLst/>
            </a:prstGeom>
            <a:noFill/>
            <a:ln w="12700" cap="sq">
              <a:solidFill>
                <a:srgbClr val="FEFEFE"/>
              </a:solidFill>
              <a:round/>
              <a:headEnd/>
              <a:tailEnd/>
            </a:ln>
            <a:effectLst/>
          </p:spPr>
          <p:txBody>
            <a:bodyPr wrap="none" anchor="ctr"/>
            <a:lstStyle/>
            <a:p>
              <a:endParaRPr lang="en-GB"/>
            </a:p>
          </p:txBody>
        </p:sp>
      </p:grpSp>
      <p:grpSp>
        <p:nvGrpSpPr>
          <p:cNvPr id="5" name="Group 27"/>
          <p:cNvGrpSpPr>
            <a:grpSpLocks/>
          </p:cNvGrpSpPr>
          <p:nvPr/>
        </p:nvGrpSpPr>
        <p:grpSpPr bwMode="auto">
          <a:xfrm rot="-31149152">
            <a:off x="4941888" y="3462338"/>
            <a:ext cx="3454400" cy="358775"/>
            <a:chOff x="520" y="1928"/>
            <a:chExt cx="1880" cy="232"/>
          </a:xfrm>
        </p:grpSpPr>
        <p:sp>
          <p:nvSpPr>
            <p:cNvPr id="52252" name="Line 28"/>
            <p:cNvSpPr>
              <a:spLocks noChangeShapeType="1"/>
            </p:cNvSpPr>
            <p:nvPr/>
          </p:nvSpPr>
          <p:spPr bwMode="auto">
            <a:xfrm flipV="1">
              <a:off x="520" y="2048"/>
              <a:ext cx="1136" cy="112"/>
            </a:xfrm>
            <a:prstGeom prst="line">
              <a:avLst/>
            </a:prstGeom>
            <a:noFill/>
            <a:ln w="12700" cap="sq">
              <a:solidFill>
                <a:srgbClr val="FEFEFE"/>
              </a:solidFill>
              <a:round/>
              <a:headEnd/>
              <a:tailEnd/>
            </a:ln>
            <a:effectLst/>
          </p:spPr>
          <p:txBody>
            <a:bodyPr wrap="none" anchor="ctr"/>
            <a:lstStyle/>
            <a:p>
              <a:endParaRPr lang="en-GB"/>
            </a:p>
          </p:txBody>
        </p:sp>
        <p:sp>
          <p:nvSpPr>
            <p:cNvPr id="52253" name="Line 29"/>
            <p:cNvSpPr>
              <a:spLocks noChangeShapeType="1"/>
            </p:cNvSpPr>
            <p:nvPr/>
          </p:nvSpPr>
          <p:spPr bwMode="auto">
            <a:xfrm flipH="1" flipV="1">
              <a:off x="1232" y="1944"/>
              <a:ext cx="408" cy="104"/>
            </a:xfrm>
            <a:prstGeom prst="line">
              <a:avLst/>
            </a:prstGeom>
            <a:noFill/>
            <a:ln w="12700" cap="sq">
              <a:solidFill>
                <a:srgbClr val="FEFEFE"/>
              </a:solidFill>
              <a:round/>
              <a:headEnd/>
              <a:tailEnd/>
            </a:ln>
            <a:effectLst/>
          </p:spPr>
          <p:txBody>
            <a:bodyPr wrap="none" anchor="ctr"/>
            <a:lstStyle/>
            <a:p>
              <a:endParaRPr lang="en-GB"/>
            </a:p>
          </p:txBody>
        </p:sp>
        <p:sp>
          <p:nvSpPr>
            <p:cNvPr id="52254" name="Line 30"/>
            <p:cNvSpPr>
              <a:spLocks noChangeShapeType="1"/>
            </p:cNvSpPr>
            <p:nvPr/>
          </p:nvSpPr>
          <p:spPr bwMode="auto">
            <a:xfrm flipV="1">
              <a:off x="1248" y="1928"/>
              <a:ext cx="1152" cy="8"/>
            </a:xfrm>
            <a:prstGeom prst="line">
              <a:avLst/>
            </a:prstGeom>
            <a:noFill/>
            <a:ln w="12700" cap="sq">
              <a:solidFill>
                <a:srgbClr val="FEFEFE"/>
              </a:solidFill>
              <a:round/>
              <a:headEnd/>
              <a:tailEnd/>
            </a:ln>
            <a:effectLst/>
          </p:spPr>
          <p:txBody>
            <a:bodyPr wrap="none" anchor="ctr"/>
            <a:lstStyle/>
            <a:p>
              <a:endParaRPr lang="en-GB"/>
            </a:p>
          </p:txBody>
        </p:sp>
      </p:grpSp>
      <p:sp>
        <p:nvSpPr>
          <p:cNvPr id="22" name="Rectangle 2"/>
          <p:cNvSpPr txBox="1">
            <a:spLocks noChangeArrowheads="1"/>
          </p:cNvSpPr>
          <p:nvPr/>
        </p:nvSpPr>
        <p:spPr bwMode="auto">
          <a:xfrm>
            <a:off x="2863850" y="692696"/>
            <a:ext cx="3416321" cy="701731"/>
          </a:xfrm>
          <a:prstGeom prst="rect">
            <a:avLst/>
          </a:prstGeom>
          <a:noFill/>
          <a:ln w="9525">
            <a:noFill/>
            <a:miter lim="800000"/>
            <a:headEnd/>
            <a:tailEnd/>
          </a:ln>
        </p:spPr>
        <p:txBody>
          <a:bodyPr vert="horz" wrap="non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90000"/>
              </a:lnSpc>
              <a:spcBef>
                <a:spcPct val="0"/>
              </a:spcBef>
              <a:spcAft>
                <a:spcPct val="0"/>
              </a:spcAft>
              <a:buClrTx/>
              <a:buSzTx/>
              <a:buFontTx/>
              <a:buNone/>
              <a:tabLst/>
              <a:defRPr/>
            </a:pPr>
            <a:r>
              <a:rPr lang="en-GB" sz="4400" b="1" kern="0" dirty="0">
                <a:solidFill>
                  <a:schemeClr val="tx2"/>
                </a:solidFill>
                <a:latin typeface="+mj-lt"/>
                <a:ea typeface="+mj-ea"/>
                <a:cs typeface="+mj-cs"/>
              </a:rPr>
              <a:t>Radio Relay</a:t>
            </a:r>
            <a:endParaRPr kumimoji="0" lang="en-GB" sz="4400" b="1" i="0" u="none" strike="noStrike" kern="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ox(in)">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52237"/>
                                        </p:tgtEl>
                                        <p:attrNameLst>
                                          <p:attrName>style.visibility</p:attrName>
                                        </p:attrNameLst>
                                      </p:cBhvr>
                                      <p:to>
                                        <p:strVal val="visible"/>
                                      </p:to>
                                    </p:set>
                                    <p:animEffect transition="in" filter="blinds(vertical)">
                                      <p:cBhvr>
                                        <p:cTn id="17" dur="500"/>
                                        <p:tgtEl>
                                          <p:spTgt spid="5223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52238"/>
                                        </p:tgtEl>
                                        <p:attrNameLst>
                                          <p:attrName>style.visibility</p:attrName>
                                        </p:attrNameLst>
                                      </p:cBhvr>
                                      <p:to>
                                        <p:strVal val="visible"/>
                                      </p:to>
                                    </p:set>
                                    <p:animEffect transition="in" filter="blinds(vertical)">
                                      <p:cBhvr>
                                        <p:cTn id="22" dur="500"/>
                                        <p:tgtEl>
                                          <p:spTgt spid="52238"/>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1" fill="hold" nodeType="clickEffect">
                                  <p:stCondLst>
                                    <p:cond delay="0"/>
                                  </p:stCondLst>
                                  <p:childTnLst>
                                    <p:set>
                                      <p:cBhvr>
                                        <p:cTn id="26" dur="1" fill="hold">
                                          <p:stCondLst>
                                            <p:cond delay="0"/>
                                          </p:stCondLst>
                                        </p:cTn>
                                        <p:tgtEl>
                                          <p:spTgt spid="52245"/>
                                        </p:tgtEl>
                                        <p:attrNameLst>
                                          <p:attrName>style.visibility</p:attrName>
                                        </p:attrNameLst>
                                      </p:cBhvr>
                                      <p:to>
                                        <p:strVal val="visible"/>
                                      </p:to>
                                    </p:set>
                                    <p:anim calcmode="lin" valueType="num">
                                      <p:cBhvr additive="base">
                                        <p:cTn id="27" dur="500" fill="hold"/>
                                        <p:tgtEl>
                                          <p:spTgt spid="52245"/>
                                        </p:tgtEl>
                                        <p:attrNameLst>
                                          <p:attrName>ppt_x</p:attrName>
                                        </p:attrNameLst>
                                      </p:cBhvr>
                                      <p:tavLst>
                                        <p:tav tm="0">
                                          <p:val>
                                            <p:strVal val="#ppt_x"/>
                                          </p:val>
                                        </p:tav>
                                        <p:tav tm="100000">
                                          <p:val>
                                            <p:strVal val="#ppt_x"/>
                                          </p:val>
                                        </p:tav>
                                      </p:tavLst>
                                    </p:anim>
                                    <p:anim calcmode="lin" valueType="num">
                                      <p:cBhvr additive="base">
                                        <p:cTn id="28" dur="500" fill="hold"/>
                                        <p:tgtEl>
                                          <p:spTgt spid="52245"/>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5"/>
                                            </p:cond>
                                          </p:stCondLst>
                                          <p:endCondLst>
                                            <p:cond evt="onStopAudio" delay="0">
                                              <p:tgtEl>
                                                <p:sldTgt/>
                                              </p:tgtEl>
                                            </p:cond>
                                          </p:endCondLst>
                                        </p:cTn>
                                        <p:tgtEl>
                                          <p:sndTgt r:embed="rId4" name="WHISTLDN.WAV"/>
                                        </p:tgtEl>
                                      </p:cMediaNode>
                                    </p:audio>
                                  </p:sub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499"/>
                                          </p:stCondLst>
                                        </p:cTn>
                                        <p:tgtEl>
                                          <p:spTgt spid="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499"/>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37" grpId="0" animBg="1"/>
      <p:bldP spid="52238"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251520" y="1340768"/>
            <a:ext cx="7173913" cy="2628412"/>
          </a:xfrm>
        </p:spPr>
        <p:txBody>
          <a:bodyPr/>
          <a:lstStyle/>
          <a:p>
            <a:pPr>
              <a:lnSpc>
                <a:spcPct val="80000"/>
              </a:lnSpc>
              <a:buClr>
                <a:schemeClr val="accent1"/>
              </a:buClr>
              <a:buFont typeface="Monotype Sorts" pitchFamily="2" charset="2"/>
              <a:buNone/>
            </a:pPr>
            <a:r>
              <a:rPr lang="en-GB" sz="3600" b="1" dirty="0">
                <a:solidFill>
                  <a:schemeClr val="tx2"/>
                </a:solidFill>
                <a:latin typeface="Arial" pitchFamily="34" charset="0"/>
                <a:cs typeface="Arial" pitchFamily="34" charset="0"/>
              </a:rPr>
              <a:t>NEVER:</a:t>
            </a:r>
          </a:p>
          <a:p>
            <a:pPr>
              <a:lnSpc>
                <a:spcPct val="80000"/>
              </a:lnSpc>
              <a:buClr>
                <a:schemeClr val="accent1"/>
              </a:buClr>
              <a:buFont typeface="Monotype Sorts" pitchFamily="2" charset="2"/>
              <a:buNone/>
            </a:pPr>
            <a:endParaRPr lang="en-GB" sz="1000" b="1" dirty="0">
              <a:solidFill>
                <a:schemeClr val="tx2"/>
              </a:solidFill>
              <a:latin typeface="Arial" pitchFamily="34" charset="0"/>
              <a:cs typeface="Arial" pitchFamily="34" charset="0"/>
            </a:endParaRPr>
          </a:p>
          <a:p>
            <a:pPr>
              <a:lnSpc>
                <a:spcPct val="80000"/>
              </a:lnSpc>
              <a:buClr>
                <a:srgbClr val="FF3300"/>
              </a:buClr>
              <a:buSzPct val="150000"/>
              <a:buFont typeface="Monotype Sorts" pitchFamily="2" charset="2"/>
              <a:buChar char="û"/>
            </a:pPr>
            <a:r>
              <a:rPr lang="en-GB" b="1" dirty="0">
                <a:solidFill>
                  <a:schemeClr val="tx2"/>
                </a:solidFill>
                <a:latin typeface="Arial" pitchFamily="34" charset="0"/>
                <a:cs typeface="Arial" pitchFamily="34" charset="0"/>
              </a:rPr>
              <a:t> Hold Set by the aerial</a:t>
            </a:r>
          </a:p>
          <a:p>
            <a:pPr>
              <a:lnSpc>
                <a:spcPct val="80000"/>
              </a:lnSpc>
              <a:buClr>
                <a:srgbClr val="FF3300"/>
              </a:buClr>
              <a:buSzPct val="150000"/>
              <a:buFont typeface="Monotype Sorts" pitchFamily="2" charset="2"/>
              <a:buChar char="û"/>
            </a:pPr>
            <a:endParaRPr lang="en-GB" sz="1000" b="1" dirty="0">
              <a:solidFill>
                <a:schemeClr val="tx2"/>
              </a:solidFill>
              <a:latin typeface="Arial" pitchFamily="34" charset="0"/>
              <a:cs typeface="Arial" pitchFamily="34" charset="0"/>
            </a:endParaRPr>
          </a:p>
          <a:p>
            <a:pPr>
              <a:lnSpc>
                <a:spcPct val="80000"/>
              </a:lnSpc>
              <a:buClr>
                <a:srgbClr val="FF3300"/>
              </a:buClr>
              <a:buSzPct val="150000"/>
              <a:buFont typeface="Monotype Sorts" pitchFamily="2" charset="2"/>
              <a:buChar char="û"/>
            </a:pPr>
            <a:r>
              <a:rPr lang="en-GB" b="1" dirty="0">
                <a:solidFill>
                  <a:schemeClr val="tx2"/>
                </a:solidFill>
                <a:latin typeface="Arial" pitchFamily="34" charset="0"/>
                <a:cs typeface="Arial" pitchFamily="34" charset="0"/>
              </a:rPr>
              <a:t> Leave a radio unattended</a:t>
            </a:r>
          </a:p>
          <a:p>
            <a:pPr>
              <a:lnSpc>
                <a:spcPct val="80000"/>
              </a:lnSpc>
              <a:buClr>
                <a:srgbClr val="FF3300"/>
              </a:buClr>
              <a:buSzPct val="150000"/>
              <a:buFont typeface="Monotype Sorts" pitchFamily="2" charset="2"/>
              <a:buChar char="û"/>
            </a:pPr>
            <a:endParaRPr lang="en-GB" sz="1000" b="1" dirty="0">
              <a:solidFill>
                <a:schemeClr val="tx2"/>
              </a:solidFill>
              <a:latin typeface="Arial" pitchFamily="34" charset="0"/>
              <a:cs typeface="Arial" pitchFamily="34" charset="0"/>
            </a:endParaRPr>
          </a:p>
          <a:p>
            <a:pPr>
              <a:lnSpc>
                <a:spcPct val="80000"/>
              </a:lnSpc>
              <a:buClr>
                <a:srgbClr val="FF3300"/>
              </a:buClr>
              <a:buSzPct val="150000"/>
              <a:buFont typeface="Monotype Sorts" pitchFamily="2" charset="2"/>
              <a:buChar char="û"/>
            </a:pPr>
            <a:r>
              <a:rPr lang="en-GB" b="1" dirty="0">
                <a:solidFill>
                  <a:schemeClr val="tx2"/>
                </a:solidFill>
                <a:latin typeface="Arial" pitchFamily="34" charset="0"/>
                <a:cs typeface="Arial" pitchFamily="34" charset="0"/>
              </a:rPr>
              <a:t> Alter settings unless instructed</a:t>
            </a:r>
          </a:p>
          <a:p>
            <a:pPr>
              <a:lnSpc>
                <a:spcPct val="80000"/>
              </a:lnSpc>
              <a:buClr>
                <a:srgbClr val="FF3300"/>
              </a:buClr>
              <a:buSzPct val="150000"/>
              <a:buFont typeface="Monotype Sorts" pitchFamily="2" charset="2"/>
              <a:buChar char="û"/>
            </a:pPr>
            <a:endParaRPr lang="en-GB" sz="1000" b="1" dirty="0">
              <a:solidFill>
                <a:schemeClr val="tx2"/>
              </a:solidFill>
              <a:latin typeface="Arial" pitchFamily="34" charset="0"/>
              <a:cs typeface="Arial" pitchFamily="34" charset="0"/>
            </a:endParaRPr>
          </a:p>
          <a:p>
            <a:pPr>
              <a:lnSpc>
                <a:spcPct val="80000"/>
              </a:lnSpc>
              <a:buClr>
                <a:srgbClr val="FF3300"/>
              </a:buClr>
              <a:buSzPct val="150000"/>
              <a:buFont typeface="Monotype Sorts" pitchFamily="2" charset="2"/>
              <a:buChar char="û"/>
            </a:pPr>
            <a:r>
              <a:rPr lang="en-GB" b="1" dirty="0">
                <a:solidFill>
                  <a:schemeClr val="tx2"/>
                </a:solidFill>
                <a:latin typeface="Arial" pitchFamily="34" charset="0"/>
                <a:cs typeface="Arial" pitchFamily="34" charset="0"/>
              </a:rPr>
              <a:t> Transmit close to another radio</a:t>
            </a:r>
          </a:p>
        </p:txBody>
      </p:sp>
      <p:sp>
        <p:nvSpPr>
          <p:cNvPr id="30724" name="Text Box 4"/>
          <p:cNvSpPr txBox="1">
            <a:spLocks noChangeArrowheads="1"/>
          </p:cNvSpPr>
          <p:nvPr/>
        </p:nvSpPr>
        <p:spPr bwMode="auto">
          <a:xfrm>
            <a:off x="650875" y="4941888"/>
            <a:ext cx="7245350" cy="366712"/>
          </a:xfrm>
          <a:prstGeom prst="rect">
            <a:avLst/>
          </a:prstGeom>
          <a:noFill/>
          <a:ln w="12700">
            <a:noFill/>
            <a:miter lim="800000"/>
            <a:headEnd type="none" w="sm" len="sm"/>
            <a:tailEnd type="none" w="sm" len="sm"/>
          </a:ln>
          <a:effectLst/>
        </p:spPr>
        <p:txBody>
          <a:bodyPr>
            <a:spAutoFit/>
          </a:bodyPr>
          <a:lstStyle/>
          <a:p>
            <a:endParaRPr lang="en-US" sz="1800">
              <a:solidFill>
                <a:schemeClr val="tx2"/>
              </a:solidFill>
              <a:latin typeface="Arial Rounded MT Bold" pitchFamily="34" charset="0"/>
            </a:endParaRPr>
          </a:p>
        </p:txBody>
      </p:sp>
      <p:sp>
        <p:nvSpPr>
          <p:cNvPr id="30725" name="Text Box 5"/>
          <p:cNvSpPr txBox="1">
            <a:spLocks noChangeArrowheads="1"/>
          </p:cNvSpPr>
          <p:nvPr/>
        </p:nvSpPr>
        <p:spPr bwMode="auto">
          <a:xfrm>
            <a:off x="251520" y="4149080"/>
            <a:ext cx="8641655" cy="2215991"/>
          </a:xfrm>
          <a:prstGeom prst="rect">
            <a:avLst/>
          </a:prstGeom>
          <a:noFill/>
          <a:ln w="12700">
            <a:noFill/>
            <a:miter lim="800000"/>
            <a:headEnd type="none" w="sm" len="sm"/>
            <a:tailEnd type="none" w="sm" len="sm"/>
          </a:ln>
          <a:effectLst/>
        </p:spPr>
        <p:txBody>
          <a:bodyPr wrap="square">
            <a:spAutoFit/>
          </a:bodyPr>
          <a:lstStyle/>
          <a:p>
            <a:pPr algn="l">
              <a:buClr>
                <a:srgbClr val="00FF00"/>
              </a:buClr>
              <a:buSzPct val="150000"/>
            </a:pPr>
            <a:r>
              <a:rPr lang="en-GB" sz="3600" b="1" dirty="0">
                <a:solidFill>
                  <a:schemeClr val="tx2"/>
                </a:solidFill>
                <a:latin typeface="Arial" pitchFamily="34" charset="0"/>
                <a:cs typeface="Arial" pitchFamily="34" charset="0"/>
              </a:rPr>
              <a:t>ALWAYS:</a:t>
            </a:r>
          </a:p>
          <a:p>
            <a:pPr algn="l">
              <a:buClr>
                <a:srgbClr val="00FF00"/>
              </a:buClr>
              <a:buSzPct val="150000"/>
            </a:pPr>
            <a:endParaRPr lang="en-GB" sz="1000" b="1" dirty="0">
              <a:solidFill>
                <a:schemeClr val="tx2"/>
              </a:solidFill>
              <a:latin typeface="Arial" pitchFamily="34" charset="0"/>
              <a:cs typeface="Arial" pitchFamily="34" charset="0"/>
            </a:endParaRPr>
          </a:p>
          <a:p>
            <a:pPr algn="l">
              <a:buClr>
                <a:srgbClr val="00FF00"/>
              </a:buClr>
              <a:buSzPct val="150000"/>
              <a:buFont typeface="Wingdings" pitchFamily="2" charset="2"/>
              <a:buChar char="ü"/>
            </a:pPr>
            <a:r>
              <a:rPr lang="en-GB" sz="2400" b="1" dirty="0">
                <a:solidFill>
                  <a:schemeClr val="tx2"/>
                </a:solidFill>
                <a:latin typeface="Arial" pitchFamily="34" charset="0"/>
                <a:cs typeface="Arial" pitchFamily="34" charset="0"/>
              </a:rPr>
              <a:t> Switch off after use</a:t>
            </a:r>
          </a:p>
          <a:p>
            <a:pPr algn="l">
              <a:buClr>
                <a:srgbClr val="00FF00"/>
              </a:buClr>
              <a:buSzPct val="150000"/>
              <a:buFont typeface="Wingdings" pitchFamily="2" charset="2"/>
              <a:buChar char="ü"/>
            </a:pPr>
            <a:endParaRPr lang="en-GB" sz="1000" b="1" dirty="0">
              <a:solidFill>
                <a:schemeClr val="tx2"/>
              </a:solidFill>
              <a:latin typeface="Arial" pitchFamily="34" charset="0"/>
              <a:cs typeface="Arial" pitchFamily="34" charset="0"/>
            </a:endParaRPr>
          </a:p>
          <a:p>
            <a:pPr algn="l">
              <a:buClr>
                <a:srgbClr val="00FF00"/>
              </a:buClr>
              <a:buSzPct val="150000"/>
              <a:buFont typeface="Wingdings" pitchFamily="2" charset="2"/>
              <a:buChar char="ü"/>
            </a:pPr>
            <a:r>
              <a:rPr lang="en-GB" sz="2400" b="1" dirty="0">
                <a:solidFill>
                  <a:schemeClr val="tx2"/>
                </a:solidFill>
                <a:latin typeface="Arial" pitchFamily="34" charset="0"/>
                <a:cs typeface="Arial" pitchFamily="34" charset="0"/>
              </a:rPr>
              <a:t> Keep dry and clean</a:t>
            </a:r>
          </a:p>
          <a:p>
            <a:pPr algn="l">
              <a:buClr>
                <a:srgbClr val="00FF00"/>
              </a:buClr>
              <a:buSzPct val="150000"/>
              <a:buFont typeface="Wingdings" pitchFamily="2" charset="2"/>
              <a:buChar char="ü"/>
            </a:pPr>
            <a:endParaRPr lang="en-GB" sz="1000" b="1" dirty="0">
              <a:solidFill>
                <a:schemeClr val="tx2"/>
              </a:solidFill>
              <a:latin typeface="Arial" pitchFamily="34" charset="0"/>
              <a:cs typeface="Arial" pitchFamily="34" charset="0"/>
            </a:endParaRPr>
          </a:p>
          <a:p>
            <a:pPr algn="l">
              <a:buClr>
                <a:srgbClr val="00FF00"/>
              </a:buClr>
              <a:buSzPct val="150000"/>
              <a:buFont typeface="Wingdings" pitchFamily="2" charset="2"/>
              <a:buChar char="ü"/>
            </a:pPr>
            <a:r>
              <a:rPr lang="en-GB" sz="2400" b="1" dirty="0">
                <a:solidFill>
                  <a:schemeClr val="tx2"/>
                </a:solidFill>
                <a:latin typeface="Arial" pitchFamily="34" charset="0"/>
                <a:cs typeface="Arial" pitchFamily="34" charset="0"/>
              </a:rPr>
              <a:t> Turn off other sets at same location on same channel</a:t>
            </a:r>
            <a:endParaRPr lang="en-US" sz="2400" b="1" dirty="0">
              <a:solidFill>
                <a:schemeClr val="tx2"/>
              </a:solidFill>
              <a:latin typeface="Arial" pitchFamily="34" charset="0"/>
              <a:cs typeface="Arial" pitchFamily="34" charset="0"/>
            </a:endParaRPr>
          </a:p>
        </p:txBody>
      </p:sp>
      <p:sp>
        <p:nvSpPr>
          <p:cNvPr id="9" name="Rectangle 2"/>
          <p:cNvSpPr txBox="1">
            <a:spLocks noChangeArrowheads="1"/>
          </p:cNvSpPr>
          <p:nvPr/>
        </p:nvSpPr>
        <p:spPr bwMode="auto">
          <a:xfrm>
            <a:off x="3021746" y="692696"/>
            <a:ext cx="3100529" cy="701731"/>
          </a:xfrm>
          <a:prstGeom prst="rect">
            <a:avLst/>
          </a:prstGeom>
          <a:noFill/>
          <a:ln w="9525">
            <a:noFill/>
            <a:miter lim="800000"/>
            <a:headEnd/>
            <a:tailEnd/>
          </a:ln>
        </p:spPr>
        <p:txBody>
          <a:bodyPr vert="horz" wrap="non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90000"/>
              </a:lnSpc>
              <a:spcBef>
                <a:spcPct val="0"/>
              </a:spcBef>
              <a:spcAft>
                <a:spcPct val="0"/>
              </a:spcAft>
              <a:buClrTx/>
              <a:buSzTx/>
              <a:buFontTx/>
              <a:buNone/>
              <a:tabLst/>
              <a:defRPr/>
            </a:pPr>
            <a:r>
              <a:rPr lang="en-GB" sz="4400" b="1" kern="0" dirty="0">
                <a:solidFill>
                  <a:schemeClr val="tx2"/>
                </a:solidFill>
                <a:latin typeface="+mj-lt"/>
                <a:ea typeface="+mj-ea"/>
                <a:cs typeface="+mj-cs"/>
              </a:rPr>
              <a:t>Equipment</a:t>
            </a:r>
            <a:endParaRPr kumimoji="0" lang="en-GB" sz="4400" b="1" i="0" u="none" strike="noStrike" kern="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2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72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72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0725">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0725">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0725">
                                            <p:txEl>
                                              <p:pRg st="4" end="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072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type="body" idx="1"/>
          </p:nvPr>
        </p:nvSpPr>
        <p:spPr>
          <a:xfrm>
            <a:off x="395536" y="1844824"/>
            <a:ext cx="8353176" cy="3674852"/>
          </a:xfrm>
        </p:spPr>
        <p:txBody>
          <a:bodyPr/>
          <a:lstStyle/>
          <a:p>
            <a:pPr>
              <a:lnSpc>
                <a:spcPct val="90000"/>
              </a:lnSpc>
              <a:buClr>
                <a:srgbClr val="FFFF00"/>
              </a:buClr>
            </a:pPr>
            <a:r>
              <a:rPr lang="en-GB" b="1" dirty="0">
                <a:solidFill>
                  <a:schemeClr val="tx2"/>
                </a:solidFill>
                <a:latin typeface="Arial" pitchFamily="34" charset="0"/>
                <a:cs typeface="Arial" pitchFamily="34" charset="0"/>
              </a:rPr>
              <a:t>Keep equipment safe</a:t>
            </a:r>
          </a:p>
          <a:p>
            <a:pPr>
              <a:lnSpc>
                <a:spcPct val="90000"/>
              </a:lnSpc>
              <a:buClr>
                <a:srgbClr val="FFFF00"/>
              </a:buClr>
            </a:pPr>
            <a:endParaRPr lang="en-GB" b="1" dirty="0">
              <a:solidFill>
                <a:schemeClr val="tx2"/>
              </a:solidFill>
              <a:latin typeface="Arial" pitchFamily="34" charset="0"/>
              <a:cs typeface="Arial" pitchFamily="34" charset="0"/>
            </a:endParaRPr>
          </a:p>
          <a:p>
            <a:pPr>
              <a:lnSpc>
                <a:spcPct val="90000"/>
              </a:lnSpc>
              <a:buClr>
                <a:srgbClr val="FFFF00"/>
              </a:buClr>
            </a:pPr>
            <a:r>
              <a:rPr lang="en-GB" b="1" dirty="0">
                <a:solidFill>
                  <a:schemeClr val="tx2"/>
                </a:solidFill>
                <a:latin typeface="Arial" pitchFamily="34" charset="0"/>
                <a:cs typeface="Arial" pitchFamily="34" charset="0"/>
              </a:rPr>
              <a:t>Do not take unnecessary risks</a:t>
            </a:r>
          </a:p>
          <a:p>
            <a:pPr>
              <a:lnSpc>
                <a:spcPct val="90000"/>
              </a:lnSpc>
              <a:buClr>
                <a:srgbClr val="FFFF00"/>
              </a:buClr>
            </a:pPr>
            <a:endParaRPr lang="en-GB" b="1" dirty="0">
              <a:solidFill>
                <a:schemeClr val="tx2"/>
              </a:solidFill>
              <a:latin typeface="Arial" pitchFamily="34" charset="0"/>
              <a:cs typeface="Arial" pitchFamily="34" charset="0"/>
            </a:endParaRPr>
          </a:p>
          <a:p>
            <a:pPr>
              <a:lnSpc>
                <a:spcPct val="90000"/>
              </a:lnSpc>
              <a:buClr>
                <a:srgbClr val="FFFF00"/>
              </a:buClr>
            </a:pPr>
            <a:r>
              <a:rPr lang="en-GB" b="1" dirty="0">
                <a:solidFill>
                  <a:schemeClr val="tx2"/>
                </a:solidFill>
                <a:latin typeface="Arial" pitchFamily="34" charset="0"/>
                <a:cs typeface="Arial" pitchFamily="34" charset="0"/>
              </a:rPr>
              <a:t>Be responsible for everyone's safety</a:t>
            </a:r>
          </a:p>
          <a:p>
            <a:pPr>
              <a:lnSpc>
                <a:spcPct val="90000"/>
              </a:lnSpc>
              <a:buClr>
                <a:srgbClr val="FFFF00"/>
              </a:buClr>
            </a:pPr>
            <a:endParaRPr lang="en-GB" b="1" dirty="0">
              <a:solidFill>
                <a:schemeClr val="tx2"/>
              </a:solidFill>
              <a:latin typeface="Arial" pitchFamily="34" charset="0"/>
              <a:cs typeface="Arial" pitchFamily="34" charset="0"/>
            </a:endParaRPr>
          </a:p>
          <a:p>
            <a:pPr>
              <a:lnSpc>
                <a:spcPct val="90000"/>
              </a:lnSpc>
              <a:buClr>
                <a:srgbClr val="FFFF00"/>
              </a:buClr>
            </a:pPr>
            <a:r>
              <a:rPr lang="en-GB" b="1" dirty="0">
                <a:solidFill>
                  <a:schemeClr val="tx2"/>
                </a:solidFill>
                <a:latin typeface="Arial" pitchFamily="34" charset="0"/>
                <a:cs typeface="Arial" pitchFamily="34" charset="0"/>
              </a:rPr>
              <a:t>Risk Assessments must be in place</a:t>
            </a:r>
          </a:p>
          <a:p>
            <a:pPr>
              <a:lnSpc>
                <a:spcPct val="90000"/>
              </a:lnSpc>
              <a:buClr>
                <a:srgbClr val="FFFF00"/>
              </a:buClr>
            </a:pPr>
            <a:endParaRPr lang="en-GB" b="1" dirty="0">
              <a:solidFill>
                <a:schemeClr val="tx2"/>
              </a:solidFill>
              <a:latin typeface="Arial" pitchFamily="34" charset="0"/>
              <a:cs typeface="Arial" pitchFamily="34" charset="0"/>
            </a:endParaRPr>
          </a:p>
          <a:p>
            <a:pPr>
              <a:lnSpc>
                <a:spcPct val="90000"/>
              </a:lnSpc>
              <a:buClr>
                <a:srgbClr val="FFFF00"/>
              </a:buClr>
            </a:pPr>
            <a:r>
              <a:rPr lang="en-GB" b="1" dirty="0">
                <a:solidFill>
                  <a:schemeClr val="tx2"/>
                </a:solidFill>
                <a:latin typeface="Arial" pitchFamily="34" charset="0"/>
                <a:cs typeface="Arial" pitchFamily="34" charset="0"/>
              </a:rPr>
              <a:t>Familiarise yourself with the Risk Assessments</a:t>
            </a:r>
          </a:p>
        </p:txBody>
      </p:sp>
      <p:sp>
        <p:nvSpPr>
          <p:cNvPr id="5" name="Rectangle 2"/>
          <p:cNvSpPr txBox="1">
            <a:spLocks noChangeArrowheads="1"/>
          </p:cNvSpPr>
          <p:nvPr/>
        </p:nvSpPr>
        <p:spPr bwMode="auto">
          <a:xfrm>
            <a:off x="3632492" y="692696"/>
            <a:ext cx="1879041" cy="701731"/>
          </a:xfrm>
          <a:prstGeom prst="rect">
            <a:avLst/>
          </a:prstGeom>
          <a:noFill/>
          <a:ln w="9525">
            <a:noFill/>
            <a:miter lim="800000"/>
            <a:headEnd/>
            <a:tailEnd/>
          </a:ln>
        </p:spPr>
        <p:txBody>
          <a:bodyPr vert="horz" wrap="non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90000"/>
              </a:lnSpc>
              <a:spcBef>
                <a:spcPct val="0"/>
              </a:spcBef>
              <a:spcAft>
                <a:spcPct val="0"/>
              </a:spcAft>
              <a:buClrTx/>
              <a:buSzTx/>
              <a:buFontTx/>
              <a:buNone/>
              <a:tabLst/>
              <a:defRPr/>
            </a:pPr>
            <a:r>
              <a:rPr lang="en-GB" sz="4400" b="1" kern="0" dirty="0">
                <a:solidFill>
                  <a:schemeClr val="tx2"/>
                </a:solidFill>
                <a:latin typeface="+mj-lt"/>
                <a:ea typeface="+mj-ea"/>
                <a:cs typeface="+mj-cs"/>
              </a:rPr>
              <a:t>Safety</a:t>
            </a:r>
            <a:endParaRPr kumimoji="0" lang="en-GB" sz="4400" b="1" i="0" u="none" strike="noStrike" kern="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84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584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584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584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090" name="Rectangle 2"/>
          <p:cNvSpPr>
            <a:spLocks noGrp="1" noChangeArrowheads="1"/>
          </p:cNvSpPr>
          <p:nvPr>
            <p:ph type="title" idx="4294967295"/>
          </p:nvPr>
        </p:nvSpPr>
        <p:spPr>
          <a:xfrm>
            <a:off x="395288" y="430213"/>
            <a:ext cx="4418197" cy="701731"/>
          </a:xfrm>
        </p:spPr>
        <p:txBody>
          <a:bodyPr/>
          <a:lstStyle/>
          <a:p>
            <a:pPr eaLnBrk="1" hangingPunct="1"/>
            <a:r>
              <a:rPr lang="en-GB" b="1" dirty="0"/>
              <a:t>Any questions?</a:t>
            </a:r>
          </a:p>
        </p:txBody>
      </p:sp>
      <p:pic>
        <p:nvPicPr>
          <p:cNvPr id="89091" name="Picture 4" descr="in01099_"/>
          <p:cNvPicPr>
            <a:picLocks noChangeAspect="1" noChangeArrowheads="1"/>
          </p:cNvPicPr>
          <p:nvPr/>
        </p:nvPicPr>
        <p:blipFill>
          <a:blip r:embed="rId3" cstate="print"/>
          <a:srcRect/>
          <a:stretch>
            <a:fillRect/>
          </a:stretch>
        </p:blipFill>
        <p:spPr bwMode="auto">
          <a:xfrm>
            <a:off x="2667000" y="2362200"/>
            <a:ext cx="3429000" cy="34290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782615" y="692696"/>
            <a:ext cx="5578770" cy="701731"/>
          </a:xfrm>
        </p:spPr>
        <p:txBody>
          <a:bodyPr/>
          <a:lstStyle/>
          <a:p>
            <a:pPr algn="ctr"/>
            <a:r>
              <a:rPr lang="en-GB" dirty="0">
                <a:effectLst/>
              </a:rPr>
              <a:t>Types </a:t>
            </a:r>
            <a:r>
              <a:rPr lang="en-GB" dirty="0"/>
              <a:t>o</a:t>
            </a:r>
            <a:r>
              <a:rPr lang="en-GB" dirty="0">
                <a:effectLst/>
              </a:rPr>
              <a:t>f Equipment</a:t>
            </a:r>
          </a:p>
        </p:txBody>
      </p:sp>
      <p:sp>
        <p:nvSpPr>
          <p:cNvPr id="10243" name="Rectangle 3"/>
          <p:cNvSpPr>
            <a:spLocks noGrp="1" noChangeArrowheads="1"/>
          </p:cNvSpPr>
          <p:nvPr>
            <p:ph type="body" idx="1"/>
          </p:nvPr>
        </p:nvSpPr>
        <p:spPr>
          <a:xfrm>
            <a:off x="457200" y="1600200"/>
            <a:ext cx="8291264" cy="4376583"/>
          </a:xfrm>
        </p:spPr>
        <p:txBody>
          <a:bodyPr/>
          <a:lstStyle/>
          <a:p>
            <a:r>
              <a:rPr lang="en-GB" b="1" dirty="0">
                <a:solidFill>
                  <a:schemeClr val="tx2"/>
                </a:solidFill>
                <a:latin typeface="Arial" pitchFamily="34" charset="0"/>
                <a:cs typeface="Arial" pitchFamily="34" charset="0"/>
              </a:rPr>
              <a:t>Equipment ranges from:</a:t>
            </a:r>
          </a:p>
          <a:p>
            <a:endParaRPr lang="en-GB" sz="1000" b="1" dirty="0">
              <a:solidFill>
                <a:schemeClr val="tx2"/>
              </a:solidFill>
              <a:latin typeface="Arial" pitchFamily="34" charset="0"/>
              <a:cs typeface="Arial" pitchFamily="34" charset="0"/>
            </a:endParaRPr>
          </a:p>
          <a:p>
            <a:pPr lvl="1"/>
            <a:r>
              <a:rPr lang="en-GB" b="1" dirty="0">
                <a:solidFill>
                  <a:schemeClr val="tx2"/>
                </a:solidFill>
                <a:latin typeface="Arial" pitchFamily="34" charset="0"/>
                <a:cs typeface="Arial" pitchFamily="34" charset="0"/>
              </a:rPr>
              <a:t>HF (High Frequency)</a:t>
            </a:r>
          </a:p>
          <a:p>
            <a:pPr lvl="1"/>
            <a:r>
              <a:rPr lang="en-GB" b="1" dirty="0">
                <a:solidFill>
                  <a:schemeClr val="tx2"/>
                </a:solidFill>
                <a:latin typeface="Arial" pitchFamily="34" charset="0"/>
                <a:cs typeface="Arial" pitchFamily="34" charset="0"/>
              </a:rPr>
              <a:t>VHF (Very High Frequency)</a:t>
            </a:r>
          </a:p>
          <a:p>
            <a:pPr lvl="1"/>
            <a:r>
              <a:rPr lang="en-GB" b="1" dirty="0">
                <a:solidFill>
                  <a:schemeClr val="tx2"/>
                </a:solidFill>
                <a:latin typeface="Arial" pitchFamily="34" charset="0"/>
                <a:cs typeface="Arial" pitchFamily="34" charset="0"/>
              </a:rPr>
              <a:t>UHF (Ultra High Frequency)</a:t>
            </a:r>
          </a:p>
          <a:p>
            <a:pPr lvl="1"/>
            <a:endParaRPr lang="en-GB" sz="1000" b="1" dirty="0">
              <a:solidFill>
                <a:schemeClr val="tx2"/>
              </a:solidFill>
              <a:latin typeface="Arial" pitchFamily="34" charset="0"/>
              <a:cs typeface="Arial" pitchFamily="34" charset="0"/>
            </a:endParaRPr>
          </a:p>
          <a:p>
            <a:r>
              <a:rPr lang="en-GB" b="1" dirty="0">
                <a:solidFill>
                  <a:schemeClr val="tx2"/>
                </a:solidFill>
                <a:latin typeface="Arial" pitchFamily="34" charset="0"/>
                <a:cs typeface="Arial" pitchFamily="34" charset="0"/>
              </a:rPr>
              <a:t>VHF and UHF are more popular</a:t>
            </a:r>
          </a:p>
          <a:p>
            <a:endParaRPr lang="en-GB" sz="1000" b="1" dirty="0">
              <a:solidFill>
                <a:schemeClr val="tx2"/>
              </a:solidFill>
              <a:latin typeface="Arial" pitchFamily="34" charset="0"/>
              <a:cs typeface="Arial" pitchFamily="34" charset="0"/>
            </a:endParaRPr>
          </a:p>
          <a:p>
            <a:r>
              <a:rPr lang="en-GB" b="1" dirty="0">
                <a:solidFill>
                  <a:schemeClr val="tx2"/>
                </a:solidFill>
                <a:latin typeface="Arial" pitchFamily="34" charset="0"/>
                <a:cs typeface="Arial" pitchFamily="34" charset="0"/>
              </a:rPr>
              <a:t>Radio sets often referred to as transceivers</a:t>
            </a:r>
          </a:p>
          <a:p>
            <a:endParaRPr lang="en-GB" sz="1000" b="1" dirty="0">
              <a:solidFill>
                <a:schemeClr val="tx2"/>
              </a:solidFill>
              <a:latin typeface="Arial" pitchFamily="34" charset="0"/>
              <a:cs typeface="Arial" pitchFamily="34" charset="0"/>
            </a:endParaRPr>
          </a:p>
          <a:p>
            <a:r>
              <a:rPr lang="en-GB" b="1" dirty="0">
                <a:solidFill>
                  <a:schemeClr val="tx2"/>
                </a:solidFill>
                <a:latin typeface="Arial" pitchFamily="34" charset="0"/>
                <a:cs typeface="Arial" pitchFamily="34" charset="0"/>
              </a:rPr>
              <a:t>They contain both a transmitter and a receiver</a:t>
            </a:r>
          </a:p>
          <a:p>
            <a:pPr>
              <a:buFont typeface="Wingdings" pitchFamily="2" charset="2"/>
              <a:buNone/>
            </a:pPr>
            <a:endParaRPr lang="en-GB" sz="2800" dirty="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4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4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24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24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24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9" name="Rectangle 3"/>
          <p:cNvSpPr>
            <a:spLocks noGrp="1" noChangeArrowheads="1"/>
          </p:cNvSpPr>
          <p:nvPr>
            <p:ph type="body" sz="half" idx="1"/>
          </p:nvPr>
        </p:nvSpPr>
        <p:spPr>
          <a:xfrm>
            <a:off x="467544" y="1772816"/>
            <a:ext cx="8362950" cy="2049792"/>
          </a:xfrm>
        </p:spPr>
        <p:txBody>
          <a:bodyPr/>
          <a:lstStyle/>
          <a:p>
            <a:pPr>
              <a:lnSpc>
                <a:spcPct val="90000"/>
              </a:lnSpc>
              <a:buClr>
                <a:srgbClr val="FFFF00"/>
              </a:buClr>
            </a:pPr>
            <a:r>
              <a:rPr lang="en-GB" b="1" dirty="0">
                <a:solidFill>
                  <a:schemeClr val="tx2"/>
                </a:solidFill>
                <a:latin typeface="Arial" pitchFamily="34" charset="0"/>
                <a:cs typeface="Arial" pitchFamily="34" charset="0"/>
              </a:rPr>
              <a:t>Fixed Installations</a:t>
            </a:r>
          </a:p>
          <a:p>
            <a:pPr>
              <a:lnSpc>
                <a:spcPct val="90000"/>
              </a:lnSpc>
              <a:buClr>
                <a:srgbClr val="FFFF00"/>
              </a:buClr>
            </a:pPr>
            <a:endParaRPr lang="en-GB" b="1" dirty="0">
              <a:solidFill>
                <a:schemeClr val="tx2"/>
              </a:solidFill>
              <a:latin typeface="Arial" pitchFamily="34" charset="0"/>
              <a:cs typeface="Arial" pitchFamily="34" charset="0"/>
            </a:endParaRPr>
          </a:p>
          <a:p>
            <a:pPr>
              <a:lnSpc>
                <a:spcPct val="90000"/>
              </a:lnSpc>
              <a:buClr>
                <a:srgbClr val="FFFF00"/>
              </a:buClr>
            </a:pPr>
            <a:r>
              <a:rPr lang="en-GB" b="1" dirty="0">
                <a:solidFill>
                  <a:schemeClr val="tx2"/>
                </a:solidFill>
                <a:latin typeface="Arial" pitchFamily="34" charset="0"/>
                <a:cs typeface="Arial" pitchFamily="34" charset="0"/>
              </a:rPr>
              <a:t>VHF and UHF range of around 50 Km</a:t>
            </a:r>
          </a:p>
          <a:p>
            <a:pPr>
              <a:lnSpc>
                <a:spcPct val="90000"/>
              </a:lnSpc>
              <a:buClr>
                <a:srgbClr val="FFFF00"/>
              </a:buClr>
            </a:pPr>
            <a:endParaRPr lang="en-GB" b="1" dirty="0">
              <a:solidFill>
                <a:schemeClr val="tx2"/>
              </a:solidFill>
              <a:latin typeface="Arial" pitchFamily="34" charset="0"/>
              <a:cs typeface="Arial" pitchFamily="34" charset="0"/>
            </a:endParaRPr>
          </a:p>
          <a:p>
            <a:pPr>
              <a:lnSpc>
                <a:spcPct val="90000"/>
              </a:lnSpc>
              <a:buClr>
                <a:srgbClr val="FFFF00"/>
              </a:buClr>
            </a:pPr>
            <a:r>
              <a:rPr lang="en-GB" b="1" dirty="0">
                <a:solidFill>
                  <a:schemeClr val="tx2"/>
                </a:solidFill>
                <a:latin typeface="Arial" pitchFamily="34" charset="0"/>
                <a:cs typeface="Arial" pitchFamily="34" charset="0"/>
              </a:rPr>
              <a:t>HF is UK wide and further</a:t>
            </a:r>
            <a:endParaRPr lang="en-US" b="1" dirty="0">
              <a:solidFill>
                <a:schemeClr val="tx2"/>
              </a:solidFill>
              <a:latin typeface="Arial" pitchFamily="34" charset="0"/>
              <a:cs typeface="Arial" pitchFamily="34" charset="0"/>
            </a:endParaRPr>
          </a:p>
        </p:txBody>
      </p:sp>
      <p:pic>
        <p:nvPicPr>
          <p:cNvPr id="14344" name="Picture 8" descr="Fig 4 1 VHF Base Station"/>
          <p:cNvPicPr>
            <a:picLocks noGrp="1" noChangeAspect="1" noChangeArrowheads="1"/>
          </p:cNvPicPr>
          <p:nvPr>
            <p:ph sz="half" idx="2"/>
          </p:nvPr>
        </p:nvPicPr>
        <p:blipFill>
          <a:blip r:embed="rId3" cstate="print"/>
          <a:srcRect/>
          <a:stretch>
            <a:fillRect/>
          </a:stretch>
        </p:blipFill>
        <p:spPr>
          <a:xfrm>
            <a:off x="2101349" y="3861049"/>
            <a:ext cx="4941303" cy="2762002"/>
          </a:xfrm>
          <a:noFill/>
          <a:ln/>
        </p:spPr>
      </p:pic>
      <p:sp>
        <p:nvSpPr>
          <p:cNvPr id="6" name="Rectangle 2"/>
          <p:cNvSpPr txBox="1">
            <a:spLocks noChangeArrowheads="1"/>
          </p:cNvSpPr>
          <p:nvPr/>
        </p:nvSpPr>
        <p:spPr bwMode="auto">
          <a:xfrm>
            <a:off x="2612972" y="692696"/>
            <a:ext cx="3918060" cy="701731"/>
          </a:xfrm>
          <a:prstGeom prst="rect">
            <a:avLst/>
          </a:prstGeom>
          <a:noFill/>
          <a:ln w="9525">
            <a:noFill/>
            <a:miter lim="800000"/>
            <a:headEnd/>
            <a:tailEnd/>
          </a:ln>
        </p:spPr>
        <p:txBody>
          <a:bodyPr vert="horz" wrap="non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90000"/>
              </a:lnSpc>
              <a:spcBef>
                <a:spcPct val="0"/>
              </a:spcBef>
              <a:spcAft>
                <a:spcPct val="0"/>
              </a:spcAft>
              <a:buClrTx/>
              <a:buSzTx/>
              <a:buFontTx/>
              <a:buNone/>
              <a:tabLst/>
              <a:defRPr/>
            </a:pPr>
            <a:r>
              <a:rPr lang="en-GB" sz="4400" b="1" kern="0" dirty="0">
                <a:solidFill>
                  <a:schemeClr val="tx2"/>
                </a:solidFill>
                <a:latin typeface="+mj-lt"/>
                <a:ea typeface="+mj-ea"/>
                <a:cs typeface="+mj-cs"/>
              </a:rPr>
              <a:t>Base Stations</a:t>
            </a:r>
            <a:endParaRPr kumimoji="0" lang="en-GB" sz="4400" b="1" i="0" u="none" strike="noStrike" kern="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33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7" name="Rectangle 3"/>
          <p:cNvSpPr>
            <a:spLocks noGrp="1" noChangeArrowheads="1"/>
          </p:cNvSpPr>
          <p:nvPr>
            <p:ph type="body" sz="half" idx="1"/>
          </p:nvPr>
        </p:nvSpPr>
        <p:spPr>
          <a:xfrm>
            <a:off x="179512" y="1988840"/>
            <a:ext cx="4896668" cy="3711785"/>
          </a:xfrm>
        </p:spPr>
        <p:txBody>
          <a:bodyPr/>
          <a:lstStyle/>
          <a:p>
            <a:pPr>
              <a:buClr>
                <a:srgbClr val="FFFF00"/>
              </a:buClr>
              <a:buNone/>
            </a:pPr>
            <a:r>
              <a:rPr lang="en-GB" b="1" dirty="0">
                <a:solidFill>
                  <a:schemeClr val="tx2"/>
                </a:solidFill>
                <a:latin typeface="Arial" pitchFamily="34" charset="0"/>
                <a:cs typeface="Arial" pitchFamily="34" charset="0"/>
              </a:rPr>
              <a:t>A typical vehicle installation:</a:t>
            </a:r>
          </a:p>
          <a:p>
            <a:pPr>
              <a:buClr>
                <a:srgbClr val="FFFF00"/>
              </a:buClr>
              <a:buNone/>
            </a:pPr>
            <a:endParaRPr lang="en-GB" sz="1000" b="1" dirty="0">
              <a:solidFill>
                <a:schemeClr val="tx2"/>
              </a:solidFill>
              <a:latin typeface="Arial" pitchFamily="34" charset="0"/>
              <a:cs typeface="Arial" pitchFamily="34" charset="0"/>
            </a:endParaRPr>
          </a:p>
          <a:p>
            <a:pPr lvl="1">
              <a:buClr>
                <a:srgbClr val="FFFF00"/>
              </a:buClr>
              <a:buFont typeface="Arial" pitchFamily="34" charset="0"/>
              <a:buChar char="•"/>
            </a:pPr>
            <a:r>
              <a:rPr lang="en-GB" b="1" dirty="0">
                <a:solidFill>
                  <a:schemeClr val="tx2"/>
                </a:solidFill>
                <a:latin typeface="Arial" pitchFamily="34" charset="0"/>
                <a:cs typeface="Arial" pitchFamily="34" charset="0"/>
              </a:rPr>
              <a:t>Uses the vehicle’s battery</a:t>
            </a:r>
          </a:p>
          <a:p>
            <a:pPr lvl="1">
              <a:buClr>
                <a:srgbClr val="FFFF00"/>
              </a:buClr>
              <a:buFont typeface="Arial" pitchFamily="34" charset="0"/>
              <a:buChar char="•"/>
            </a:pPr>
            <a:endParaRPr lang="en-GB" sz="1000" b="1" dirty="0">
              <a:solidFill>
                <a:schemeClr val="tx2"/>
              </a:solidFill>
              <a:latin typeface="Arial" pitchFamily="34" charset="0"/>
              <a:cs typeface="Arial" pitchFamily="34" charset="0"/>
            </a:endParaRPr>
          </a:p>
          <a:p>
            <a:pPr lvl="1">
              <a:buClr>
                <a:srgbClr val="FFFF00"/>
              </a:buClr>
              <a:buFont typeface="Arial" pitchFamily="34" charset="0"/>
              <a:buChar char="•"/>
            </a:pPr>
            <a:r>
              <a:rPr lang="en-GB" b="1" dirty="0">
                <a:solidFill>
                  <a:schemeClr val="tx2"/>
                </a:solidFill>
                <a:latin typeface="Arial" pitchFamily="34" charset="0"/>
                <a:cs typeface="Arial" pitchFamily="34" charset="0"/>
              </a:rPr>
              <a:t>Has a better aerial than a hand held radio</a:t>
            </a:r>
          </a:p>
          <a:p>
            <a:pPr lvl="1">
              <a:buClr>
                <a:srgbClr val="FFFF00"/>
              </a:buClr>
              <a:buFont typeface="Arial" pitchFamily="34" charset="0"/>
              <a:buChar char="•"/>
            </a:pPr>
            <a:endParaRPr lang="en-GB" sz="1000" b="1" dirty="0">
              <a:solidFill>
                <a:schemeClr val="tx2"/>
              </a:solidFill>
              <a:latin typeface="Arial" pitchFamily="34" charset="0"/>
              <a:cs typeface="Arial" pitchFamily="34" charset="0"/>
            </a:endParaRPr>
          </a:p>
          <a:p>
            <a:pPr lvl="1">
              <a:buClr>
                <a:srgbClr val="FFFF00"/>
              </a:buClr>
              <a:buFont typeface="Arial" pitchFamily="34" charset="0"/>
              <a:buChar char="•"/>
            </a:pPr>
            <a:r>
              <a:rPr lang="en-GB" b="1" dirty="0">
                <a:solidFill>
                  <a:schemeClr val="tx2"/>
                </a:solidFill>
                <a:latin typeface="Arial" pitchFamily="34" charset="0"/>
                <a:cs typeface="Arial" pitchFamily="34" charset="0"/>
              </a:rPr>
              <a:t>Has a power output a little less than a Base Station</a:t>
            </a:r>
          </a:p>
          <a:p>
            <a:pPr lvl="1">
              <a:buClr>
                <a:srgbClr val="FFFF00"/>
              </a:buClr>
              <a:buFont typeface="Arial" pitchFamily="34" charset="0"/>
              <a:buChar char="•"/>
            </a:pPr>
            <a:endParaRPr lang="en-GB" sz="1000" b="1" dirty="0">
              <a:solidFill>
                <a:schemeClr val="tx2"/>
              </a:solidFill>
              <a:latin typeface="Arial" pitchFamily="34" charset="0"/>
              <a:cs typeface="Arial" pitchFamily="34" charset="0"/>
            </a:endParaRPr>
          </a:p>
          <a:p>
            <a:pPr lvl="1">
              <a:buClr>
                <a:srgbClr val="FFFF00"/>
              </a:buClr>
              <a:buFont typeface="Arial" pitchFamily="34" charset="0"/>
              <a:buChar char="•"/>
            </a:pPr>
            <a:r>
              <a:rPr lang="en-GB" b="1" dirty="0">
                <a:solidFill>
                  <a:schemeClr val="tx2"/>
                </a:solidFill>
                <a:latin typeface="Arial" pitchFamily="34" charset="0"/>
                <a:cs typeface="Arial" pitchFamily="34" charset="0"/>
              </a:rPr>
              <a:t>Has a range of up to 30 km</a:t>
            </a:r>
          </a:p>
        </p:txBody>
      </p:sp>
      <p:pic>
        <p:nvPicPr>
          <p:cNvPr id="16391" name="Picture 7" descr="Vehicle Set"/>
          <p:cNvPicPr>
            <a:picLocks noChangeAspect="1" noChangeArrowheads="1"/>
          </p:cNvPicPr>
          <p:nvPr/>
        </p:nvPicPr>
        <p:blipFill>
          <a:blip r:embed="rId3" cstate="print"/>
          <a:srcRect/>
          <a:stretch>
            <a:fillRect/>
          </a:stretch>
        </p:blipFill>
        <p:spPr bwMode="auto">
          <a:xfrm>
            <a:off x="5076055" y="1988840"/>
            <a:ext cx="3878007" cy="3888432"/>
          </a:xfrm>
          <a:prstGeom prst="rect">
            <a:avLst/>
          </a:prstGeom>
          <a:noFill/>
        </p:spPr>
      </p:pic>
      <p:sp>
        <p:nvSpPr>
          <p:cNvPr id="7" name="Rectangle 2"/>
          <p:cNvSpPr txBox="1">
            <a:spLocks noChangeArrowheads="1"/>
          </p:cNvSpPr>
          <p:nvPr/>
        </p:nvSpPr>
        <p:spPr bwMode="auto">
          <a:xfrm>
            <a:off x="1954137" y="692696"/>
            <a:ext cx="5235729" cy="701731"/>
          </a:xfrm>
          <a:prstGeom prst="rect">
            <a:avLst/>
          </a:prstGeom>
          <a:noFill/>
          <a:ln w="9525">
            <a:noFill/>
            <a:miter lim="800000"/>
            <a:headEnd/>
            <a:tailEnd/>
          </a:ln>
        </p:spPr>
        <p:txBody>
          <a:bodyPr vert="horz" wrap="non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GB" sz="4400" b="1" i="0" u="none" strike="noStrike" kern="0" cap="none" spc="0" normalizeH="0" baseline="0" noProof="0" dirty="0">
                <a:ln>
                  <a:noFill/>
                </a:ln>
                <a:solidFill>
                  <a:schemeClr val="tx2"/>
                </a:solidFill>
                <a:effectLst/>
                <a:uLnTx/>
                <a:uFillTx/>
                <a:latin typeface="+mj-lt"/>
                <a:ea typeface="+mj-ea"/>
                <a:cs typeface="+mj-cs"/>
              </a:rPr>
              <a:t>Vehicle Equipment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38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38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387">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38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5" name="Rectangle 3"/>
          <p:cNvSpPr>
            <a:spLocks noGrp="1" noChangeArrowheads="1"/>
          </p:cNvSpPr>
          <p:nvPr>
            <p:ph type="body" sz="half" idx="1"/>
          </p:nvPr>
        </p:nvSpPr>
        <p:spPr>
          <a:xfrm>
            <a:off x="395288" y="2420938"/>
            <a:ext cx="3960812" cy="2825389"/>
          </a:xfrm>
        </p:spPr>
        <p:txBody>
          <a:bodyPr/>
          <a:lstStyle/>
          <a:p>
            <a:pPr>
              <a:buClr>
                <a:srgbClr val="FFFF00"/>
              </a:buClr>
            </a:pPr>
            <a:r>
              <a:rPr lang="en-GB" b="1" dirty="0">
                <a:solidFill>
                  <a:schemeClr val="tx2"/>
                </a:solidFill>
                <a:latin typeface="Arial" pitchFamily="34" charset="0"/>
                <a:cs typeface="Arial" pitchFamily="34" charset="0"/>
              </a:rPr>
              <a:t>Has a very short range (about 1 to 5 km)</a:t>
            </a:r>
          </a:p>
          <a:p>
            <a:pPr>
              <a:buClr>
                <a:srgbClr val="FFFF00"/>
              </a:buClr>
            </a:pPr>
            <a:endParaRPr lang="en-GB" sz="1000" b="1" dirty="0">
              <a:solidFill>
                <a:schemeClr val="tx2"/>
              </a:solidFill>
              <a:latin typeface="Arial" pitchFamily="34" charset="0"/>
              <a:cs typeface="Arial" pitchFamily="34" charset="0"/>
            </a:endParaRPr>
          </a:p>
          <a:p>
            <a:pPr>
              <a:buClr>
                <a:srgbClr val="FFFF00"/>
              </a:buClr>
            </a:pPr>
            <a:r>
              <a:rPr lang="en-GB" b="1" dirty="0">
                <a:solidFill>
                  <a:schemeClr val="tx2"/>
                </a:solidFill>
                <a:latin typeface="Arial" pitchFamily="34" charset="0"/>
                <a:cs typeface="Arial" pitchFamily="34" charset="0"/>
              </a:rPr>
              <a:t>Uses a rechargeable battery</a:t>
            </a:r>
          </a:p>
          <a:p>
            <a:pPr>
              <a:buClr>
                <a:srgbClr val="FFFF00"/>
              </a:buClr>
            </a:pPr>
            <a:endParaRPr lang="en-GB" sz="1000" b="1" dirty="0">
              <a:solidFill>
                <a:schemeClr val="tx2"/>
              </a:solidFill>
              <a:latin typeface="Arial" pitchFamily="34" charset="0"/>
              <a:cs typeface="Arial" pitchFamily="34" charset="0"/>
            </a:endParaRPr>
          </a:p>
          <a:p>
            <a:pPr>
              <a:buClr>
                <a:srgbClr val="FFFF00"/>
              </a:buClr>
            </a:pPr>
            <a:r>
              <a:rPr lang="en-GB" b="1" dirty="0">
                <a:solidFill>
                  <a:schemeClr val="tx2"/>
                </a:solidFill>
                <a:latin typeface="Arial" pitchFamily="34" charset="0"/>
                <a:cs typeface="Arial" pitchFamily="34" charset="0"/>
              </a:rPr>
              <a:t>Has a battery life of around 6-8 hours</a:t>
            </a:r>
            <a:endParaRPr lang="en-US" b="1" dirty="0">
              <a:solidFill>
                <a:schemeClr val="tx2"/>
              </a:solidFill>
              <a:latin typeface="Arial" pitchFamily="34" charset="0"/>
              <a:cs typeface="Arial" pitchFamily="34" charset="0"/>
            </a:endParaRPr>
          </a:p>
        </p:txBody>
      </p:sp>
      <p:pic>
        <p:nvPicPr>
          <p:cNvPr id="18441" name="Picture 9" descr="Fig 4 3 Hand Held Radio"/>
          <p:cNvPicPr>
            <a:picLocks noGrp="1" noChangeAspect="1" noChangeArrowheads="1"/>
          </p:cNvPicPr>
          <p:nvPr>
            <p:ph sz="half" idx="2"/>
          </p:nvPr>
        </p:nvPicPr>
        <p:blipFill>
          <a:blip r:embed="rId3" cstate="print"/>
          <a:srcRect/>
          <a:stretch>
            <a:fillRect/>
          </a:stretch>
        </p:blipFill>
        <p:spPr>
          <a:xfrm>
            <a:off x="4356100" y="2204864"/>
            <a:ext cx="4731995" cy="3549824"/>
          </a:xfrm>
          <a:noFill/>
          <a:ln/>
        </p:spPr>
      </p:pic>
      <p:sp>
        <p:nvSpPr>
          <p:cNvPr id="6" name="Rectangle 2"/>
          <p:cNvSpPr txBox="1">
            <a:spLocks noChangeArrowheads="1"/>
          </p:cNvSpPr>
          <p:nvPr/>
        </p:nvSpPr>
        <p:spPr bwMode="auto">
          <a:xfrm>
            <a:off x="2566483" y="692696"/>
            <a:ext cx="4011034" cy="701731"/>
          </a:xfrm>
          <a:prstGeom prst="rect">
            <a:avLst/>
          </a:prstGeom>
          <a:noFill/>
          <a:ln w="9525">
            <a:noFill/>
            <a:miter lim="800000"/>
            <a:headEnd/>
            <a:tailEnd/>
          </a:ln>
        </p:spPr>
        <p:txBody>
          <a:bodyPr vert="horz" wrap="non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90000"/>
              </a:lnSpc>
              <a:spcBef>
                <a:spcPct val="0"/>
              </a:spcBef>
              <a:spcAft>
                <a:spcPct val="0"/>
              </a:spcAft>
              <a:buClrTx/>
              <a:buSzTx/>
              <a:buFontTx/>
              <a:buNone/>
              <a:tabLst/>
              <a:defRPr/>
            </a:pPr>
            <a:r>
              <a:rPr lang="en-GB" sz="4400" b="1" kern="0" dirty="0">
                <a:solidFill>
                  <a:schemeClr val="tx2"/>
                </a:solidFill>
                <a:latin typeface="+mj-lt"/>
                <a:ea typeface="+mj-ea"/>
                <a:cs typeface="+mj-cs"/>
              </a:rPr>
              <a:t>Hand Portable</a:t>
            </a:r>
            <a:endParaRPr kumimoji="0" lang="en-GB" sz="4400" b="1" i="0" u="none" strike="noStrike" kern="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43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ChangeArrowheads="1"/>
          </p:cNvSpPr>
          <p:nvPr/>
        </p:nvSpPr>
        <p:spPr bwMode="auto">
          <a:xfrm>
            <a:off x="152400" y="419100"/>
            <a:ext cx="7772400" cy="1104900"/>
          </a:xfrm>
          <a:prstGeom prst="rect">
            <a:avLst/>
          </a:prstGeom>
          <a:noFill/>
          <a:ln w="9525">
            <a:noFill/>
            <a:miter lim="800000"/>
            <a:headEnd/>
            <a:tailEnd/>
          </a:ln>
          <a:effectLst/>
        </p:spPr>
        <p:txBody>
          <a:bodyPr wrap="none" anchor="ctr"/>
          <a:lstStyle/>
          <a:p>
            <a:endParaRPr lang="en-GB">
              <a:solidFill>
                <a:schemeClr val="tx2"/>
              </a:solidFill>
            </a:endParaRPr>
          </a:p>
        </p:txBody>
      </p:sp>
      <p:sp>
        <p:nvSpPr>
          <p:cNvPr id="20489" name="Text Box 9"/>
          <p:cNvSpPr txBox="1">
            <a:spLocks noChangeArrowheads="1"/>
          </p:cNvSpPr>
          <p:nvPr/>
        </p:nvSpPr>
        <p:spPr bwMode="auto">
          <a:xfrm>
            <a:off x="539750" y="2565401"/>
            <a:ext cx="8135938" cy="2308324"/>
          </a:xfrm>
          <a:prstGeom prst="rect">
            <a:avLst/>
          </a:prstGeom>
          <a:noFill/>
          <a:ln w="12700" algn="ctr">
            <a:noFill/>
            <a:miter lim="800000"/>
            <a:headEnd/>
            <a:tailEnd/>
          </a:ln>
          <a:effectLst/>
        </p:spPr>
        <p:txBody>
          <a:bodyPr wrap="square">
            <a:spAutoFit/>
          </a:bodyPr>
          <a:lstStyle/>
          <a:p>
            <a:pPr algn="l">
              <a:buClr>
                <a:srgbClr val="FFCC00"/>
              </a:buClr>
            </a:pPr>
            <a:r>
              <a:rPr lang="en-GB" sz="2400" b="1" dirty="0">
                <a:solidFill>
                  <a:schemeClr val="tx2"/>
                </a:solidFill>
                <a:latin typeface="Arial" pitchFamily="34" charset="0"/>
                <a:cs typeface="Arial" pitchFamily="34" charset="0"/>
              </a:rPr>
              <a:t>To extend the battery’s life:</a:t>
            </a:r>
          </a:p>
          <a:p>
            <a:pPr algn="l">
              <a:buClr>
                <a:srgbClr val="FFFF00"/>
              </a:buClr>
            </a:pPr>
            <a:endParaRPr lang="en-GB" sz="2400" b="1" dirty="0">
              <a:solidFill>
                <a:schemeClr val="tx2"/>
              </a:solidFill>
              <a:latin typeface="Arial" pitchFamily="34" charset="0"/>
              <a:cs typeface="Arial" pitchFamily="34" charset="0"/>
            </a:endParaRPr>
          </a:p>
          <a:p>
            <a:pPr lvl="1" algn="l">
              <a:buClr>
                <a:srgbClr val="FFFF00"/>
              </a:buClr>
              <a:buFont typeface="Arial" pitchFamily="34" charset="0"/>
              <a:buChar char="•"/>
            </a:pPr>
            <a:r>
              <a:rPr lang="en-GB" sz="2400" b="1" dirty="0">
                <a:solidFill>
                  <a:schemeClr val="tx2"/>
                </a:solidFill>
                <a:latin typeface="Arial" pitchFamily="34" charset="0"/>
                <a:cs typeface="Arial" pitchFamily="34" charset="0"/>
              </a:rPr>
              <a:t>  Keep transmissions short</a:t>
            </a:r>
          </a:p>
          <a:p>
            <a:pPr algn="l">
              <a:buClr>
                <a:srgbClr val="FFFF00"/>
              </a:buClr>
            </a:pPr>
            <a:endParaRPr lang="en-GB" sz="2400" b="1" dirty="0">
              <a:solidFill>
                <a:schemeClr val="tx2"/>
              </a:solidFill>
              <a:latin typeface="Arial" pitchFamily="34" charset="0"/>
              <a:cs typeface="Arial" pitchFamily="34" charset="0"/>
            </a:endParaRPr>
          </a:p>
          <a:p>
            <a:pPr lvl="1" algn="l">
              <a:buClr>
                <a:srgbClr val="FFFF00"/>
              </a:buClr>
              <a:buFont typeface="Arial" pitchFamily="34" charset="0"/>
              <a:buChar char="•"/>
            </a:pPr>
            <a:r>
              <a:rPr lang="en-GB" sz="2400" b="1" dirty="0">
                <a:solidFill>
                  <a:schemeClr val="tx2"/>
                </a:solidFill>
                <a:latin typeface="Arial" pitchFamily="34" charset="0"/>
                <a:cs typeface="Arial" pitchFamily="34" charset="0"/>
              </a:rPr>
              <a:t>  Use the low power setting whenever possible</a:t>
            </a:r>
          </a:p>
          <a:p>
            <a:pPr algn="l">
              <a:buClr>
                <a:srgbClr val="FFCC00"/>
              </a:buClr>
            </a:pPr>
            <a:endParaRPr lang="en-GB" sz="2400" b="1" dirty="0">
              <a:solidFill>
                <a:schemeClr val="tx2"/>
              </a:solidFill>
              <a:latin typeface="Arial" pitchFamily="34" charset="0"/>
              <a:cs typeface="Arial" pitchFamily="34" charset="0"/>
            </a:endParaRPr>
          </a:p>
        </p:txBody>
      </p:sp>
      <p:sp>
        <p:nvSpPr>
          <p:cNvPr id="9" name="Rectangle 2"/>
          <p:cNvSpPr txBox="1">
            <a:spLocks noChangeArrowheads="1"/>
          </p:cNvSpPr>
          <p:nvPr/>
        </p:nvSpPr>
        <p:spPr bwMode="auto">
          <a:xfrm>
            <a:off x="2566483" y="692696"/>
            <a:ext cx="4011034" cy="701731"/>
          </a:xfrm>
          <a:prstGeom prst="rect">
            <a:avLst/>
          </a:prstGeom>
          <a:noFill/>
          <a:ln w="9525">
            <a:noFill/>
            <a:miter lim="800000"/>
            <a:headEnd/>
            <a:tailEnd/>
          </a:ln>
        </p:spPr>
        <p:txBody>
          <a:bodyPr vert="horz" wrap="non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90000"/>
              </a:lnSpc>
              <a:spcBef>
                <a:spcPct val="0"/>
              </a:spcBef>
              <a:spcAft>
                <a:spcPct val="0"/>
              </a:spcAft>
              <a:buClrTx/>
              <a:buSzTx/>
              <a:buFontTx/>
              <a:buNone/>
              <a:tabLst/>
              <a:defRPr/>
            </a:pPr>
            <a:r>
              <a:rPr lang="en-GB" sz="4400" b="1" kern="0" dirty="0">
                <a:solidFill>
                  <a:schemeClr val="tx2"/>
                </a:solidFill>
                <a:latin typeface="+mj-lt"/>
                <a:ea typeface="+mj-ea"/>
                <a:cs typeface="+mj-cs"/>
              </a:rPr>
              <a:t>Hand Portable</a:t>
            </a:r>
            <a:endParaRPr kumimoji="0" lang="en-GB" sz="4400" b="1" i="0" u="none" strike="noStrike" kern="0" cap="none" spc="0" normalizeH="0" baseline="0" noProof="0" dirty="0">
              <a:ln>
                <a:noFill/>
              </a:ln>
              <a:solidFill>
                <a:schemeClr val="tx2"/>
              </a:solidFill>
              <a:effectLst/>
              <a:uLnTx/>
              <a:uFillTx/>
              <a:latin typeface="+mj-lt"/>
              <a:ea typeface="+mj-ea"/>
              <a:cs typeface="+mj-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8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48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48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Text Box 3"/>
          <p:cNvSpPr txBox="1">
            <a:spLocks noChangeArrowheads="1"/>
          </p:cNvSpPr>
          <p:nvPr/>
        </p:nvSpPr>
        <p:spPr bwMode="auto">
          <a:xfrm>
            <a:off x="251520" y="1628800"/>
            <a:ext cx="8369300" cy="2000548"/>
          </a:xfrm>
          <a:prstGeom prst="rect">
            <a:avLst/>
          </a:prstGeom>
          <a:noFill/>
          <a:ln w="12700">
            <a:noFill/>
            <a:miter lim="800000"/>
            <a:headEnd type="none" w="sm" len="sm"/>
            <a:tailEnd type="none" w="sm" len="sm"/>
          </a:ln>
          <a:effectLst/>
        </p:spPr>
        <p:txBody>
          <a:bodyPr>
            <a:spAutoFit/>
          </a:bodyPr>
          <a:lstStyle/>
          <a:p>
            <a:pPr algn="l"/>
            <a:r>
              <a:rPr lang="en-GB" sz="3600" b="1" dirty="0">
                <a:solidFill>
                  <a:schemeClr val="tx2"/>
                </a:solidFill>
                <a:latin typeface="Arial" pitchFamily="34" charset="0"/>
                <a:cs typeface="Arial" pitchFamily="34" charset="0"/>
              </a:rPr>
              <a:t>NEVER:</a:t>
            </a:r>
          </a:p>
          <a:p>
            <a:pPr algn="l"/>
            <a:endParaRPr lang="en-GB" sz="1600" b="1" dirty="0">
              <a:solidFill>
                <a:schemeClr val="tx2"/>
              </a:solidFill>
              <a:latin typeface="Arial" pitchFamily="34" charset="0"/>
              <a:cs typeface="Arial" pitchFamily="34" charset="0"/>
            </a:endParaRPr>
          </a:p>
          <a:p>
            <a:pPr algn="l">
              <a:buClr>
                <a:srgbClr val="FF3300"/>
              </a:buClr>
              <a:buSzPct val="150000"/>
              <a:buFont typeface="Monotype Sorts" pitchFamily="2" charset="2"/>
              <a:buChar char="û"/>
            </a:pPr>
            <a:r>
              <a:rPr lang="en-GB" sz="2400" b="1" dirty="0">
                <a:solidFill>
                  <a:schemeClr val="tx2"/>
                </a:solidFill>
                <a:latin typeface="Arial" pitchFamily="34" charset="0"/>
                <a:cs typeface="Arial" pitchFamily="34" charset="0"/>
              </a:rPr>
              <a:t> Carry loose batteries in pockets or bags</a:t>
            </a:r>
          </a:p>
          <a:p>
            <a:pPr algn="l">
              <a:buClr>
                <a:srgbClr val="FF3300"/>
              </a:buClr>
              <a:buSzPct val="150000"/>
              <a:buFont typeface="Monotype Sorts" pitchFamily="2" charset="2"/>
              <a:buChar char="û"/>
            </a:pPr>
            <a:endParaRPr lang="en-GB" sz="2400" b="1" dirty="0">
              <a:solidFill>
                <a:schemeClr val="tx2"/>
              </a:solidFill>
              <a:latin typeface="Arial" pitchFamily="34" charset="0"/>
              <a:cs typeface="Arial" pitchFamily="34" charset="0"/>
            </a:endParaRPr>
          </a:p>
          <a:p>
            <a:pPr algn="l">
              <a:buClr>
                <a:srgbClr val="FF3300"/>
              </a:buClr>
              <a:buSzPct val="150000"/>
              <a:buFont typeface="Monotype Sorts" pitchFamily="2" charset="2"/>
              <a:buChar char="û"/>
            </a:pPr>
            <a:r>
              <a:rPr lang="en-GB" sz="2400" b="1" dirty="0">
                <a:solidFill>
                  <a:schemeClr val="tx2"/>
                </a:solidFill>
                <a:latin typeface="Arial" pitchFamily="34" charset="0"/>
                <a:cs typeface="Arial" pitchFamily="34" charset="0"/>
              </a:rPr>
              <a:t> Short the terminals together</a:t>
            </a:r>
          </a:p>
        </p:txBody>
      </p:sp>
      <p:sp>
        <p:nvSpPr>
          <p:cNvPr id="22532" name="Text Box 4"/>
          <p:cNvSpPr txBox="1">
            <a:spLocks noChangeArrowheads="1"/>
          </p:cNvSpPr>
          <p:nvPr/>
        </p:nvSpPr>
        <p:spPr bwMode="auto">
          <a:xfrm>
            <a:off x="251520" y="4005064"/>
            <a:ext cx="8713663" cy="2046714"/>
          </a:xfrm>
          <a:prstGeom prst="rect">
            <a:avLst/>
          </a:prstGeom>
          <a:noFill/>
          <a:ln w="12700">
            <a:noFill/>
            <a:miter lim="800000"/>
            <a:headEnd type="none" w="sm" len="sm"/>
            <a:tailEnd type="none" w="sm" len="sm"/>
          </a:ln>
          <a:effectLst/>
        </p:spPr>
        <p:txBody>
          <a:bodyPr wrap="square">
            <a:spAutoFit/>
          </a:bodyPr>
          <a:lstStyle/>
          <a:p>
            <a:pPr algn="l"/>
            <a:r>
              <a:rPr lang="en-GB" sz="3600" b="1" dirty="0">
                <a:solidFill>
                  <a:schemeClr val="tx2"/>
                </a:solidFill>
                <a:latin typeface="Arial" pitchFamily="34" charset="0"/>
                <a:cs typeface="Arial" pitchFamily="34" charset="0"/>
              </a:rPr>
              <a:t>ALWAYS:</a:t>
            </a:r>
          </a:p>
          <a:p>
            <a:pPr algn="l">
              <a:buClr>
                <a:srgbClr val="00FF00"/>
              </a:buClr>
              <a:buFont typeface="Wingdings" pitchFamily="2" charset="2"/>
              <a:buChar char="ü"/>
            </a:pPr>
            <a:endParaRPr lang="en-GB" sz="1600" b="1" dirty="0">
              <a:solidFill>
                <a:schemeClr val="tx2"/>
              </a:solidFill>
              <a:latin typeface="Arial Rounded MT Bold" pitchFamily="34" charset="0"/>
            </a:endParaRPr>
          </a:p>
          <a:p>
            <a:pPr algn="l">
              <a:buClr>
                <a:srgbClr val="00FF00"/>
              </a:buClr>
              <a:buSzPct val="150000"/>
              <a:buFont typeface="Wingdings" pitchFamily="2" charset="2"/>
              <a:buChar char="ü"/>
            </a:pPr>
            <a:r>
              <a:rPr lang="en-GB" sz="2400" b="1" dirty="0">
                <a:solidFill>
                  <a:schemeClr val="tx2"/>
                </a:solidFill>
                <a:latin typeface="Arial" pitchFamily="34" charset="0"/>
                <a:cs typeface="Arial" pitchFamily="34" charset="0"/>
              </a:rPr>
              <a:t> Cover battery terminals in transit or when not in use</a:t>
            </a:r>
          </a:p>
          <a:p>
            <a:pPr algn="l">
              <a:buClr>
                <a:srgbClr val="00FF00"/>
              </a:buClr>
              <a:buSzPct val="150000"/>
              <a:buFont typeface="Wingdings" pitchFamily="2" charset="2"/>
              <a:buChar char="ü"/>
            </a:pPr>
            <a:endParaRPr lang="en-GB" sz="2400" b="1" dirty="0">
              <a:solidFill>
                <a:schemeClr val="tx2"/>
              </a:solidFill>
              <a:latin typeface="Arial" pitchFamily="34" charset="0"/>
              <a:cs typeface="Arial" pitchFamily="34" charset="0"/>
            </a:endParaRPr>
          </a:p>
          <a:p>
            <a:pPr algn="l">
              <a:buClr>
                <a:srgbClr val="00FF00"/>
              </a:buClr>
              <a:buSzPct val="150000"/>
              <a:buFont typeface="Wingdings" pitchFamily="2" charset="2"/>
              <a:buChar char="ü"/>
            </a:pPr>
            <a:r>
              <a:rPr lang="en-GB" sz="2400" b="1" dirty="0">
                <a:solidFill>
                  <a:schemeClr val="tx2"/>
                </a:solidFill>
                <a:latin typeface="Arial" pitchFamily="34" charset="0"/>
                <a:cs typeface="Arial" pitchFamily="34" charset="0"/>
              </a:rPr>
              <a:t> Charge with the correct type of charger for correct time</a:t>
            </a:r>
          </a:p>
        </p:txBody>
      </p:sp>
      <p:sp>
        <p:nvSpPr>
          <p:cNvPr id="7" name="Rectangle 2"/>
          <p:cNvSpPr txBox="1">
            <a:spLocks noChangeArrowheads="1"/>
          </p:cNvSpPr>
          <p:nvPr/>
        </p:nvSpPr>
        <p:spPr bwMode="auto">
          <a:xfrm>
            <a:off x="1938111" y="692696"/>
            <a:ext cx="5267789" cy="701731"/>
          </a:xfrm>
          <a:prstGeom prst="rect">
            <a:avLst/>
          </a:prstGeom>
          <a:noFill/>
          <a:ln w="9525">
            <a:noFill/>
            <a:miter lim="800000"/>
            <a:headEnd/>
            <a:tailEnd/>
          </a:ln>
        </p:spPr>
        <p:txBody>
          <a:bodyPr vert="horz" wrap="non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90000"/>
              </a:lnSpc>
              <a:spcBef>
                <a:spcPct val="0"/>
              </a:spcBef>
              <a:spcAft>
                <a:spcPct val="0"/>
              </a:spcAft>
              <a:buClrTx/>
              <a:buSzTx/>
              <a:buFontTx/>
              <a:buNone/>
              <a:tabLst/>
              <a:defRPr/>
            </a:pPr>
            <a:r>
              <a:rPr lang="en-GB" sz="4400" b="1" kern="0" dirty="0">
                <a:solidFill>
                  <a:schemeClr val="tx2"/>
                </a:solidFill>
                <a:latin typeface="+mj-lt"/>
                <a:ea typeface="+mj-ea"/>
                <a:cs typeface="+mj-cs"/>
              </a:rPr>
              <a:t>Safety Precautions</a:t>
            </a:r>
            <a:endParaRPr kumimoji="0" lang="en-GB" sz="4400" b="1" i="0" u="none" strike="noStrike" kern="0" cap="none" spc="0" normalizeH="0" baseline="0" noProof="0" dirty="0">
              <a:ln>
                <a:noFill/>
              </a:ln>
              <a:solidFill>
                <a:schemeClr val="tx2"/>
              </a:solidFill>
              <a:effectLst/>
              <a:uLnTx/>
              <a:uFillTx/>
              <a:latin typeface="+mj-lt"/>
              <a:ea typeface="+mj-ea"/>
              <a:cs typeface="+mj-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 calcmode="lin" valueType="num">
                                      <p:cBhvr>
                                        <p:cTn id="7" dur="1000" fill="hold"/>
                                        <p:tgtEl>
                                          <p:spTgt spid="22531">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2531">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253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22531">
                                            <p:txEl>
                                              <p:pRg st="2" end="2"/>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22531">
                                            <p:txEl>
                                              <p:pRg st="4" end="4"/>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55" presetClass="entr" presetSubtype="0" fill="hold" nodeType="clickEffect">
                                  <p:stCondLst>
                                    <p:cond delay="0"/>
                                  </p:stCondLst>
                                  <p:childTnLst>
                                    <p:set>
                                      <p:cBhvr>
                                        <p:cTn id="21" dur="1" fill="hold">
                                          <p:stCondLst>
                                            <p:cond delay="0"/>
                                          </p:stCondLst>
                                        </p:cTn>
                                        <p:tgtEl>
                                          <p:spTgt spid="22532">
                                            <p:txEl>
                                              <p:pRg st="0" end="0"/>
                                            </p:txEl>
                                          </p:spTgt>
                                        </p:tgtEl>
                                        <p:attrNameLst>
                                          <p:attrName>style.visibility</p:attrName>
                                        </p:attrNameLst>
                                      </p:cBhvr>
                                      <p:to>
                                        <p:strVal val="visible"/>
                                      </p:to>
                                    </p:set>
                                    <p:anim calcmode="lin" valueType="num">
                                      <p:cBhvr>
                                        <p:cTn id="22" dur="1000" fill="hold"/>
                                        <p:tgtEl>
                                          <p:spTgt spid="22532">
                                            <p:txEl>
                                              <p:pRg st="0" end="0"/>
                                            </p:txEl>
                                          </p:spTgt>
                                        </p:tgtEl>
                                        <p:attrNameLst>
                                          <p:attrName>ppt_w</p:attrName>
                                        </p:attrNameLst>
                                      </p:cBhvr>
                                      <p:tavLst>
                                        <p:tav tm="0">
                                          <p:val>
                                            <p:strVal val="#ppt_w*0.70"/>
                                          </p:val>
                                        </p:tav>
                                        <p:tav tm="100000">
                                          <p:val>
                                            <p:strVal val="#ppt_w"/>
                                          </p:val>
                                        </p:tav>
                                      </p:tavLst>
                                    </p:anim>
                                    <p:anim calcmode="lin" valueType="num">
                                      <p:cBhvr>
                                        <p:cTn id="23" dur="1000" fill="hold"/>
                                        <p:tgtEl>
                                          <p:spTgt spid="22532">
                                            <p:txEl>
                                              <p:pRg st="0" end="0"/>
                                            </p:txEl>
                                          </p:spTgt>
                                        </p:tgtEl>
                                        <p:attrNameLst>
                                          <p:attrName>ppt_h</p:attrName>
                                        </p:attrNameLst>
                                      </p:cBhvr>
                                      <p:tavLst>
                                        <p:tav tm="0">
                                          <p:val>
                                            <p:strVal val="#ppt_h"/>
                                          </p:val>
                                        </p:tav>
                                        <p:tav tm="100000">
                                          <p:val>
                                            <p:strVal val="#ppt_h"/>
                                          </p:val>
                                        </p:tav>
                                      </p:tavLst>
                                    </p:anim>
                                    <p:animEffect transition="in" filter="fade">
                                      <p:cBhvr>
                                        <p:cTn id="24" dur="1000"/>
                                        <p:tgtEl>
                                          <p:spTgt spid="22532">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2532">
                                            <p:txEl>
                                              <p:pRg st="2" end="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253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type="body" idx="1"/>
          </p:nvPr>
        </p:nvSpPr>
        <p:spPr>
          <a:xfrm>
            <a:off x="395536" y="1700808"/>
            <a:ext cx="8229600" cy="2160591"/>
          </a:xfrm>
        </p:spPr>
        <p:txBody>
          <a:bodyPr/>
          <a:lstStyle/>
          <a:p>
            <a:pPr>
              <a:buNone/>
            </a:pPr>
            <a:r>
              <a:rPr lang="en-GB" sz="3600" b="1" dirty="0">
                <a:solidFill>
                  <a:schemeClr val="tx2"/>
                </a:solidFill>
                <a:latin typeface="Arial" charset="0"/>
              </a:rPr>
              <a:t>Batteries</a:t>
            </a:r>
          </a:p>
          <a:p>
            <a:endParaRPr lang="en-GB" sz="1000" b="1" dirty="0">
              <a:solidFill>
                <a:schemeClr val="tx2"/>
              </a:solidFill>
              <a:latin typeface="Arial" charset="0"/>
            </a:endParaRPr>
          </a:p>
          <a:p>
            <a:r>
              <a:rPr lang="en-GB" b="1" dirty="0">
                <a:solidFill>
                  <a:schemeClr val="tx2"/>
                </a:solidFill>
                <a:latin typeface="Arial" charset="0"/>
              </a:rPr>
              <a:t>Contain substances harmful to environment</a:t>
            </a:r>
          </a:p>
          <a:p>
            <a:endParaRPr lang="en-GB" b="1" dirty="0">
              <a:solidFill>
                <a:schemeClr val="tx2"/>
              </a:solidFill>
              <a:latin typeface="Arial" charset="0"/>
            </a:endParaRPr>
          </a:p>
          <a:p>
            <a:r>
              <a:rPr lang="en-GB" b="1" dirty="0">
                <a:solidFill>
                  <a:schemeClr val="tx2"/>
                </a:solidFill>
                <a:latin typeface="Arial" charset="0"/>
              </a:rPr>
              <a:t>They must be disposed of responsibly</a:t>
            </a:r>
          </a:p>
        </p:txBody>
      </p:sp>
      <p:pic>
        <p:nvPicPr>
          <p:cNvPr id="32773" name="Picture 5" descr="Batt sign"/>
          <p:cNvPicPr>
            <a:picLocks noChangeAspect="1" noChangeArrowheads="1"/>
          </p:cNvPicPr>
          <p:nvPr/>
        </p:nvPicPr>
        <p:blipFill>
          <a:blip r:embed="rId3" cstate="print"/>
          <a:srcRect/>
          <a:stretch>
            <a:fillRect/>
          </a:stretch>
        </p:blipFill>
        <p:spPr bwMode="auto">
          <a:xfrm>
            <a:off x="2051720" y="4149080"/>
            <a:ext cx="2304256" cy="2396692"/>
          </a:xfrm>
          <a:prstGeom prst="rect">
            <a:avLst/>
          </a:prstGeom>
          <a:noFill/>
        </p:spPr>
      </p:pic>
      <p:sp>
        <p:nvSpPr>
          <p:cNvPr id="7" name="Rectangle 2"/>
          <p:cNvSpPr txBox="1">
            <a:spLocks noChangeArrowheads="1"/>
          </p:cNvSpPr>
          <p:nvPr/>
        </p:nvSpPr>
        <p:spPr bwMode="auto">
          <a:xfrm>
            <a:off x="1938111" y="692696"/>
            <a:ext cx="5267789" cy="701731"/>
          </a:xfrm>
          <a:prstGeom prst="rect">
            <a:avLst/>
          </a:prstGeom>
          <a:noFill/>
          <a:ln w="9525">
            <a:noFill/>
            <a:miter lim="800000"/>
            <a:headEnd/>
            <a:tailEnd/>
          </a:ln>
        </p:spPr>
        <p:txBody>
          <a:bodyPr vert="horz" wrap="non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90000"/>
              </a:lnSpc>
              <a:spcBef>
                <a:spcPct val="0"/>
              </a:spcBef>
              <a:spcAft>
                <a:spcPct val="0"/>
              </a:spcAft>
              <a:buClrTx/>
              <a:buSzTx/>
              <a:buFontTx/>
              <a:buNone/>
              <a:tabLst/>
              <a:defRPr/>
            </a:pPr>
            <a:r>
              <a:rPr lang="en-GB" sz="4400" b="1" kern="0" dirty="0">
                <a:solidFill>
                  <a:schemeClr val="tx2"/>
                </a:solidFill>
                <a:latin typeface="+mj-lt"/>
                <a:ea typeface="+mj-ea"/>
                <a:cs typeface="+mj-cs"/>
              </a:rPr>
              <a:t>Safety Precautions</a:t>
            </a:r>
            <a:endParaRPr kumimoji="0" lang="en-GB" sz="4400" b="1" i="0" u="none" strike="noStrike" kern="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77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771">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5" presetClass="entr" presetSubtype="10" fill="hold" nodeType="clickEffect">
                                  <p:stCondLst>
                                    <p:cond delay="0"/>
                                  </p:stCondLst>
                                  <p:childTnLst>
                                    <p:set>
                                      <p:cBhvr>
                                        <p:cTn id="18" dur="1" fill="hold">
                                          <p:stCondLst>
                                            <p:cond delay="0"/>
                                          </p:stCondLst>
                                        </p:cTn>
                                        <p:tgtEl>
                                          <p:spTgt spid="32773"/>
                                        </p:tgtEl>
                                        <p:attrNameLst>
                                          <p:attrName>style.visibility</p:attrName>
                                        </p:attrNameLst>
                                      </p:cBhvr>
                                      <p:to>
                                        <p:strVal val="visible"/>
                                      </p:to>
                                    </p:set>
                                    <p:animEffect transition="in" filter="checkerboard(across)">
                                      <p:cBhvr>
                                        <p:cTn id="19" dur="500"/>
                                        <p:tgtEl>
                                          <p:spTgt spid="327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body" idx="1"/>
          </p:nvPr>
        </p:nvSpPr>
        <p:spPr>
          <a:xfrm>
            <a:off x="395536" y="1772816"/>
            <a:ext cx="8280920" cy="4228850"/>
          </a:xfrm>
        </p:spPr>
        <p:txBody>
          <a:bodyPr/>
          <a:lstStyle/>
          <a:p>
            <a:pPr>
              <a:buClr>
                <a:srgbClr val="FFCC00"/>
              </a:buClr>
              <a:buNone/>
            </a:pPr>
            <a:r>
              <a:rPr lang="en-GB" b="1" dirty="0">
                <a:solidFill>
                  <a:schemeClr val="tx2"/>
                </a:solidFill>
                <a:latin typeface="Arial" pitchFamily="34" charset="0"/>
                <a:cs typeface="Arial" pitchFamily="34" charset="0"/>
              </a:rPr>
              <a:t>The main factors affecting operating range include:</a:t>
            </a:r>
          </a:p>
          <a:p>
            <a:pPr>
              <a:buClr>
                <a:srgbClr val="FFCC00"/>
              </a:buClr>
              <a:buNone/>
            </a:pPr>
            <a:endParaRPr lang="en-GB" sz="1000" b="1" dirty="0">
              <a:solidFill>
                <a:schemeClr val="tx2"/>
              </a:solidFill>
              <a:latin typeface="Arial" pitchFamily="34" charset="0"/>
              <a:cs typeface="Arial" pitchFamily="34" charset="0"/>
            </a:endParaRPr>
          </a:p>
          <a:p>
            <a:pPr>
              <a:buClr>
                <a:srgbClr val="FFFF00"/>
              </a:buClr>
            </a:pPr>
            <a:r>
              <a:rPr lang="en-GB" b="1" dirty="0">
                <a:solidFill>
                  <a:schemeClr val="tx2"/>
                </a:solidFill>
                <a:latin typeface="Arial" pitchFamily="34" charset="0"/>
                <a:cs typeface="Arial" pitchFamily="34" charset="0"/>
              </a:rPr>
              <a:t>Frequency</a:t>
            </a:r>
          </a:p>
          <a:p>
            <a:pPr>
              <a:buClr>
                <a:srgbClr val="FFFF00"/>
              </a:buClr>
            </a:pPr>
            <a:endParaRPr lang="en-GB" sz="1000" b="1" dirty="0">
              <a:solidFill>
                <a:schemeClr val="tx2"/>
              </a:solidFill>
              <a:latin typeface="Arial" pitchFamily="34" charset="0"/>
              <a:cs typeface="Arial" pitchFamily="34" charset="0"/>
            </a:endParaRPr>
          </a:p>
          <a:p>
            <a:pPr>
              <a:buClr>
                <a:srgbClr val="FFFF00"/>
              </a:buClr>
            </a:pPr>
            <a:r>
              <a:rPr lang="en-GB" b="1" dirty="0">
                <a:solidFill>
                  <a:schemeClr val="tx2"/>
                </a:solidFill>
                <a:latin typeface="Arial" pitchFamily="34" charset="0"/>
                <a:cs typeface="Arial" pitchFamily="34" charset="0"/>
              </a:rPr>
              <a:t>Power</a:t>
            </a:r>
          </a:p>
          <a:p>
            <a:pPr>
              <a:buClr>
                <a:srgbClr val="FFFF00"/>
              </a:buClr>
            </a:pPr>
            <a:endParaRPr lang="en-GB" sz="1000" b="1" dirty="0">
              <a:solidFill>
                <a:schemeClr val="tx2"/>
              </a:solidFill>
              <a:latin typeface="Arial" pitchFamily="34" charset="0"/>
              <a:cs typeface="Arial" pitchFamily="34" charset="0"/>
            </a:endParaRPr>
          </a:p>
          <a:p>
            <a:pPr>
              <a:buClr>
                <a:srgbClr val="FFFF00"/>
              </a:buClr>
            </a:pPr>
            <a:r>
              <a:rPr lang="en-GB" b="1" dirty="0">
                <a:solidFill>
                  <a:schemeClr val="tx2"/>
                </a:solidFill>
                <a:latin typeface="Arial" pitchFamily="34" charset="0"/>
                <a:cs typeface="Arial" pitchFamily="34" charset="0"/>
              </a:rPr>
              <a:t>Receiver</a:t>
            </a:r>
          </a:p>
          <a:p>
            <a:pPr>
              <a:buClr>
                <a:srgbClr val="FFFF00"/>
              </a:buClr>
            </a:pPr>
            <a:endParaRPr lang="en-GB" sz="1000" b="1" dirty="0">
              <a:solidFill>
                <a:schemeClr val="tx2"/>
              </a:solidFill>
              <a:latin typeface="Arial" pitchFamily="34" charset="0"/>
              <a:cs typeface="Arial" pitchFamily="34" charset="0"/>
            </a:endParaRPr>
          </a:p>
          <a:p>
            <a:pPr>
              <a:buClr>
                <a:srgbClr val="FFFF00"/>
              </a:buClr>
            </a:pPr>
            <a:r>
              <a:rPr lang="en-GB" b="1" dirty="0">
                <a:solidFill>
                  <a:schemeClr val="tx2"/>
                </a:solidFill>
                <a:latin typeface="Arial" pitchFamily="34" charset="0"/>
                <a:cs typeface="Arial" pitchFamily="34" charset="0"/>
              </a:rPr>
              <a:t>Aerial efficiency</a:t>
            </a:r>
          </a:p>
          <a:p>
            <a:pPr>
              <a:buClr>
                <a:srgbClr val="FFFF00"/>
              </a:buClr>
            </a:pPr>
            <a:endParaRPr lang="en-GB" sz="1000" b="1" dirty="0">
              <a:solidFill>
                <a:schemeClr val="tx2"/>
              </a:solidFill>
              <a:latin typeface="Arial" pitchFamily="34" charset="0"/>
              <a:cs typeface="Arial" pitchFamily="34" charset="0"/>
            </a:endParaRPr>
          </a:p>
          <a:p>
            <a:pPr>
              <a:buClr>
                <a:srgbClr val="FFFF00"/>
              </a:buClr>
            </a:pPr>
            <a:r>
              <a:rPr lang="en-GB" b="1" dirty="0">
                <a:solidFill>
                  <a:schemeClr val="tx2"/>
                </a:solidFill>
                <a:latin typeface="Arial" pitchFamily="34" charset="0"/>
                <a:cs typeface="Arial" pitchFamily="34" charset="0"/>
              </a:rPr>
              <a:t>Atmospheric conditions</a:t>
            </a:r>
          </a:p>
          <a:p>
            <a:pPr>
              <a:buClr>
                <a:srgbClr val="FFFF00"/>
              </a:buClr>
            </a:pPr>
            <a:endParaRPr lang="en-GB" sz="1000" b="1" dirty="0">
              <a:solidFill>
                <a:schemeClr val="tx2"/>
              </a:solidFill>
              <a:latin typeface="Arial" pitchFamily="34" charset="0"/>
              <a:cs typeface="Arial" pitchFamily="34" charset="0"/>
            </a:endParaRPr>
          </a:p>
          <a:p>
            <a:pPr>
              <a:buClr>
                <a:srgbClr val="FFFF00"/>
              </a:buClr>
            </a:pPr>
            <a:r>
              <a:rPr lang="en-GB" b="1" dirty="0">
                <a:solidFill>
                  <a:schemeClr val="tx2"/>
                </a:solidFill>
                <a:latin typeface="Arial" pitchFamily="34" charset="0"/>
                <a:cs typeface="Arial" pitchFamily="34" charset="0"/>
              </a:rPr>
              <a:t>Position of aerial</a:t>
            </a:r>
            <a:endParaRPr lang="en-US" b="1" dirty="0">
              <a:solidFill>
                <a:schemeClr val="tx2"/>
              </a:solidFill>
              <a:latin typeface="Arial" pitchFamily="34" charset="0"/>
              <a:cs typeface="Arial" pitchFamily="34" charset="0"/>
            </a:endParaRPr>
          </a:p>
        </p:txBody>
      </p:sp>
      <p:sp>
        <p:nvSpPr>
          <p:cNvPr id="6" name="Rectangle 2"/>
          <p:cNvSpPr txBox="1">
            <a:spLocks noChangeArrowheads="1"/>
          </p:cNvSpPr>
          <p:nvPr/>
        </p:nvSpPr>
        <p:spPr bwMode="auto">
          <a:xfrm>
            <a:off x="2205816" y="692696"/>
            <a:ext cx="4732386" cy="701731"/>
          </a:xfrm>
          <a:prstGeom prst="rect">
            <a:avLst/>
          </a:prstGeom>
          <a:noFill/>
          <a:ln w="9525">
            <a:noFill/>
            <a:miter lim="800000"/>
            <a:headEnd/>
            <a:tailEnd/>
          </a:ln>
        </p:spPr>
        <p:txBody>
          <a:bodyPr vert="horz" wrap="non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90000"/>
              </a:lnSpc>
              <a:spcBef>
                <a:spcPct val="0"/>
              </a:spcBef>
              <a:spcAft>
                <a:spcPct val="0"/>
              </a:spcAft>
              <a:buClrTx/>
              <a:buSzTx/>
              <a:buFontTx/>
              <a:buNone/>
              <a:tabLst/>
              <a:defRPr/>
            </a:pPr>
            <a:r>
              <a:rPr lang="en-GB" sz="4400" b="1" kern="0" dirty="0">
                <a:solidFill>
                  <a:schemeClr val="tx2"/>
                </a:solidFill>
                <a:latin typeface="+mj-lt"/>
                <a:ea typeface="+mj-ea"/>
                <a:cs typeface="+mj-cs"/>
              </a:rPr>
              <a:t>Operating Range</a:t>
            </a:r>
            <a:endParaRPr kumimoji="0" lang="en-GB" sz="4400" b="1" i="0" u="none" strike="noStrike" kern="0" cap="none" spc="0" normalizeH="0" baseline="0" noProof="0" dirty="0">
              <a:ln>
                <a:noFill/>
              </a:ln>
              <a:solidFill>
                <a:schemeClr val="tx2"/>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5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5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579">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579">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579">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4579">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p:bldLst>
  </p:timing>
</p:sld>
</file>

<file path=ppt/theme/theme1.xml><?xml version="1.0" encoding="utf-8"?>
<a:theme xmlns:a="http://schemas.openxmlformats.org/drawingml/2006/main" name="2_Custom Design">
  <a:themeElements>
    <a:clrScheme name="2_Custom Design 1">
      <a:dk1>
        <a:srgbClr val="000000"/>
      </a:dk1>
      <a:lt1>
        <a:srgbClr val="FFFFFF"/>
      </a:lt1>
      <a:dk2>
        <a:srgbClr val="739ABC"/>
      </a:dk2>
      <a:lt2>
        <a:srgbClr val="FFFFFF"/>
      </a:lt2>
      <a:accent1>
        <a:srgbClr val="002F5F"/>
      </a:accent1>
      <a:accent2>
        <a:srgbClr val="E98300"/>
      </a:accent2>
      <a:accent3>
        <a:srgbClr val="BCCADA"/>
      </a:accent3>
      <a:accent4>
        <a:srgbClr val="DADADA"/>
      </a:accent4>
      <a:accent5>
        <a:srgbClr val="AAADB6"/>
      </a:accent5>
      <a:accent6>
        <a:srgbClr val="D37600"/>
      </a:accent6>
      <a:hlink>
        <a:srgbClr val="FECB00"/>
      </a:hlink>
      <a:folHlink>
        <a:srgbClr val="0073CF"/>
      </a:folHlink>
    </a:clrScheme>
    <a:fontScheme name="2_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Custom Design 1">
        <a:dk1>
          <a:srgbClr val="000000"/>
        </a:dk1>
        <a:lt1>
          <a:srgbClr val="FFFFFF"/>
        </a:lt1>
        <a:dk2>
          <a:srgbClr val="739ABC"/>
        </a:dk2>
        <a:lt2>
          <a:srgbClr val="FFFFFF"/>
        </a:lt2>
        <a:accent1>
          <a:srgbClr val="002F5F"/>
        </a:accent1>
        <a:accent2>
          <a:srgbClr val="E98300"/>
        </a:accent2>
        <a:accent3>
          <a:srgbClr val="BCCADA"/>
        </a:accent3>
        <a:accent4>
          <a:srgbClr val="DADADA"/>
        </a:accent4>
        <a:accent5>
          <a:srgbClr val="AAADB6"/>
        </a:accent5>
        <a:accent6>
          <a:srgbClr val="D37600"/>
        </a:accent6>
        <a:hlink>
          <a:srgbClr val="FECB00"/>
        </a:hlink>
        <a:folHlink>
          <a:srgbClr val="0073C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1101</TotalTime>
  <Words>1177</Words>
  <Application>Microsoft Office PowerPoint</Application>
  <PresentationFormat>On-screen Show (4:3)</PresentationFormat>
  <Paragraphs>206</Paragraphs>
  <Slides>15</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2" baseType="lpstr">
      <vt:lpstr>Arial</vt:lpstr>
      <vt:lpstr>Arial Rounded MT Bold</vt:lpstr>
      <vt:lpstr>Monotype Sorts</vt:lpstr>
      <vt:lpstr>Wingdings</vt:lpstr>
      <vt:lpstr>Wingdings 2</vt:lpstr>
      <vt:lpstr>2_Custom Design</vt:lpstr>
      <vt:lpstr>Clip</vt:lpstr>
      <vt:lpstr>PowerPoint Presentation</vt:lpstr>
      <vt:lpstr>Types of Equipment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Any questions?</vt:lpstr>
    </vt:vector>
  </TitlesOfParts>
  <Company>Ministry of Defence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MonkD504</dc:creator>
  <cp:lastModifiedBy>1871 (Rugeley) Sqn ATC Officer Commanding (Grocott, Tom Flt Lt)</cp:lastModifiedBy>
  <cp:revision>68</cp:revision>
  <dcterms:created xsi:type="dcterms:W3CDTF">2011-07-15T10:12:05Z</dcterms:created>
  <dcterms:modified xsi:type="dcterms:W3CDTF">2018-01-13T21:26:31Z</dcterms:modified>
</cp:coreProperties>
</file>