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21"/>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618">
          <p15:clr>
            <a:srgbClr val="A4A3A4"/>
          </p15:clr>
        </p15:guide>
        <p15:guide id="2"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44" autoAdjust="0"/>
  </p:normalViewPr>
  <p:slideViewPr>
    <p:cSldViewPr>
      <p:cViewPr varScale="1">
        <p:scale>
          <a:sx n="104" d="100"/>
          <a:sy n="104" d="100"/>
        </p:scale>
        <p:origin x="1746" y="102"/>
      </p:cViewPr>
      <p:guideLst>
        <p:guide orient="horz" pos="618"/>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A433F-1892-448E-B07A-52F57C7049F2}" type="slidenum">
              <a:rPr lang="en-GB" smtClean="0"/>
              <a:pPr/>
              <a:t>‹#›</a:t>
            </a:fld>
            <a:endParaRPr lang="en-GB"/>
          </a:p>
        </p:txBody>
      </p:sp>
      <p:sp>
        <p:nvSpPr>
          <p:cNvPr id="8" name="Rectangle 7">
            <a:extLst>
              <a:ext uri="{FF2B5EF4-FFF2-40B4-BE49-F238E27FC236}">
                <a16:creationId xmlns:a16="http://schemas.microsoft.com/office/drawing/2014/main" id="{0BBA276C-0139-4AA8-BB22-DE265F3B3332}"/>
              </a:ext>
            </a:extLst>
          </p:cNvPr>
          <p:cNvSpPr/>
          <p:nvPr/>
        </p:nvSpPr>
        <p:spPr>
          <a:xfrm>
            <a:off x="1587" y="272534"/>
            <a:ext cx="6856413" cy="369332"/>
          </a:xfrm>
          <a:prstGeom prst="rect">
            <a:avLst/>
          </a:prstGeom>
        </p:spPr>
        <p:txBody>
          <a:bodyPr wrap="square">
            <a:spAutoFit/>
          </a:bodyPr>
          <a:lstStyle/>
          <a:p>
            <a:pPr algn="ctr"/>
            <a:r>
              <a:rPr lang="en-GB" b="1" dirty="0"/>
              <a:t>First Class Cadet Training - Basic Radio LO2 Part 2</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278DAB-632D-490A-A95D-2BE01ED14FEC}" type="slidenum">
              <a:rPr lang="en-GB"/>
              <a:pPr/>
              <a:t>2</a:t>
            </a:fld>
            <a:endParaRPr lang="en-GB"/>
          </a:p>
        </p:txBody>
      </p:sp>
      <p:sp>
        <p:nvSpPr>
          <p:cNvPr id="214018" name="Rectangle 2"/>
          <p:cNvSpPr>
            <a:spLocks noGrp="1" noRot="1" noChangeAspect="1" noChangeArrowheads="1" noTextEdit="1"/>
          </p:cNvSpPr>
          <p:nvPr>
            <p:ph type="sldImg"/>
          </p:nvPr>
        </p:nvSpPr>
        <p:spPr>
          <a:xfrm>
            <a:off x="1293813" y="796925"/>
            <a:ext cx="4273550" cy="3205163"/>
          </a:xfrm>
          <a:ln/>
        </p:spPr>
      </p:sp>
      <p:sp>
        <p:nvSpPr>
          <p:cNvPr id="214019" name="Rectangle 3"/>
          <p:cNvSpPr>
            <a:spLocks noGrp="1" noChangeArrowheads="1"/>
          </p:cNvSpPr>
          <p:nvPr>
            <p:ph type="body" idx="1"/>
          </p:nvPr>
        </p:nvSpPr>
        <p:spPr>
          <a:xfrm>
            <a:off x="914400" y="4344988"/>
            <a:ext cx="5029200" cy="4113212"/>
          </a:xfrm>
        </p:spPr>
        <p:txBody>
          <a:bodyPr/>
          <a:lstStyle/>
          <a:p>
            <a:r>
              <a:rPr lang="en-GB" sz="1400" b="1" u="sng" dirty="0"/>
              <a:t>Message Sending</a:t>
            </a:r>
          </a:p>
          <a:p>
            <a:endParaRPr lang="en-GB" sz="1400" b="1" u="sng" dirty="0"/>
          </a:p>
          <a:p>
            <a:r>
              <a:rPr lang="en-GB" b="1" u="sng" dirty="0"/>
              <a:t>RADIO CHECK</a:t>
            </a:r>
          </a:p>
          <a:p>
            <a:r>
              <a:rPr lang="en-GB" dirty="0"/>
              <a:t>1. When a radio station </a:t>
            </a:r>
            <a:r>
              <a:rPr lang="en-GB" dirty="0">
                <a:solidFill>
                  <a:srgbClr val="003399"/>
                </a:solidFill>
              </a:rPr>
              <a:t>first switches on</a:t>
            </a:r>
            <a:r>
              <a:rPr lang="en-GB" dirty="0"/>
              <a:t> it is necessary to establish if communications are satisfactory. The </a:t>
            </a:r>
            <a:r>
              <a:rPr lang="en-GB" dirty="0">
                <a:solidFill>
                  <a:srgbClr val="003399"/>
                </a:solidFill>
              </a:rPr>
              <a:t>operator should carry out a</a:t>
            </a:r>
            <a:r>
              <a:rPr lang="en-GB" u="sng" dirty="0">
                <a:solidFill>
                  <a:srgbClr val="003399"/>
                </a:solidFill>
              </a:rPr>
              <a:t> </a:t>
            </a:r>
            <a:r>
              <a:rPr lang="en-GB" dirty="0">
                <a:solidFill>
                  <a:srgbClr val="003399"/>
                </a:solidFill>
              </a:rPr>
              <a:t>"Radio check"</a:t>
            </a:r>
            <a:r>
              <a:rPr lang="en-GB" dirty="0"/>
              <a:t> to achieve this. A radio check is a two-way communication which reports on two aspects of the transmission, its strength and readability. The strength of a signal is divided into 5 levels or degrees. They are:</a:t>
            </a:r>
          </a:p>
          <a:p>
            <a:pPr>
              <a:buFontTx/>
              <a:buChar char="•"/>
            </a:pPr>
            <a:r>
              <a:rPr lang="en-GB" dirty="0"/>
              <a:t>		Loud	(</a:t>
            </a:r>
            <a:r>
              <a:rPr lang="en-GB" dirty="0">
                <a:latin typeface="Arial Rounded MT Bold" pitchFamily="34" charset="0"/>
              </a:rPr>
              <a:t>The strongest signal)</a:t>
            </a:r>
            <a:endParaRPr lang="en-GB" dirty="0"/>
          </a:p>
          <a:p>
            <a:pPr>
              <a:buFontTx/>
              <a:buChar char="•"/>
            </a:pPr>
            <a:r>
              <a:rPr lang="en-GB" i="1" dirty="0"/>
              <a:t>		</a:t>
            </a:r>
            <a:r>
              <a:rPr lang="en-GB" dirty="0">
                <a:solidFill>
                  <a:srgbClr val="003399"/>
                </a:solidFill>
              </a:rPr>
              <a:t>Good</a:t>
            </a:r>
          </a:p>
          <a:p>
            <a:pPr>
              <a:buFontTx/>
              <a:buChar char="•"/>
            </a:pPr>
            <a:r>
              <a:rPr lang="en-GB" i="1" dirty="0"/>
              <a:t>		</a:t>
            </a:r>
            <a:r>
              <a:rPr lang="en-GB" dirty="0"/>
              <a:t>Weak</a:t>
            </a:r>
          </a:p>
          <a:p>
            <a:pPr>
              <a:buFontTx/>
              <a:buChar char="•"/>
            </a:pPr>
            <a:r>
              <a:rPr lang="en-GB" i="1" dirty="0"/>
              <a:t>		</a:t>
            </a:r>
            <a:r>
              <a:rPr lang="en-GB" dirty="0"/>
              <a:t>Very weak	 (</a:t>
            </a:r>
            <a:r>
              <a:rPr lang="en-GB" dirty="0">
                <a:latin typeface="Arial Rounded MT Bold" pitchFamily="34" charset="0"/>
              </a:rPr>
              <a:t>The weakest signal)</a:t>
            </a:r>
          </a:p>
          <a:p>
            <a:pPr>
              <a:buFontTx/>
              <a:buChar char="•"/>
            </a:pPr>
            <a:r>
              <a:rPr lang="en-GB" dirty="0"/>
              <a:t>		Fading 	(Signal strength fades and parts of the transmission can not be heard)</a:t>
            </a:r>
            <a:r>
              <a:rPr lang="en-US" dirty="0"/>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4ECF74-5E5F-457F-8222-2A605CD1A4E0}" type="slidenum">
              <a:rPr lang="en-GB"/>
              <a:pPr/>
              <a:t>11</a:t>
            </a:fld>
            <a:endParaRPr lang="en-GB"/>
          </a:p>
        </p:txBody>
      </p:sp>
      <p:sp>
        <p:nvSpPr>
          <p:cNvPr id="243714" name="Rectangle 2"/>
          <p:cNvSpPr>
            <a:spLocks noGrp="1" noRot="1" noChangeAspect="1" noChangeArrowheads="1" noTextEdit="1"/>
          </p:cNvSpPr>
          <p:nvPr>
            <p:ph type="sldImg"/>
          </p:nvPr>
        </p:nvSpPr>
        <p:spPr>
          <a:xfrm>
            <a:off x="1293813" y="796925"/>
            <a:ext cx="4273550" cy="3205163"/>
          </a:xfrm>
          <a:ln/>
        </p:spPr>
      </p:sp>
      <p:sp>
        <p:nvSpPr>
          <p:cNvPr id="243715" name="Rectangle 3"/>
          <p:cNvSpPr>
            <a:spLocks noGrp="1" noChangeArrowheads="1"/>
          </p:cNvSpPr>
          <p:nvPr>
            <p:ph type="body" idx="1"/>
          </p:nvPr>
        </p:nvSpPr>
        <p:spPr>
          <a:xfrm>
            <a:off x="914400" y="4344988"/>
            <a:ext cx="5029200" cy="4113212"/>
          </a:xfrm>
        </p:spPr>
        <p:txBody>
          <a:bodyPr/>
          <a:lstStyle/>
          <a:p>
            <a:pPr>
              <a:lnSpc>
                <a:spcPct val="80000"/>
              </a:lnSpc>
              <a:spcBef>
                <a:spcPct val="0"/>
              </a:spcBef>
            </a:pPr>
            <a:r>
              <a:rPr lang="en-GB" sz="800" b="1" dirty="0"/>
              <a:t>AUTHENTICATE</a:t>
            </a:r>
            <a:endParaRPr lang="en-GB" sz="800" dirty="0">
              <a:solidFill>
                <a:schemeClr val="accent1"/>
              </a:solidFill>
              <a:effectLst>
                <a:outerShdw blurRad="38100" dist="38100" dir="2700000" algn="tl">
                  <a:srgbClr val="C0C0C0"/>
                </a:outerShdw>
              </a:effectLst>
            </a:endParaRPr>
          </a:p>
          <a:p>
            <a:pPr>
              <a:lnSpc>
                <a:spcPct val="80000"/>
              </a:lnSpc>
            </a:pPr>
            <a:endParaRPr lang="en-GB" sz="800" dirty="0"/>
          </a:p>
          <a:p>
            <a:pPr>
              <a:lnSpc>
                <a:spcPct val="80000"/>
              </a:lnSpc>
            </a:pPr>
            <a:r>
              <a:rPr lang="en-GB" sz="800" dirty="0"/>
              <a:t>12.</a:t>
            </a:r>
            <a:r>
              <a:rPr lang="en-GB" sz="800" b="1" dirty="0"/>
              <a:t> Alpha.</a:t>
            </a:r>
            <a:r>
              <a:rPr lang="en-GB" sz="800" dirty="0"/>
              <a:t> The reply to this challenge is the station's Squadron Number.</a:t>
            </a:r>
          </a:p>
          <a:p>
            <a:pPr lvl="1">
              <a:lnSpc>
                <a:spcPct val="80000"/>
              </a:lnSpc>
            </a:pPr>
            <a:r>
              <a:rPr lang="en-GB" sz="800" dirty="0"/>
              <a:t>Example</a:t>
            </a:r>
          </a:p>
          <a:p>
            <a:pPr lvl="1">
              <a:lnSpc>
                <a:spcPct val="80000"/>
              </a:lnSpc>
            </a:pPr>
            <a:r>
              <a:rPr lang="en-GB" sz="800" dirty="0"/>
              <a:t>(</a:t>
            </a:r>
            <a:r>
              <a:rPr lang="en-GB" sz="800" i="1" dirty="0"/>
              <a:t>Reminder, when sending or reading </a:t>
            </a:r>
            <a:r>
              <a:rPr lang="en-GB" sz="800" i="1" dirty="0" err="1"/>
              <a:t>Callsigns</a:t>
            </a:r>
            <a:r>
              <a:rPr lang="en-GB" sz="800" i="1" dirty="0"/>
              <a:t> they should be pronounced using the Phonetic Alphabet</a:t>
            </a:r>
            <a:r>
              <a:rPr lang="en-GB" sz="800" dirty="0"/>
              <a:t>)</a:t>
            </a:r>
          </a:p>
          <a:p>
            <a:pPr lvl="1">
              <a:lnSpc>
                <a:spcPct val="80000"/>
              </a:lnSpc>
            </a:pPr>
            <a:endParaRPr lang="en-GB" sz="800" b="1" dirty="0"/>
          </a:p>
          <a:p>
            <a:pPr lvl="1">
              <a:lnSpc>
                <a:spcPct val="80000"/>
              </a:lnSpc>
            </a:pPr>
            <a:r>
              <a:rPr lang="en-GB" sz="800" b="1" dirty="0"/>
              <a:t>MRC 28 This is MRC 56 Authenticate Alpha Over.</a:t>
            </a:r>
            <a:endParaRPr lang="en-GB" sz="800" dirty="0"/>
          </a:p>
          <a:p>
            <a:pPr lvl="1">
              <a:lnSpc>
                <a:spcPct val="80000"/>
              </a:lnSpc>
            </a:pPr>
            <a:r>
              <a:rPr lang="en-GB" sz="800" dirty="0"/>
              <a:t>MRC 56 This is MRC 28 I Authenticate Alpha </a:t>
            </a:r>
            <a:r>
              <a:rPr lang="en-GB" sz="800" dirty="0">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rPr>
              <a:t>-</a:t>
            </a:r>
            <a:r>
              <a:rPr lang="en-GB" sz="800" dirty="0"/>
              <a:t> 378 Over.</a:t>
            </a:r>
            <a:endParaRPr lang="en-GB" sz="800" b="1" dirty="0"/>
          </a:p>
          <a:p>
            <a:pPr lvl="1">
              <a:lnSpc>
                <a:spcPct val="80000"/>
              </a:lnSpc>
            </a:pPr>
            <a:r>
              <a:rPr lang="en-GB" sz="800" b="1" dirty="0"/>
              <a:t>MRC 28 This is MRC 56 Correct Out.</a:t>
            </a:r>
            <a:endParaRPr lang="en-GB" sz="800" dirty="0"/>
          </a:p>
          <a:p>
            <a:pPr>
              <a:lnSpc>
                <a:spcPct val="80000"/>
              </a:lnSpc>
            </a:pPr>
            <a:r>
              <a:rPr lang="en-GB" sz="800" dirty="0"/>
              <a:t>This means that the station with the </a:t>
            </a:r>
            <a:r>
              <a:rPr lang="en-GB" sz="800" dirty="0" err="1"/>
              <a:t>callsign</a:t>
            </a:r>
            <a:r>
              <a:rPr lang="en-GB" sz="800" dirty="0"/>
              <a:t> MRC 28 is 378 Squadron. The figures used for the authentication should be said as separate numbers.  If the Squadron number only consist of one digit that single digit should be given. (Units with a squadron number consisting of only one digit then the reply to either Authentication Alpha or Bravo will be the same). Should a Squadron number include an “F” this should be ignored.</a:t>
            </a:r>
            <a:r>
              <a:rPr lang="en-US" sz="800" dirty="0"/>
              <a:t> </a:t>
            </a:r>
            <a:endParaRPr lang="en-GB" sz="800" dirty="0"/>
          </a:p>
          <a:p>
            <a:pPr>
              <a:lnSpc>
                <a:spcPct val="80000"/>
              </a:lnSpc>
            </a:pPr>
            <a:endParaRPr lang="en-GB" sz="800" dirty="0"/>
          </a:p>
          <a:p>
            <a:pPr>
              <a:lnSpc>
                <a:spcPct val="80000"/>
              </a:lnSpc>
            </a:pPr>
            <a:r>
              <a:rPr lang="en-GB" sz="800" b="1" dirty="0"/>
              <a:t>INFORMATION</a:t>
            </a:r>
          </a:p>
          <a:p>
            <a:pPr>
              <a:lnSpc>
                <a:spcPct val="80000"/>
              </a:lnSpc>
            </a:pPr>
            <a:endParaRPr lang="en-GB" sz="800" b="1" dirty="0"/>
          </a:p>
          <a:p>
            <a:pPr>
              <a:lnSpc>
                <a:spcPct val="80000"/>
              </a:lnSpc>
            </a:pPr>
            <a:endParaRPr lang="en-GB" sz="800" i="1" dirty="0"/>
          </a:p>
          <a:p>
            <a:pPr>
              <a:lnSpc>
                <a:spcPct val="80000"/>
              </a:lnSpc>
            </a:pPr>
            <a:r>
              <a:rPr lang="en-GB" sz="800" i="1" dirty="0"/>
              <a:t>The </a:t>
            </a:r>
            <a:r>
              <a:rPr lang="en-GB" sz="800" i="1" dirty="0" err="1"/>
              <a:t>proword</a:t>
            </a:r>
            <a:r>
              <a:rPr lang="en-GB" sz="800" i="1" dirty="0"/>
              <a:t> “Figures” is normally used in front of numbers when sent.</a:t>
            </a:r>
          </a:p>
          <a:p>
            <a:pPr>
              <a:lnSpc>
                <a:spcPct val="80000"/>
              </a:lnSpc>
            </a:pPr>
            <a:endParaRPr lang="en-GB" sz="800" i="1" dirty="0"/>
          </a:p>
          <a:p>
            <a:pPr>
              <a:lnSpc>
                <a:spcPct val="80000"/>
              </a:lnSpc>
            </a:pPr>
            <a:r>
              <a:rPr lang="en-GB" sz="800" i="1" dirty="0"/>
              <a:t>Exceptions to this rule, when figures are always spoken digit by digit</a:t>
            </a:r>
          </a:p>
          <a:p>
            <a:pPr>
              <a:lnSpc>
                <a:spcPct val="80000"/>
              </a:lnSpc>
            </a:pPr>
            <a:r>
              <a:rPr lang="en-GB" sz="800" i="1" dirty="0"/>
              <a:t>whenever they appear, and without the </a:t>
            </a:r>
            <a:r>
              <a:rPr lang="en-GB" sz="800" i="1" dirty="0" err="1"/>
              <a:t>proword</a:t>
            </a:r>
            <a:r>
              <a:rPr lang="en-GB" sz="800" i="1" dirty="0"/>
              <a:t> FIGURES are:</a:t>
            </a:r>
          </a:p>
          <a:p>
            <a:pPr>
              <a:lnSpc>
                <a:spcPct val="80000"/>
              </a:lnSpc>
            </a:pPr>
            <a:r>
              <a:rPr lang="en-GB" sz="800" i="1" dirty="0"/>
              <a:t>(1) </a:t>
            </a:r>
            <a:r>
              <a:rPr lang="en-GB" sz="800" i="1" dirty="0" err="1"/>
              <a:t>Callsigns</a:t>
            </a:r>
            <a:endParaRPr lang="en-GB" sz="800" i="1" dirty="0"/>
          </a:p>
          <a:p>
            <a:pPr>
              <a:lnSpc>
                <a:spcPct val="80000"/>
              </a:lnSpc>
            </a:pPr>
            <a:r>
              <a:rPr lang="en-GB" sz="800" i="1" dirty="0"/>
              <a:t>(2) Grid references.</a:t>
            </a:r>
          </a:p>
          <a:p>
            <a:pPr>
              <a:lnSpc>
                <a:spcPct val="80000"/>
              </a:lnSpc>
            </a:pPr>
            <a:r>
              <a:rPr lang="en-GB" sz="800" i="1" dirty="0"/>
              <a:t>(3) Target indications (except that exact multiples of a hundred or a</a:t>
            </a:r>
          </a:p>
          <a:p>
            <a:pPr>
              <a:lnSpc>
                <a:spcPct val="80000"/>
              </a:lnSpc>
            </a:pPr>
            <a:r>
              <a:rPr lang="en-GB" sz="800" i="1" dirty="0"/>
              <a:t>thousand are pronounced as such).</a:t>
            </a:r>
          </a:p>
          <a:p>
            <a:pPr>
              <a:lnSpc>
                <a:spcPct val="80000"/>
              </a:lnSpc>
            </a:pPr>
            <a:r>
              <a:rPr lang="en-GB" sz="800" i="1" dirty="0"/>
              <a:t>(4) Authentication</a:t>
            </a:r>
          </a:p>
          <a:p>
            <a:pPr>
              <a:lnSpc>
                <a:spcPct val="80000"/>
              </a:lnSpc>
            </a:pPr>
            <a:r>
              <a:rPr lang="en-GB" sz="800" i="1" dirty="0"/>
              <a:t>(5) Formal message date time groups (DTGs).</a:t>
            </a:r>
          </a:p>
          <a:p>
            <a:pPr>
              <a:lnSpc>
                <a:spcPct val="80000"/>
              </a:lnSpc>
            </a:pPr>
            <a:endParaRPr lang="en-GB" sz="800" i="1" dirty="0"/>
          </a:p>
          <a:p>
            <a:pPr>
              <a:lnSpc>
                <a:spcPct val="80000"/>
              </a:lnSpc>
            </a:pPr>
            <a:endParaRPr lang="en-GB" sz="800" dirty="0"/>
          </a:p>
          <a:p>
            <a:pPr lvl="1">
              <a:lnSpc>
                <a:spcPct val="80000"/>
              </a:lnSpc>
            </a:pPr>
            <a:endParaRPr lang="en-GB" sz="800" dirty="0"/>
          </a:p>
          <a:p>
            <a:pPr>
              <a:lnSpc>
                <a:spcPct val="80000"/>
              </a:lnSpc>
            </a:pPr>
            <a:endParaRPr lang="en-US" sz="8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469144-B22B-4993-8B12-563F17AAC9A5}" type="slidenum">
              <a:rPr lang="en-GB"/>
              <a:pPr/>
              <a:t>12</a:t>
            </a:fld>
            <a:endParaRPr lang="en-GB"/>
          </a:p>
        </p:txBody>
      </p:sp>
      <p:sp>
        <p:nvSpPr>
          <p:cNvPr id="338946" name="Rectangle 2"/>
          <p:cNvSpPr>
            <a:spLocks noGrp="1" noRot="1" noChangeAspect="1" noChangeArrowheads="1" noTextEdit="1"/>
          </p:cNvSpPr>
          <p:nvPr>
            <p:ph type="sldImg"/>
          </p:nvPr>
        </p:nvSpPr>
        <p:spPr>
          <a:xfrm>
            <a:off x="1293813" y="796925"/>
            <a:ext cx="4273550" cy="3205163"/>
          </a:xfrm>
          <a:ln/>
        </p:spPr>
      </p:sp>
      <p:sp>
        <p:nvSpPr>
          <p:cNvPr id="338947" name="Rectangle 3"/>
          <p:cNvSpPr>
            <a:spLocks noGrp="1" noChangeArrowheads="1"/>
          </p:cNvSpPr>
          <p:nvPr>
            <p:ph type="body" idx="1"/>
          </p:nvPr>
        </p:nvSpPr>
        <p:spPr>
          <a:xfrm>
            <a:off x="914400" y="4344988"/>
            <a:ext cx="5029200" cy="4113212"/>
          </a:xfrm>
        </p:spPr>
        <p:txBody>
          <a:bodyPr/>
          <a:lstStyle/>
          <a:p>
            <a:r>
              <a:rPr lang="en-GB" b="1"/>
              <a:t>AUTHENTICATE</a:t>
            </a:r>
          </a:p>
          <a:p>
            <a:endParaRPr lang="en-GB" b="1"/>
          </a:p>
          <a:p>
            <a:endParaRPr lang="en-GB" b="1"/>
          </a:p>
          <a:p>
            <a:r>
              <a:rPr lang="en-GB"/>
              <a:t>13.</a:t>
            </a:r>
            <a:r>
              <a:rPr lang="en-GB" b="1"/>
              <a:t> Bravo.</a:t>
            </a:r>
            <a:r>
              <a:rPr lang="en-GB"/>
              <a:t> The reply to this challenge is the Station’s Squadron number in reverse.</a:t>
            </a:r>
          </a:p>
          <a:p>
            <a:pPr lvl="1"/>
            <a:r>
              <a:rPr lang="en-GB"/>
              <a:t>Example</a:t>
            </a:r>
            <a:endParaRPr lang="en-GB" b="1"/>
          </a:p>
          <a:p>
            <a:pPr lvl="1"/>
            <a:r>
              <a:rPr lang="en-GB" b="1"/>
              <a:t>MRC 28 This is MRC 56 Authenticate Bravo Over.</a:t>
            </a:r>
            <a:endParaRPr lang="en-GB"/>
          </a:p>
          <a:p>
            <a:pPr lvl="1"/>
            <a:r>
              <a:rPr lang="en-GB"/>
              <a:t>MRC 56 This is MRC 28 I Authenticate Bravo 873 Over.</a:t>
            </a:r>
            <a:endParaRPr lang="en-GB" b="1"/>
          </a:p>
          <a:p>
            <a:pPr lvl="1"/>
            <a:r>
              <a:rPr lang="en-GB" b="1"/>
              <a:t>MRC 28 This is MRC 56 Correct Out.</a:t>
            </a:r>
            <a:endParaRPr lang="en-GB"/>
          </a:p>
          <a:p>
            <a:r>
              <a:rPr lang="en-GB"/>
              <a:t>This also means that the station with the callsign MRC 28 is 378 Squadron.</a:t>
            </a:r>
          </a:p>
          <a:p>
            <a:endParaRPr lang="en-GB" b="1"/>
          </a:p>
          <a:p>
            <a:endParaRPr lang="en-GB"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98F573-4D96-4ED7-AA0B-0190D4CA1A4E}" type="slidenum">
              <a:rPr lang="en-GB"/>
              <a:pPr/>
              <a:t>13</a:t>
            </a:fld>
            <a:endParaRPr lang="en-GB"/>
          </a:p>
        </p:txBody>
      </p:sp>
      <p:sp>
        <p:nvSpPr>
          <p:cNvPr id="262146" name="Rectangle 2"/>
          <p:cNvSpPr>
            <a:spLocks noGrp="1" noRot="1" noChangeAspect="1" noChangeArrowheads="1" noTextEdit="1"/>
          </p:cNvSpPr>
          <p:nvPr>
            <p:ph type="sldImg"/>
          </p:nvPr>
        </p:nvSpPr>
        <p:spPr>
          <a:xfrm>
            <a:off x="1293813" y="796925"/>
            <a:ext cx="4273550" cy="3205163"/>
          </a:xfrm>
          <a:ln/>
        </p:spPr>
      </p:sp>
      <p:sp>
        <p:nvSpPr>
          <p:cNvPr id="262147" name="Rectangle 3"/>
          <p:cNvSpPr>
            <a:spLocks noGrp="1" noChangeArrowheads="1"/>
          </p:cNvSpPr>
          <p:nvPr>
            <p:ph type="body" idx="1"/>
          </p:nvPr>
        </p:nvSpPr>
        <p:spPr>
          <a:xfrm>
            <a:off x="914400" y="4344988"/>
            <a:ext cx="5029200" cy="4113212"/>
          </a:xfrm>
        </p:spPr>
        <p:txBody>
          <a:bodyPr/>
          <a:lstStyle/>
          <a:p>
            <a:r>
              <a:rPr lang="en-GB" b="1" dirty="0"/>
              <a:t>AUTHENTICATE</a:t>
            </a:r>
          </a:p>
          <a:p>
            <a:endParaRPr lang="en-GB" b="1" dirty="0"/>
          </a:p>
          <a:p>
            <a:endParaRPr lang="en-GB" b="1" dirty="0"/>
          </a:p>
          <a:p>
            <a:r>
              <a:rPr lang="en-GB" dirty="0"/>
              <a:t>14.</a:t>
            </a:r>
            <a:r>
              <a:rPr lang="en-GB" b="1" dirty="0"/>
              <a:t> Charlie.</a:t>
            </a:r>
            <a:r>
              <a:rPr lang="en-GB" dirty="0"/>
              <a:t> The reply to this challenge is state the station's Squadron number added to the date (day of the month). For 5 (F) Squadron on the 12 of April the answer would be 17 (5+12)</a:t>
            </a:r>
          </a:p>
          <a:p>
            <a:pPr lvl="1"/>
            <a:r>
              <a:rPr lang="en-GB" dirty="0"/>
              <a:t>Example</a:t>
            </a:r>
            <a:endParaRPr lang="en-GB" b="1" dirty="0"/>
          </a:p>
          <a:p>
            <a:pPr lvl="1"/>
            <a:r>
              <a:rPr lang="en-GB" b="1" dirty="0"/>
              <a:t>MRC 16 This is MRC 56 Authenticate Charlie - Over.</a:t>
            </a:r>
            <a:endParaRPr lang="en-GB" dirty="0"/>
          </a:p>
          <a:p>
            <a:pPr lvl="1"/>
            <a:r>
              <a:rPr lang="en-GB" dirty="0"/>
              <a:t>MRC 56 This is MRC 16 I Authenticate Charlie – 17 - Over.</a:t>
            </a:r>
            <a:endParaRPr lang="en-GB" b="1" dirty="0"/>
          </a:p>
          <a:p>
            <a:pPr lvl="1"/>
            <a:r>
              <a:rPr lang="en-GB" b="1" dirty="0"/>
              <a:t>MRC 16 This is MRC 56 Correct -  out</a:t>
            </a:r>
            <a:endParaRPr lang="en-GB" dirty="0"/>
          </a:p>
          <a:p>
            <a:r>
              <a:rPr lang="en-GB" dirty="0"/>
              <a:t>This means that the station with the </a:t>
            </a:r>
            <a:r>
              <a:rPr lang="en-GB" dirty="0" err="1"/>
              <a:t>callsign</a:t>
            </a:r>
            <a:r>
              <a:rPr lang="en-GB" dirty="0"/>
              <a:t> MRC 16 is 5 (F) Squadron.</a:t>
            </a:r>
          </a:p>
          <a:p>
            <a:endParaRPr lang="en-GB" b="1" dirty="0"/>
          </a:p>
          <a:p>
            <a:endParaRPr lang="en-GB" b="1"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7734B5-C9CD-4B71-B60A-15878791525C}" type="slidenum">
              <a:rPr lang="en-GB"/>
              <a:pPr/>
              <a:t>14</a:t>
            </a:fld>
            <a:endParaRPr lang="en-GB"/>
          </a:p>
        </p:txBody>
      </p:sp>
      <p:sp>
        <p:nvSpPr>
          <p:cNvPr id="288770" name="Rectangle 2"/>
          <p:cNvSpPr>
            <a:spLocks noGrp="1" noRot="1" noChangeAspect="1" noChangeArrowheads="1" noTextEdit="1"/>
          </p:cNvSpPr>
          <p:nvPr>
            <p:ph type="sldImg"/>
          </p:nvPr>
        </p:nvSpPr>
        <p:spPr>
          <a:xfrm>
            <a:off x="1293813" y="796925"/>
            <a:ext cx="4273550" cy="3205163"/>
          </a:xfrm>
          <a:ln/>
        </p:spPr>
      </p:sp>
      <p:sp>
        <p:nvSpPr>
          <p:cNvPr id="288771" name="Rectangle 3"/>
          <p:cNvSpPr>
            <a:spLocks noGrp="1" noChangeArrowheads="1"/>
          </p:cNvSpPr>
          <p:nvPr>
            <p:ph type="body" idx="1"/>
          </p:nvPr>
        </p:nvSpPr>
        <p:spPr>
          <a:xfrm>
            <a:off x="914400" y="4344988"/>
            <a:ext cx="5029200" cy="4113212"/>
          </a:xfrm>
        </p:spPr>
        <p:txBody>
          <a:bodyPr/>
          <a:lstStyle/>
          <a:p>
            <a:r>
              <a:rPr lang="en-GB"/>
              <a:t>Lets do another one!</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65B0C5-4CD9-44B4-8EDD-EFCDF3FAFFBB}" type="slidenum">
              <a:rPr lang="en-GB"/>
              <a:pPr/>
              <a:t>15</a:t>
            </a:fld>
            <a:endParaRPr lang="en-GB"/>
          </a:p>
        </p:txBody>
      </p:sp>
      <p:sp>
        <p:nvSpPr>
          <p:cNvPr id="274434" name="Rectangle 2"/>
          <p:cNvSpPr>
            <a:spLocks noGrp="1" noRot="1" noChangeAspect="1" noChangeArrowheads="1" noTextEdit="1"/>
          </p:cNvSpPr>
          <p:nvPr>
            <p:ph type="sldImg"/>
          </p:nvPr>
        </p:nvSpPr>
        <p:spPr>
          <a:xfrm>
            <a:off x="1293813" y="796925"/>
            <a:ext cx="4273550" cy="3205163"/>
          </a:xfrm>
          <a:ln/>
        </p:spPr>
      </p:sp>
      <p:sp>
        <p:nvSpPr>
          <p:cNvPr id="274435" name="Rectangle 3"/>
          <p:cNvSpPr>
            <a:spLocks noGrp="1" noChangeArrowheads="1"/>
          </p:cNvSpPr>
          <p:nvPr>
            <p:ph type="body" idx="1"/>
          </p:nvPr>
        </p:nvSpPr>
        <p:spPr>
          <a:xfrm>
            <a:off x="914400" y="4344988"/>
            <a:ext cx="5029200" cy="4113212"/>
          </a:xfrm>
        </p:spPr>
        <p:txBody>
          <a:bodyPr/>
          <a:lstStyle/>
          <a:p>
            <a:r>
              <a:rPr lang="en-GB"/>
              <a:t>This is how an authentication should sound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10471D-DFC7-4EE4-8F42-A4CDF7915B00}" type="slidenum">
              <a:rPr lang="en-GB"/>
              <a:pPr/>
              <a:t>16</a:t>
            </a:fld>
            <a:endParaRPr lang="en-GB"/>
          </a:p>
        </p:txBody>
      </p:sp>
      <p:sp>
        <p:nvSpPr>
          <p:cNvPr id="305154" name="Rectangle 2"/>
          <p:cNvSpPr>
            <a:spLocks noGrp="1" noRot="1" noChangeAspect="1" noChangeArrowheads="1" noTextEdit="1"/>
          </p:cNvSpPr>
          <p:nvPr>
            <p:ph type="sldImg"/>
          </p:nvPr>
        </p:nvSpPr>
        <p:spPr>
          <a:xfrm>
            <a:off x="1293813" y="796925"/>
            <a:ext cx="4273550" cy="3205163"/>
          </a:xfrm>
          <a:ln/>
        </p:spPr>
      </p:sp>
      <p:sp>
        <p:nvSpPr>
          <p:cNvPr id="305155" name="Rectangle 3"/>
          <p:cNvSpPr>
            <a:spLocks noGrp="1" noChangeArrowheads="1"/>
          </p:cNvSpPr>
          <p:nvPr>
            <p:ph type="body" idx="1"/>
          </p:nvPr>
        </p:nvSpPr>
        <p:spPr>
          <a:xfrm>
            <a:off x="914400" y="4344988"/>
            <a:ext cx="5029200" cy="4113212"/>
          </a:xfrm>
        </p:spPr>
        <p:txBody>
          <a:bodyPr/>
          <a:lstStyle/>
          <a:p>
            <a:r>
              <a:rPr lang="en-GB" b="1" dirty="0"/>
              <a:t>AUTHENTICATE</a:t>
            </a:r>
          </a:p>
          <a:p>
            <a:endParaRPr lang="en-GB" b="1" dirty="0"/>
          </a:p>
          <a:p>
            <a:endParaRPr lang="en-GB" b="1" dirty="0"/>
          </a:p>
          <a:p>
            <a:r>
              <a:rPr lang="en-GB" dirty="0"/>
              <a:t>15.</a:t>
            </a:r>
            <a:r>
              <a:rPr lang="en-GB" b="1" dirty="0"/>
              <a:t> Delta.</a:t>
            </a:r>
            <a:r>
              <a:rPr lang="en-GB" dirty="0"/>
              <a:t> The reply to this challenge is the Call Sign number added to the date (day of the month). For </a:t>
            </a:r>
            <a:r>
              <a:rPr lang="en-GB" dirty="0" err="1"/>
              <a:t>Callsign</a:t>
            </a:r>
            <a:r>
              <a:rPr lang="en-GB" dirty="0"/>
              <a:t> MRV 92 and on the 21 July the answer would be 113 (92+21)</a:t>
            </a:r>
          </a:p>
          <a:p>
            <a:pPr lvl="1"/>
            <a:r>
              <a:rPr lang="en-GB" dirty="0"/>
              <a:t>Example</a:t>
            </a:r>
            <a:endParaRPr lang="en-GB" b="1" dirty="0"/>
          </a:p>
          <a:p>
            <a:pPr lvl="1"/>
            <a:r>
              <a:rPr lang="en-GB" b="1" dirty="0"/>
              <a:t>MRV 92 This is MRL 47 Authenticate Delta Over</a:t>
            </a:r>
            <a:endParaRPr lang="en-GB" dirty="0"/>
          </a:p>
          <a:p>
            <a:pPr lvl="1"/>
            <a:r>
              <a:rPr lang="en-GB" dirty="0"/>
              <a:t>MRL 47 This is MRV 92 I Authenticate – 113- Over</a:t>
            </a:r>
            <a:endParaRPr lang="en-GB" b="1" dirty="0"/>
          </a:p>
          <a:p>
            <a:pPr lvl="1"/>
            <a:r>
              <a:rPr lang="en-GB" b="1" dirty="0"/>
              <a:t>MRV 92 This is MRL 47 Correct Out</a:t>
            </a:r>
            <a:endParaRPr lang="en-GB" dirty="0"/>
          </a:p>
          <a:p>
            <a:r>
              <a:rPr lang="en-GB" dirty="0"/>
              <a:t>Should the reply not be satisfactory, i.e. there is no such squadron shown in the List of </a:t>
            </a:r>
            <a:r>
              <a:rPr lang="en-GB" dirty="0" err="1"/>
              <a:t>Callsigns</a:t>
            </a:r>
            <a:r>
              <a:rPr lang="en-GB" dirty="0"/>
              <a:t>, all radio traffic and transmissions must be stopped immediately and your Radio Officer I informed.</a:t>
            </a:r>
          </a:p>
          <a:p>
            <a:r>
              <a:rPr lang="en-GB" dirty="0"/>
              <a:t>Authenticating Bravo and Charlie should </a:t>
            </a:r>
            <a:r>
              <a:rPr lang="en-GB" b="1" dirty="0"/>
              <a:t>not</a:t>
            </a:r>
            <a:r>
              <a:rPr lang="en-GB" dirty="0"/>
              <a:t> normally be used when challenging a mobile unit.</a:t>
            </a:r>
          </a:p>
          <a:p>
            <a:r>
              <a:rPr lang="en-GB" dirty="0"/>
              <a:t>Delta can only be used for Stations who do not have a Squadron number such as Wing and region </a:t>
            </a:r>
            <a:r>
              <a:rPr lang="en-GB" dirty="0" err="1"/>
              <a:t>Callsigns</a:t>
            </a:r>
            <a:r>
              <a:rPr lang="en-GB" dirty="0"/>
              <a:t>.</a:t>
            </a:r>
          </a:p>
          <a:p>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D78D8E-DB2F-487A-BD1D-F4C4BB49DAF3}" type="slidenum">
              <a:rPr lang="en-GB"/>
              <a:pPr/>
              <a:t>17</a:t>
            </a:fld>
            <a:endParaRPr lang="en-GB"/>
          </a:p>
        </p:txBody>
      </p:sp>
      <p:sp>
        <p:nvSpPr>
          <p:cNvPr id="346114" name="Rectangle 2"/>
          <p:cNvSpPr>
            <a:spLocks noGrp="1" noRot="1" noChangeAspect="1" noChangeArrowheads="1" noTextEdit="1"/>
          </p:cNvSpPr>
          <p:nvPr>
            <p:ph type="sldImg"/>
          </p:nvPr>
        </p:nvSpPr>
        <p:spPr>
          <a:ln/>
        </p:spPr>
      </p:sp>
      <p:sp>
        <p:nvSpPr>
          <p:cNvPr id="346115" name="Rectangle 3"/>
          <p:cNvSpPr>
            <a:spLocks noGrp="1" noChangeArrowheads="1"/>
          </p:cNvSpPr>
          <p:nvPr>
            <p:ph type="body" idx="1"/>
          </p:nvPr>
        </p:nvSpPr>
        <p:spPr/>
        <p:txBody>
          <a:bodyPr/>
          <a:lstStyle/>
          <a:p>
            <a:r>
              <a:rPr lang="en-GB"/>
              <a:t>16.	Should the reply not be satisfactory, i.e. there is no such squadron shown in the List of Call Signs, all radio traffic with that station should be stopped immediately and your Radio Communications Officer informed.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23A31E-5F82-47C3-9C23-AD325A70D2DB}" type="slidenum">
              <a:rPr lang="en-GB"/>
              <a:pPr/>
              <a:t>18</a:t>
            </a:fld>
            <a:endParaRPr lang="en-GB"/>
          </a:p>
        </p:txBody>
      </p:sp>
      <p:sp>
        <p:nvSpPr>
          <p:cNvPr id="348162" name="Rectangle 2"/>
          <p:cNvSpPr>
            <a:spLocks noGrp="1" noRot="1" noChangeAspect="1" noChangeArrowheads="1" noTextEdit="1"/>
          </p:cNvSpPr>
          <p:nvPr>
            <p:ph type="sldImg"/>
          </p:nvPr>
        </p:nvSpPr>
        <p:spPr>
          <a:ln/>
        </p:spPr>
      </p:sp>
      <p:sp>
        <p:nvSpPr>
          <p:cNvPr id="348163" name="Rectangle 3"/>
          <p:cNvSpPr>
            <a:spLocks noGrp="1" noChangeArrowheads="1"/>
          </p:cNvSpPr>
          <p:nvPr>
            <p:ph type="body" idx="1"/>
          </p:nvPr>
        </p:nvSpPr>
        <p:spPr/>
        <p:txBody>
          <a:bodyPr/>
          <a:lstStyle/>
          <a:p>
            <a:r>
              <a:rPr lang="en-GB" dirty="0"/>
              <a:t>17.	Authenticating Bravo and Charlie should not normally be used when challenging a mobile unit.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FBA53-4966-465F-84CB-708580E2357E}" type="slidenum">
              <a:rPr lang="en-GB"/>
              <a:pPr/>
              <a:t>3</a:t>
            </a:fld>
            <a:endParaRPr lang="en-GB"/>
          </a:p>
        </p:txBody>
      </p:sp>
      <p:sp>
        <p:nvSpPr>
          <p:cNvPr id="216066" name="Rectangle 2"/>
          <p:cNvSpPr>
            <a:spLocks noGrp="1" noRot="1" noChangeAspect="1" noChangeArrowheads="1" noTextEdit="1"/>
          </p:cNvSpPr>
          <p:nvPr>
            <p:ph type="sldImg"/>
          </p:nvPr>
        </p:nvSpPr>
        <p:spPr>
          <a:xfrm>
            <a:off x="1293813" y="796925"/>
            <a:ext cx="4273550" cy="3205163"/>
          </a:xfrm>
          <a:ln/>
        </p:spPr>
      </p:sp>
      <p:sp>
        <p:nvSpPr>
          <p:cNvPr id="216067" name="Rectangle 3"/>
          <p:cNvSpPr>
            <a:spLocks noGrp="1" noChangeArrowheads="1"/>
          </p:cNvSpPr>
          <p:nvPr>
            <p:ph type="body" idx="1"/>
          </p:nvPr>
        </p:nvSpPr>
        <p:spPr>
          <a:xfrm>
            <a:off x="914400" y="4344988"/>
            <a:ext cx="5029200" cy="4113212"/>
          </a:xfrm>
        </p:spPr>
        <p:txBody>
          <a:bodyPr/>
          <a:lstStyle/>
          <a:p>
            <a:pPr>
              <a:lnSpc>
                <a:spcPct val="80000"/>
              </a:lnSpc>
            </a:pPr>
            <a:r>
              <a:rPr lang="en-GB" sz="800" b="1" u="sng" dirty="0"/>
              <a:t>RADIO CHECK</a:t>
            </a:r>
          </a:p>
          <a:p>
            <a:pPr>
              <a:lnSpc>
                <a:spcPct val="80000"/>
              </a:lnSpc>
            </a:pPr>
            <a:r>
              <a:rPr lang="en-GB" sz="800" dirty="0"/>
              <a:t>2. Readability is the capacity of understanding and has six different grades or degrees which are:</a:t>
            </a:r>
          </a:p>
          <a:p>
            <a:pPr>
              <a:lnSpc>
                <a:spcPct val="80000"/>
              </a:lnSpc>
            </a:pPr>
            <a:r>
              <a:rPr lang="en-GB" sz="800" dirty="0"/>
              <a:t>		Clear		(</a:t>
            </a:r>
            <a:r>
              <a:rPr lang="en-GB" sz="700" dirty="0">
                <a:latin typeface="Arial Rounded MT Bold" pitchFamily="34" charset="0"/>
              </a:rPr>
              <a:t>Excellent  Signal)</a:t>
            </a:r>
          </a:p>
          <a:p>
            <a:pPr>
              <a:lnSpc>
                <a:spcPct val="80000"/>
              </a:lnSpc>
            </a:pPr>
            <a:r>
              <a:rPr lang="en-GB" sz="800" dirty="0"/>
              <a:t>		</a:t>
            </a:r>
            <a:r>
              <a:rPr lang="en-GB" sz="800" dirty="0">
                <a:solidFill>
                  <a:srgbClr val="003399"/>
                </a:solidFill>
              </a:rPr>
              <a:t>Readable		(</a:t>
            </a:r>
            <a:r>
              <a:rPr lang="en-GB" sz="700" dirty="0">
                <a:latin typeface="Arial Rounded MT Bold" pitchFamily="34" charset="0"/>
              </a:rPr>
              <a:t>Satisfactory)</a:t>
            </a:r>
            <a:endParaRPr lang="en-GB" sz="700" dirty="0">
              <a:effectLst>
                <a:outerShdw blurRad="38100" dist="38100" dir="2700000" algn="tl">
                  <a:srgbClr val="C0C0C0"/>
                </a:outerShdw>
              </a:effectLst>
              <a:latin typeface="Arial Rounded MT Bold" pitchFamily="34" charset="0"/>
            </a:endParaRPr>
          </a:p>
          <a:p>
            <a:pPr>
              <a:lnSpc>
                <a:spcPct val="80000"/>
              </a:lnSpc>
            </a:pPr>
            <a:r>
              <a:rPr lang="en-GB" sz="800" dirty="0"/>
              <a:t>		Unreadable		(</a:t>
            </a:r>
            <a:r>
              <a:rPr lang="en-GB" sz="700" dirty="0">
                <a:latin typeface="Arial Rounded MT Bold" pitchFamily="34" charset="0"/>
              </a:rPr>
              <a:t>You an not be understood)</a:t>
            </a:r>
            <a:endParaRPr lang="en-GB" sz="800" dirty="0"/>
          </a:p>
          <a:p>
            <a:pPr>
              <a:lnSpc>
                <a:spcPct val="80000"/>
              </a:lnSpc>
            </a:pPr>
            <a:r>
              <a:rPr lang="en-GB" sz="800" dirty="0"/>
              <a:t>		Distorted		(</a:t>
            </a:r>
            <a:r>
              <a:rPr lang="en-GB" sz="700" dirty="0">
                <a:latin typeface="Arial Rounded MT Bold" pitchFamily="34" charset="0"/>
              </a:rPr>
              <a:t>Difficult to hear)</a:t>
            </a:r>
          </a:p>
          <a:p>
            <a:pPr>
              <a:lnSpc>
                <a:spcPct val="80000"/>
              </a:lnSpc>
            </a:pPr>
            <a:r>
              <a:rPr lang="en-GB" sz="800" dirty="0"/>
              <a:t>		Intermittent		(Signal goes on and off)</a:t>
            </a:r>
          </a:p>
          <a:p>
            <a:pPr>
              <a:lnSpc>
                <a:spcPct val="80000"/>
              </a:lnSpc>
            </a:pPr>
            <a:r>
              <a:rPr lang="en-GB" sz="800" dirty="0"/>
              <a:t>		Interference		(Difficult to hear because of background noise)</a:t>
            </a:r>
          </a:p>
          <a:p>
            <a:pPr>
              <a:lnSpc>
                <a:spcPct val="80000"/>
              </a:lnSpc>
            </a:pPr>
            <a:endParaRPr lang="en-GB" sz="800" dirty="0"/>
          </a:p>
          <a:p>
            <a:pPr>
              <a:lnSpc>
                <a:spcPct val="80000"/>
              </a:lnSpc>
            </a:pPr>
            <a:endParaRPr lang="en-GB" sz="8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01E2E4-CC3F-402D-95B9-0340F6B5C8CB}" type="slidenum">
              <a:rPr lang="en-GB"/>
              <a:pPr/>
              <a:t>4</a:t>
            </a:fld>
            <a:endParaRPr lang="en-GB"/>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r>
              <a:rPr lang="en-GB" dirty="0"/>
              <a:t>3. Replies should be by means of a short and concise report of actual reception using any combination of strength and readability.</a:t>
            </a:r>
          </a:p>
          <a:p>
            <a:endParaRPr lang="en-GB" dirty="0"/>
          </a:p>
          <a:p>
            <a:r>
              <a:rPr lang="en-GB" dirty="0"/>
              <a:t>4. For example: Loud and clear, very weak but readable or fading and intermittent.</a:t>
            </a:r>
          </a:p>
          <a:p>
            <a:endParaRPr lang="en-GB" dirty="0"/>
          </a:p>
          <a:p>
            <a:r>
              <a:rPr lang="en-GB" dirty="0"/>
              <a:t>Radio checks can be with a known station. For example:</a:t>
            </a:r>
          </a:p>
          <a:p>
            <a:endParaRPr lang="en-GB" b="1" dirty="0"/>
          </a:p>
          <a:p>
            <a:pPr lvl="2"/>
            <a:r>
              <a:rPr lang="en-GB" b="1" dirty="0"/>
              <a:t>MRG91 This is MRG84 Radio check over.</a:t>
            </a:r>
            <a:endParaRPr lang="en-GB" dirty="0"/>
          </a:p>
          <a:p>
            <a:pPr lvl="2"/>
            <a:r>
              <a:rPr lang="en-GB" dirty="0"/>
              <a:t>MRG84 This is MRG91 Good Readable radio check over.</a:t>
            </a:r>
            <a:endParaRPr lang="en-GB" b="1" dirty="0"/>
          </a:p>
          <a:p>
            <a:pPr lvl="2"/>
            <a:r>
              <a:rPr lang="en-GB" b="1" dirty="0"/>
              <a:t>MRG91 This is MRG84 Loud clear out</a:t>
            </a:r>
          </a:p>
          <a:p>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7C8E72-1218-454A-8E40-1C0B90051265}" type="slidenum">
              <a:rPr lang="en-GB"/>
              <a:pPr/>
              <a:t>5</a:t>
            </a:fld>
            <a:endParaRPr lang="en-GB"/>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r>
              <a:rPr lang="en-GB"/>
              <a:t>5. Alternatively radio checks can be obtained by calling generally on the net using the two phonetic code words ALPHA CHARLIE. When a radio check is preceded by Alpha Charlie, it indicates that any station listening may give a reply, for example:</a:t>
            </a:r>
          </a:p>
          <a:p>
            <a:endParaRPr lang="en-GB" b="1"/>
          </a:p>
          <a:p>
            <a:pPr lvl="2"/>
            <a:r>
              <a:rPr lang="en-GB" b="1"/>
              <a:t>Alpha Charlie This is MRG84 Radio check over</a:t>
            </a:r>
            <a:endParaRPr lang="en-GB"/>
          </a:p>
          <a:p>
            <a:pPr lvl="2"/>
            <a:r>
              <a:rPr lang="en-GB"/>
              <a:t>MRG84 This is MRG77 Good readable radio check over.</a:t>
            </a:r>
            <a:endParaRPr lang="en-GB" b="1"/>
          </a:p>
          <a:p>
            <a:pPr lvl="2"/>
            <a:r>
              <a:rPr lang="en-GB" b="1"/>
              <a:t>MRG77 This is MRG84 Weak readable out.</a:t>
            </a:r>
            <a:endParaRPr lang="en-US" b="1"/>
          </a:p>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BC792F-F01C-49C2-93B9-F707F96E26D8}" type="slidenum">
              <a:rPr lang="en-GB"/>
              <a:pPr/>
              <a:t>6</a:t>
            </a:fld>
            <a:endParaRPr lang="en-GB"/>
          </a:p>
        </p:txBody>
      </p:sp>
      <p:sp>
        <p:nvSpPr>
          <p:cNvPr id="222210" name="Rectangle 2"/>
          <p:cNvSpPr>
            <a:spLocks noGrp="1" noRot="1" noChangeAspect="1" noChangeArrowheads="1" noTextEdit="1"/>
          </p:cNvSpPr>
          <p:nvPr>
            <p:ph type="sldImg"/>
          </p:nvPr>
        </p:nvSpPr>
        <p:spPr>
          <a:xfrm>
            <a:off x="1293813" y="796925"/>
            <a:ext cx="4273550" cy="3205163"/>
          </a:xfrm>
          <a:ln/>
        </p:spPr>
      </p:sp>
      <p:sp>
        <p:nvSpPr>
          <p:cNvPr id="222211" name="Rectangle 3"/>
          <p:cNvSpPr>
            <a:spLocks noGrp="1" noChangeArrowheads="1"/>
          </p:cNvSpPr>
          <p:nvPr>
            <p:ph type="body" idx="1"/>
          </p:nvPr>
        </p:nvSpPr>
        <p:spPr>
          <a:xfrm>
            <a:off x="914400" y="4344988"/>
            <a:ext cx="5029200" cy="4113212"/>
          </a:xfrm>
        </p:spPr>
        <p:txBody>
          <a:bodyPr>
            <a:normAutofit lnSpcReduction="10000"/>
          </a:bodyPr>
          <a:lstStyle/>
          <a:p>
            <a:r>
              <a:rPr lang="en-GB" b="1" u="sng" dirty="0"/>
              <a:t>Messages</a:t>
            </a:r>
          </a:p>
          <a:p>
            <a:r>
              <a:rPr lang="en-GB" dirty="0"/>
              <a:t>6. Messages sent on the radio consists of 3 distinct elements they are:</a:t>
            </a:r>
          </a:p>
          <a:p>
            <a:endParaRPr lang="en-GB" dirty="0"/>
          </a:p>
          <a:p>
            <a:pPr lvl="1"/>
            <a:r>
              <a:rPr lang="en-GB" dirty="0"/>
              <a:t>a. </a:t>
            </a:r>
            <a:r>
              <a:rPr lang="en-GB" u="sng" dirty="0"/>
              <a:t>The Call</a:t>
            </a:r>
            <a:r>
              <a:rPr lang="en-GB" dirty="0"/>
              <a:t>. The call is always at the start of a message and is in the following format:</a:t>
            </a:r>
            <a:endParaRPr lang="en-GB" b="1" dirty="0"/>
          </a:p>
          <a:p>
            <a:r>
              <a:rPr lang="en-GB" b="1" dirty="0"/>
              <a:t>	MRG 02 This is MRV 12 over.</a:t>
            </a:r>
            <a:endParaRPr lang="en-GB" dirty="0"/>
          </a:p>
          <a:p>
            <a:r>
              <a:rPr lang="en-GB" dirty="0"/>
              <a:t>	MRV 12 This is MRG 02 Ml send over.</a:t>
            </a:r>
          </a:p>
          <a:p>
            <a:endParaRPr lang="en-GB" dirty="0"/>
          </a:p>
          <a:p>
            <a:pPr lvl="1"/>
            <a:r>
              <a:rPr lang="en-GB" dirty="0"/>
              <a:t>b. </a:t>
            </a:r>
            <a:r>
              <a:rPr lang="en-GB" u="sng" dirty="0"/>
              <a:t>The Text</a:t>
            </a:r>
            <a:r>
              <a:rPr lang="en-GB" dirty="0"/>
              <a:t>. The text is the part of a message which conveys the meaning or the instructions. It may take more than one transmission to pass on the entire message. This is an example of text:</a:t>
            </a:r>
            <a:endParaRPr lang="en-GB" b="1" dirty="0"/>
          </a:p>
          <a:p>
            <a:r>
              <a:rPr lang="en-GB" b="1" dirty="0"/>
              <a:t>	MRG 02 M1 This is MRV 12 Arrange for the mini bus to be sent to this location - over.</a:t>
            </a:r>
          </a:p>
          <a:p>
            <a:endParaRPr lang="en-GB" dirty="0"/>
          </a:p>
          <a:p>
            <a:pPr lvl="1"/>
            <a:r>
              <a:rPr lang="en-GB" dirty="0"/>
              <a:t>C. </a:t>
            </a:r>
            <a:r>
              <a:rPr lang="en-GB" u="sng" dirty="0"/>
              <a:t>The Ending</a:t>
            </a:r>
            <a:r>
              <a:rPr lang="en-GB" dirty="0"/>
              <a:t>. The ending is used to signify that the message has been understood and action will be taken if necessary, and as the name implies it is the end of that message. For example:</a:t>
            </a:r>
          </a:p>
          <a:p>
            <a:r>
              <a:rPr lang="en-GB" dirty="0"/>
              <a:t>	MRV 12 This is MRG 02  </a:t>
            </a:r>
            <a:r>
              <a:rPr lang="en-GB" dirty="0" err="1"/>
              <a:t>Wilco</a:t>
            </a:r>
            <a:r>
              <a:rPr lang="en-GB" dirty="0"/>
              <a:t> - out</a:t>
            </a:r>
          </a:p>
          <a:p>
            <a:endParaRPr lang="en-GB" dirty="0"/>
          </a:p>
          <a:p>
            <a:r>
              <a:rPr lang="en-GB" dirty="0"/>
              <a:t>7. In this example, the network control station MRV12 instructed MRG02 to send transport to his location.</a:t>
            </a:r>
          </a:p>
          <a:p>
            <a:r>
              <a:rPr lang="en-GB" dirty="0"/>
              <a:t>MRG 02 replies that the message has been received and understood and that they are complying with the instructions.</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03113F-30F4-4512-809D-117CEDDCE3A7}" type="slidenum">
              <a:rPr lang="en-GB"/>
              <a:pPr/>
              <a:t>7</a:t>
            </a:fld>
            <a:endParaRPr lang="en-GB"/>
          </a:p>
        </p:txBody>
      </p:sp>
      <p:sp>
        <p:nvSpPr>
          <p:cNvPr id="230402" name="Rectangle 2"/>
          <p:cNvSpPr>
            <a:spLocks noGrp="1" noRot="1" noChangeAspect="1" noChangeArrowheads="1" noTextEdit="1"/>
          </p:cNvSpPr>
          <p:nvPr>
            <p:ph type="sldImg"/>
          </p:nvPr>
        </p:nvSpPr>
        <p:spPr>
          <a:xfrm>
            <a:off x="1293813" y="796925"/>
            <a:ext cx="4273550" cy="3205163"/>
          </a:xfrm>
          <a:ln/>
        </p:spPr>
      </p:sp>
      <p:sp>
        <p:nvSpPr>
          <p:cNvPr id="230403" name="Rectangle 3"/>
          <p:cNvSpPr>
            <a:spLocks noGrp="1" noChangeArrowheads="1"/>
          </p:cNvSpPr>
          <p:nvPr>
            <p:ph type="body" idx="1"/>
          </p:nvPr>
        </p:nvSpPr>
        <p:spPr>
          <a:xfrm>
            <a:off x="914400" y="4344988"/>
            <a:ext cx="5029200" cy="4113212"/>
          </a:xfrm>
        </p:spPr>
        <p:txBody>
          <a:bodyPr/>
          <a:lstStyle/>
          <a:p>
            <a:r>
              <a:rPr lang="en-GB" u="sng"/>
              <a:t>Abbreviated Callsigns</a:t>
            </a:r>
            <a:endParaRPr lang="en-GB"/>
          </a:p>
          <a:p>
            <a:r>
              <a:rPr lang="en-GB"/>
              <a:t>8. You can see from the above examples that the transmission is dominated by the callsigns. This makes for more difficult and overlong transmissions. To make transmissions shorter, stations may abbreviate their callsigns.  This is done by omitting  the "MR" part of a callsign. The above example is now shown with the callsigns shortened:</a:t>
            </a:r>
          </a:p>
          <a:p>
            <a:endParaRPr lang="en-GB" b="1"/>
          </a:p>
          <a:p>
            <a:pPr lvl="2"/>
            <a:r>
              <a:rPr lang="en-GB" b="1"/>
              <a:t>G 02 This is V 12 over.</a:t>
            </a:r>
            <a:endParaRPr lang="en-GB"/>
          </a:p>
          <a:p>
            <a:pPr lvl="2"/>
            <a:r>
              <a:rPr lang="en-GB"/>
              <a:t>V 12 This is G 02 send over.</a:t>
            </a:r>
            <a:endParaRPr lang="en-GB" b="1"/>
          </a:p>
          <a:p>
            <a:pPr lvl="2"/>
            <a:r>
              <a:rPr lang="en-GB" b="1"/>
              <a:t>G 02 This is V 12 arrange for minibus to be sent to this location over.</a:t>
            </a:r>
            <a:endParaRPr lang="en-GB"/>
          </a:p>
          <a:p>
            <a:pPr lvl="2"/>
            <a:r>
              <a:rPr lang="en-GB"/>
              <a:t>V 12 This is G 02 Wilco out</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772EA0-DF73-4B72-97C3-9877E43CA6AE}" type="slidenum">
              <a:rPr lang="en-GB"/>
              <a:pPr/>
              <a:t>8</a:t>
            </a:fld>
            <a:endParaRPr lang="en-GB"/>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r>
              <a:rPr lang="en-GB" dirty="0"/>
              <a:t>9. If stations are using </a:t>
            </a:r>
            <a:r>
              <a:rPr lang="en-GB" dirty="0" err="1"/>
              <a:t>callsigns</a:t>
            </a:r>
            <a:r>
              <a:rPr lang="en-GB" dirty="0"/>
              <a:t> with an extension to the parent </a:t>
            </a:r>
            <a:r>
              <a:rPr lang="en-GB" dirty="0" err="1"/>
              <a:t>callsign</a:t>
            </a:r>
            <a:r>
              <a:rPr lang="en-GB" dirty="0"/>
              <a:t>, then a message may be as follows:</a:t>
            </a:r>
          </a:p>
          <a:p>
            <a:endParaRPr lang="en-GB" b="1" dirty="0"/>
          </a:p>
          <a:p>
            <a:pPr lvl="2"/>
            <a:r>
              <a:rPr lang="en-GB" b="1" dirty="0"/>
              <a:t>G 02A This is V 12Z message over.</a:t>
            </a:r>
            <a:endParaRPr lang="en-GB" dirty="0"/>
          </a:p>
          <a:p>
            <a:pPr lvl="2"/>
            <a:r>
              <a:rPr lang="en-GB" dirty="0"/>
              <a:t>V 12Z This is G 02A send you message over.</a:t>
            </a:r>
            <a:endParaRPr lang="en-GB" b="1" dirty="0"/>
          </a:p>
          <a:p>
            <a:pPr lvl="2"/>
            <a:r>
              <a:rPr lang="en-GB" b="1" dirty="0"/>
              <a:t>G 02 A This is V12 Z request minibus to pick up party at GRID TQ 888 999 over</a:t>
            </a:r>
            <a:endParaRPr lang="en-GB" dirty="0"/>
          </a:p>
          <a:p>
            <a:pPr lvl="2"/>
            <a:r>
              <a:rPr lang="en-GB" dirty="0"/>
              <a:t>V 12Z This is G 02A </a:t>
            </a:r>
            <a:r>
              <a:rPr lang="en-GB" dirty="0" err="1"/>
              <a:t>wilco</a:t>
            </a:r>
            <a:r>
              <a:rPr lang="en-GB" dirty="0"/>
              <a:t> out</a:t>
            </a:r>
          </a:p>
          <a:p>
            <a:pPr lvl="2"/>
            <a:endParaRPr lang="en-GB" b="1" i="1" dirty="0"/>
          </a:p>
          <a:p>
            <a:r>
              <a:rPr lang="en-GB" b="1" i="1" dirty="0"/>
              <a:t>Note: In this example the </a:t>
            </a:r>
            <a:r>
              <a:rPr lang="en-GB" b="1" i="1" dirty="0" err="1"/>
              <a:t>proword</a:t>
            </a:r>
            <a:r>
              <a:rPr lang="en-GB" b="1" i="1" dirty="0"/>
              <a:t> “Message” was used and indicates that the message may require to be written down by the receiving Station.</a:t>
            </a:r>
            <a:r>
              <a:rPr lang="en-US" dirty="0"/>
              <a:t>  (The Grid is given as Tango Quebec 888 999)</a:t>
            </a:r>
          </a:p>
          <a:p>
            <a:endParaRPr lang="en-US" dirty="0"/>
          </a:p>
          <a:p>
            <a:r>
              <a:rPr lang="en-GB" dirty="0"/>
              <a:t>10. After the initial call between two stations, </a:t>
            </a:r>
            <a:r>
              <a:rPr lang="en-GB" dirty="0" err="1"/>
              <a:t>callsigns</a:t>
            </a:r>
            <a:r>
              <a:rPr lang="en-GB" dirty="0"/>
              <a:t> may be dropped altogether unless confusion is likely to arise by doing so. However, full </a:t>
            </a:r>
            <a:r>
              <a:rPr lang="en-GB" dirty="0" err="1"/>
              <a:t>callsigns</a:t>
            </a:r>
            <a:r>
              <a:rPr lang="en-GB" dirty="0"/>
              <a:t> are to be used when first establishing a net.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81A45-D7A5-45AC-B00B-A9D9184C6BFA}" type="slidenum">
              <a:rPr lang="en-GB"/>
              <a:pPr/>
              <a:t>9</a:t>
            </a:fld>
            <a:endParaRPr lang="en-GB"/>
          </a:p>
        </p:txBody>
      </p:sp>
      <p:sp>
        <p:nvSpPr>
          <p:cNvPr id="233474" name="Rectangle 2"/>
          <p:cNvSpPr>
            <a:spLocks noGrp="1" noRot="1" noChangeAspect="1" noChangeArrowheads="1" noTextEdit="1"/>
          </p:cNvSpPr>
          <p:nvPr>
            <p:ph type="sldImg"/>
          </p:nvPr>
        </p:nvSpPr>
        <p:spPr>
          <a:xfrm>
            <a:off x="1293813" y="796925"/>
            <a:ext cx="4273550" cy="3205163"/>
          </a:xfrm>
          <a:ln/>
        </p:spPr>
      </p:sp>
      <p:sp>
        <p:nvSpPr>
          <p:cNvPr id="233475" name="Rectangle 3"/>
          <p:cNvSpPr>
            <a:spLocks noGrp="1" noChangeArrowheads="1"/>
          </p:cNvSpPr>
          <p:nvPr>
            <p:ph type="body" idx="1"/>
          </p:nvPr>
        </p:nvSpPr>
        <p:spPr>
          <a:xfrm>
            <a:off x="914400" y="4162425"/>
            <a:ext cx="5029200" cy="4295775"/>
          </a:xfrm>
        </p:spPr>
        <p:txBody>
          <a:bodyPr/>
          <a:lstStyle/>
          <a:p>
            <a:r>
              <a:rPr lang="en-GB" u="sng"/>
              <a:t>Authentication</a:t>
            </a:r>
            <a:endParaRPr lang="en-GB"/>
          </a:p>
          <a:p>
            <a:r>
              <a:rPr lang="en-GB"/>
              <a:t>11.	Authentication, as mentioned earlier, is a method of challenging any station that is using your network.</a:t>
            </a:r>
            <a:r>
              <a:rPr lang="en-US"/>
              <a:t> </a:t>
            </a:r>
            <a:endParaRPr lang="en-GB" b="1"/>
          </a:p>
          <a:p>
            <a:endParaRPr lang="en-GB"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7044F8-84F6-4E5A-AEED-29AF107E8E40}" type="slidenum">
              <a:rPr lang="en-GB"/>
              <a:pPr/>
              <a:t>10</a:t>
            </a:fld>
            <a:endParaRPr lang="en-GB"/>
          </a:p>
        </p:txBody>
      </p:sp>
      <p:sp>
        <p:nvSpPr>
          <p:cNvPr id="237570" name="Rectangle 2"/>
          <p:cNvSpPr>
            <a:spLocks noGrp="1" noRot="1" noChangeAspect="1" noChangeArrowheads="1" noTextEdit="1"/>
          </p:cNvSpPr>
          <p:nvPr>
            <p:ph type="sldImg"/>
          </p:nvPr>
        </p:nvSpPr>
        <p:spPr>
          <a:xfrm>
            <a:off x="1293813" y="796925"/>
            <a:ext cx="4273550" cy="3205163"/>
          </a:xfrm>
          <a:ln/>
        </p:spPr>
      </p:sp>
      <p:sp>
        <p:nvSpPr>
          <p:cNvPr id="237571" name="Rectangle 3"/>
          <p:cNvSpPr>
            <a:spLocks noGrp="1" noChangeArrowheads="1"/>
          </p:cNvSpPr>
          <p:nvPr>
            <p:ph type="body" idx="1"/>
          </p:nvPr>
        </p:nvSpPr>
        <p:spPr>
          <a:xfrm>
            <a:off x="914400" y="4344988"/>
            <a:ext cx="5029200" cy="4113212"/>
          </a:xfrm>
        </p:spPr>
        <p:txBody>
          <a:bodyPr/>
          <a:lstStyle/>
          <a:p>
            <a:r>
              <a:rPr lang="en-GB" dirty="0"/>
              <a:t>The system used by Air Cadets asks the station to respond to one of four codes:</a:t>
            </a:r>
          </a:p>
          <a:p>
            <a:endParaRPr lang="en-GB" dirty="0"/>
          </a:p>
          <a:p>
            <a:r>
              <a:rPr lang="en-GB" dirty="0"/>
              <a:t>	a. </a:t>
            </a:r>
            <a:r>
              <a:rPr lang="en-GB" dirty="0">
                <a:solidFill>
                  <a:srgbClr val="003399"/>
                </a:solidFill>
              </a:rPr>
              <a:t>Alpha</a:t>
            </a:r>
            <a:endParaRPr lang="en-GB" dirty="0"/>
          </a:p>
          <a:p>
            <a:r>
              <a:rPr lang="en-GB" dirty="0"/>
              <a:t>	b. Bravo</a:t>
            </a:r>
          </a:p>
          <a:p>
            <a:r>
              <a:rPr lang="en-GB" dirty="0"/>
              <a:t>	c. Charlie</a:t>
            </a:r>
          </a:p>
          <a:p>
            <a:r>
              <a:rPr lang="en-GB" dirty="0"/>
              <a:t>	d. Delta</a:t>
            </a:r>
          </a:p>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raf_graphic_powerpoint_bottom_horizontal_logo2"/>
          <p:cNvPicPr>
            <a:picLocks noChangeAspect="1" noChangeArrowheads="1"/>
          </p:cNvPicPr>
          <p:nvPr userDrawn="1"/>
        </p:nvPicPr>
        <p:blipFill>
          <a:blip r:embed="rId2" cstate="print"/>
          <a:srcRect/>
          <a:stretch>
            <a:fillRect/>
          </a:stretch>
        </p:blipFill>
        <p:spPr bwMode="auto">
          <a:xfrm>
            <a:off x="0" y="4452938"/>
            <a:ext cx="9144000" cy="2405062"/>
          </a:xfrm>
          <a:prstGeom prst="rect">
            <a:avLst/>
          </a:prstGeom>
          <a:noFill/>
          <a:ln w="9525">
            <a:noFill/>
            <a:miter lim="800000"/>
            <a:headEnd/>
            <a:tailEnd/>
          </a:ln>
        </p:spPr>
      </p:pic>
      <p:pic>
        <p:nvPicPr>
          <p:cNvPr id="5" name="Picture 6" descr="raf_air_cadet_logo_v2"/>
          <p:cNvPicPr>
            <a:picLocks noChangeAspect="1" noChangeArrowheads="1"/>
          </p:cNvPicPr>
          <p:nvPr userDrawn="1"/>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GB"/>
              <a:t>Presentation Title</a:t>
            </a:r>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GB"/>
              <a:t>Presentation sub-heading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lvl="0"/>
            <a:r>
              <a:rPr lang="en-GB"/>
              <a:t>Slide title</a:t>
            </a:r>
          </a:p>
        </p:txBody>
      </p:sp>
      <p:sp>
        <p:nvSpPr>
          <p:cNvPr id="10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a:t>Slide body text</a:t>
            </a:r>
          </a:p>
          <a:p>
            <a:pPr lvl="1"/>
            <a:r>
              <a:rPr lang="en-GB"/>
              <a:t>Second level</a:t>
            </a:r>
          </a:p>
          <a:p>
            <a:pPr lvl="2"/>
            <a:r>
              <a:rPr lang="en-GB"/>
              <a:t>Third level</a:t>
            </a:r>
          </a:p>
          <a:p>
            <a:pPr lvl="3"/>
            <a:r>
              <a:rPr lang="en-GB"/>
              <a:t>Fourth level</a:t>
            </a:r>
          </a:p>
          <a:p>
            <a:pPr lvl="4"/>
            <a:r>
              <a:rPr lang="en-GB"/>
              <a:t>Fifth level</a:t>
            </a:r>
          </a:p>
        </p:txBody>
      </p:sp>
      <p:pic>
        <p:nvPicPr>
          <p:cNvPr id="1028" name="Picture 5" descr="raf_air_cadet_logo_v2"/>
          <p:cNvPicPr>
            <a:picLocks noChangeAspect="1" noChangeArrowheads="1"/>
          </p:cNvPicPr>
          <p:nvPr userDrawn="1"/>
        </p:nvPicPr>
        <p:blipFill>
          <a:blip r:embed="rId13"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9"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cs typeface="Arial" charset="0"/>
        </a:defRPr>
      </a:lvl2pPr>
      <a:lvl3pPr algn="l" rtl="0" eaLnBrk="0" fontAlgn="base" hangingPunct="0">
        <a:lnSpc>
          <a:spcPct val="90000"/>
        </a:lnSpc>
        <a:spcBef>
          <a:spcPct val="0"/>
        </a:spcBef>
        <a:spcAft>
          <a:spcPct val="0"/>
        </a:spcAft>
        <a:defRPr sz="4400" b="1">
          <a:solidFill>
            <a:schemeClr val="tx2"/>
          </a:solidFill>
          <a:latin typeface="Arial" charset="0"/>
          <a:cs typeface="Arial" charset="0"/>
        </a:defRPr>
      </a:lvl3pPr>
      <a:lvl4pPr algn="l" rtl="0" eaLnBrk="0" fontAlgn="base" hangingPunct="0">
        <a:lnSpc>
          <a:spcPct val="90000"/>
        </a:lnSpc>
        <a:spcBef>
          <a:spcPct val="0"/>
        </a:spcBef>
        <a:spcAft>
          <a:spcPct val="0"/>
        </a:spcAft>
        <a:defRPr sz="4400" b="1">
          <a:solidFill>
            <a:schemeClr val="tx2"/>
          </a:solidFill>
          <a:latin typeface="Arial" charset="0"/>
          <a:cs typeface="Arial" charset="0"/>
        </a:defRPr>
      </a:lvl4pPr>
      <a:lvl5pPr algn="l" rtl="0" eaLnBrk="0" fontAlgn="base" hangingPunct="0">
        <a:lnSpc>
          <a:spcPct val="90000"/>
        </a:lnSpc>
        <a:spcBef>
          <a:spcPct val="0"/>
        </a:spcBef>
        <a:spcAft>
          <a:spcPct val="0"/>
        </a:spcAft>
        <a:defRPr sz="4400" b="1">
          <a:solidFill>
            <a:schemeClr val="tx2"/>
          </a:solidFill>
          <a:latin typeface="Arial" charset="0"/>
          <a:cs typeface="Arial" charset="0"/>
        </a:defRPr>
      </a:lvl5pPr>
      <a:lvl6pPr marL="457200" algn="l" rtl="0" fontAlgn="base">
        <a:lnSpc>
          <a:spcPct val="90000"/>
        </a:lnSpc>
        <a:spcBef>
          <a:spcPct val="0"/>
        </a:spcBef>
        <a:spcAft>
          <a:spcPct val="0"/>
        </a:spcAft>
        <a:defRPr sz="4400" b="1">
          <a:solidFill>
            <a:schemeClr val="tx2"/>
          </a:solidFill>
          <a:latin typeface="Arial" charset="0"/>
          <a:cs typeface="Arial" charset="0"/>
        </a:defRPr>
      </a:lvl6pPr>
      <a:lvl7pPr marL="914400" algn="l" rtl="0" fontAlgn="base">
        <a:lnSpc>
          <a:spcPct val="90000"/>
        </a:lnSpc>
        <a:spcBef>
          <a:spcPct val="0"/>
        </a:spcBef>
        <a:spcAft>
          <a:spcPct val="0"/>
        </a:spcAft>
        <a:defRPr sz="4400" b="1">
          <a:solidFill>
            <a:schemeClr val="tx2"/>
          </a:solidFill>
          <a:latin typeface="Arial" charset="0"/>
          <a:cs typeface="Arial" charset="0"/>
        </a:defRPr>
      </a:lvl7pPr>
      <a:lvl8pPr marL="1371600" algn="l" rtl="0" fontAlgn="base">
        <a:lnSpc>
          <a:spcPct val="90000"/>
        </a:lnSpc>
        <a:spcBef>
          <a:spcPct val="0"/>
        </a:spcBef>
        <a:spcAft>
          <a:spcPct val="0"/>
        </a:spcAft>
        <a:defRPr sz="4400" b="1">
          <a:solidFill>
            <a:schemeClr val="tx2"/>
          </a:solidFill>
          <a:latin typeface="Arial" charset="0"/>
          <a:cs typeface="Arial" charset="0"/>
        </a:defRPr>
      </a:lvl8pPr>
      <a:lvl9pPr marL="1828800" algn="l" rtl="0" fontAlgn="base">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2400">
          <a:solidFill>
            <a:schemeClr val="tx1"/>
          </a:solidFill>
          <a:latin typeface="+mn-lt"/>
          <a:cs typeface="+mn-cs"/>
        </a:defRPr>
      </a:lvl5pPr>
      <a:lvl6pPr marL="2514600" indent="-228600" algn="l" rtl="0" fontAlgn="base">
        <a:spcBef>
          <a:spcPct val="20000"/>
        </a:spcBef>
        <a:spcAft>
          <a:spcPct val="0"/>
        </a:spcAft>
        <a:buChar char="»"/>
        <a:defRPr sz="2400">
          <a:solidFill>
            <a:schemeClr val="tx1"/>
          </a:solidFill>
          <a:latin typeface="+mn-lt"/>
          <a:cs typeface="+mn-cs"/>
        </a:defRPr>
      </a:lvl6pPr>
      <a:lvl7pPr marL="2971800" indent="-228600" algn="l" rtl="0" fontAlgn="base">
        <a:spcBef>
          <a:spcPct val="20000"/>
        </a:spcBef>
        <a:spcAft>
          <a:spcPct val="0"/>
        </a:spcAft>
        <a:buChar char="»"/>
        <a:defRPr sz="2400">
          <a:solidFill>
            <a:schemeClr val="tx1"/>
          </a:solidFill>
          <a:latin typeface="+mn-lt"/>
          <a:cs typeface="+mn-cs"/>
        </a:defRPr>
      </a:lvl7pPr>
      <a:lvl8pPr marL="3429000" indent="-228600" algn="l" rtl="0" fontAlgn="base">
        <a:spcBef>
          <a:spcPct val="20000"/>
        </a:spcBef>
        <a:spcAft>
          <a:spcPct val="0"/>
        </a:spcAft>
        <a:buChar char="»"/>
        <a:defRPr sz="2400">
          <a:solidFill>
            <a:schemeClr val="tx1"/>
          </a:solidFill>
          <a:latin typeface="+mn-lt"/>
          <a:cs typeface="+mn-cs"/>
        </a:defRPr>
      </a:lvl8pPr>
      <a:lvl9pPr marL="3886200" indent="-228600" algn="l" rtl="0" fontAlgn="base">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6309320"/>
            <a:ext cx="2376264" cy="338554"/>
          </a:xfrm>
          <a:prstGeom prst="rect">
            <a:avLst/>
          </a:prstGeom>
          <a:noFill/>
        </p:spPr>
        <p:txBody>
          <a:bodyPr wrap="square" rtlCol="0">
            <a:spAutoFit/>
          </a:bodyPr>
          <a:lstStyle/>
          <a:p>
            <a:r>
              <a:rPr lang="en-GB" sz="1600" dirty="0">
                <a:solidFill>
                  <a:schemeClr val="bg2"/>
                </a:solidFill>
              </a:rPr>
              <a:t>Version 2.10 OCT 2014</a:t>
            </a:r>
          </a:p>
        </p:txBody>
      </p:sp>
      <p:sp>
        <p:nvSpPr>
          <p:cNvPr id="4" name="Content Placeholder 4"/>
          <p:cNvSpPr txBox="1">
            <a:spLocks/>
          </p:cNvSpPr>
          <p:nvPr/>
        </p:nvSpPr>
        <p:spPr bwMode="auto">
          <a:xfrm>
            <a:off x="468313" y="1052513"/>
            <a:ext cx="8229600" cy="29731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en-GB" sz="3600" b="1" kern="0" dirty="0">
                <a:cs typeface="+mn-cs"/>
              </a:rPr>
              <a:t>Basic Radio Communications</a:t>
            </a:r>
          </a:p>
          <a:p>
            <a:pPr marL="0" marR="0" lvl="0" indent="0" algn="ctr" defTabSz="914400" rtl="0" eaLnBrk="0" fontAlgn="base" latinLnBrk="0" hangingPunct="0">
              <a:lnSpc>
                <a:spcPct val="100000"/>
              </a:lnSpc>
              <a:spcBef>
                <a:spcPct val="20000"/>
              </a:spcBef>
              <a:spcAft>
                <a:spcPct val="0"/>
              </a:spcAft>
              <a:buClrTx/>
              <a:buSzTx/>
              <a:buFontTx/>
              <a:buNone/>
              <a:tabLst/>
              <a:defRPr/>
            </a:pPr>
            <a:r>
              <a:rPr lang="en-GB" sz="3600" b="1" kern="0" dirty="0">
                <a:cs typeface="+mn-cs"/>
              </a:rPr>
              <a:t>LO2</a:t>
            </a:r>
            <a:r>
              <a:rPr kumimoji="0" lang="en-GB" sz="3600" b="1" i="0" u="none" strike="noStrike" kern="0" cap="none" spc="0" normalizeH="0" baseline="0" noProof="0" dirty="0">
                <a:ln>
                  <a:noFill/>
                </a:ln>
                <a:effectLst/>
                <a:uLnTx/>
                <a:uFillTx/>
                <a:latin typeface="Arial" charset="0"/>
                <a:ea typeface="+mn-ea"/>
                <a:cs typeface="+mn-cs"/>
              </a:rPr>
              <a:t> Part 2</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2400" b="1" i="0" u="none" strike="noStrike" kern="0" cap="none" spc="0" normalizeH="0" baseline="0" noProof="0" dirty="0">
              <a:ln>
                <a:noFill/>
              </a:ln>
              <a:effectLst/>
              <a:uLnTx/>
              <a:uFillTx/>
              <a:latin typeface="Arial" charset="0"/>
              <a:ea typeface="+mn-ea"/>
              <a:cs typeface="+mn-cs"/>
            </a:endParaRPr>
          </a:p>
          <a:p>
            <a:pPr lvl="0" algn="ctr" eaLnBrk="0" hangingPunct="0">
              <a:spcBef>
                <a:spcPct val="20000"/>
              </a:spcBef>
              <a:defRPr/>
            </a:pPr>
            <a:r>
              <a:rPr lang="en-GB" sz="3600" b="1" dirty="0"/>
              <a:t>Be able to send messages on the Air Cadet radio network</a:t>
            </a:r>
            <a:endParaRPr kumimoji="0" lang="en-GB" sz="3600" b="1" i="0" u="none" strike="noStrike" kern="0" cap="none" spc="0" normalizeH="0" baseline="0" noProof="0" dirty="0">
              <a:ln>
                <a:noFill/>
              </a:ln>
              <a:effectLst/>
              <a:uLnTx/>
              <a:uFillTx/>
              <a:cs typeface="+mn-cs"/>
            </a:endParaRPr>
          </a:p>
        </p:txBody>
      </p:sp>
      <p:sp>
        <p:nvSpPr>
          <p:cNvPr id="5" name="TextBox 4"/>
          <p:cNvSpPr txBox="1">
            <a:spLocks noChangeArrowheads="1"/>
          </p:cNvSpPr>
          <p:nvPr/>
        </p:nvSpPr>
        <p:spPr bwMode="auto">
          <a:xfrm>
            <a:off x="1333500" y="385763"/>
            <a:ext cx="6599238" cy="307975"/>
          </a:xfrm>
          <a:prstGeom prst="rect">
            <a:avLst/>
          </a:prstGeom>
          <a:noFill/>
          <a:ln w="9525">
            <a:noFill/>
            <a:miter lim="800000"/>
            <a:headEnd/>
            <a:tailEnd/>
          </a:ln>
        </p:spPr>
        <p:txBody>
          <a:bodyPr>
            <a:spAutoFit/>
          </a:bodyPr>
          <a:lstStyle/>
          <a:p>
            <a:pPr algn="ctr"/>
            <a:r>
              <a:rPr lang="en-GB" sz="1400" dirty="0"/>
              <a:t>Uncontrolled copy not subject to amendment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Rectangle 3"/>
          <p:cNvSpPr>
            <a:spLocks noGrp="1" noChangeArrowheads="1"/>
          </p:cNvSpPr>
          <p:nvPr>
            <p:ph type="body" idx="1"/>
          </p:nvPr>
        </p:nvSpPr>
        <p:spPr>
          <a:xfrm>
            <a:off x="3203724" y="1673224"/>
            <a:ext cx="2736552" cy="4247317"/>
          </a:xfrm>
        </p:spPr>
        <p:txBody>
          <a:bodyPr/>
          <a:lstStyle/>
          <a:p>
            <a:pPr>
              <a:lnSpc>
                <a:spcPct val="90000"/>
              </a:lnSpc>
              <a:buClr>
                <a:srgbClr val="FFFF00"/>
              </a:buClr>
            </a:pPr>
            <a:r>
              <a:rPr lang="en-GB" sz="3600" b="1" dirty="0">
                <a:latin typeface="Arial" charset="0"/>
              </a:rPr>
              <a:t>Alpha</a:t>
            </a:r>
          </a:p>
          <a:p>
            <a:pPr>
              <a:lnSpc>
                <a:spcPct val="90000"/>
              </a:lnSpc>
              <a:buClr>
                <a:srgbClr val="FFFF00"/>
              </a:buClr>
            </a:pPr>
            <a:endParaRPr lang="en-GB" sz="3600" b="1" dirty="0">
              <a:latin typeface="Arial" charset="0"/>
            </a:endParaRPr>
          </a:p>
          <a:p>
            <a:pPr>
              <a:lnSpc>
                <a:spcPct val="90000"/>
              </a:lnSpc>
              <a:buClr>
                <a:srgbClr val="FFFF00"/>
              </a:buClr>
            </a:pPr>
            <a:r>
              <a:rPr lang="en-GB" sz="3600" b="1" dirty="0">
                <a:latin typeface="Arial" charset="0"/>
              </a:rPr>
              <a:t>Bravo</a:t>
            </a:r>
          </a:p>
          <a:p>
            <a:pPr>
              <a:lnSpc>
                <a:spcPct val="90000"/>
              </a:lnSpc>
              <a:buClr>
                <a:srgbClr val="FFFF00"/>
              </a:buClr>
              <a:buFont typeface="Wingdings" pitchFamily="2" charset="2"/>
              <a:buNone/>
            </a:pPr>
            <a:endParaRPr lang="en-GB" sz="3600" b="1" dirty="0">
              <a:latin typeface="Arial" charset="0"/>
            </a:endParaRPr>
          </a:p>
          <a:p>
            <a:pPr>
              <a:lnSpc>
                <a:spcPct val="90000"/>
              </a:lnSpc>
              <a:buClr>
                <a:srgbClr val="FFFF00"/>
              </a:buClr>
            </a:pPr>
            <a:r>
              <a:rPr lang="en-GB" sz="3600" b="1" dirty="0">
                <a:latin typeface="Arial" charset="0"/>
              </a:rPr>
              <a:t>Charlie</a:t>
            </a:r>
          </a:p>
          <a:p>
            <a:pPr>
              <a:lnSpc>
                <a:spcPct val="90000"/>
              </a:lnSpc>
              <a:buClr>
                <a:srgbClr val="FFFF00"/>
              </a:buClr>
            </a:pPr>
            <a:endParaRPr lang="en-GB" sz="3600" b="1" dirty="0">
              <a:latin typeface="Arial" charset="0"/>
            </a:endParaRPr>
          </a:p>
          <a:p>
            <a:pPr>
              <a:lnSpc>
                <a:spcPct val="90000"/>
              </a:lnSpc>
              <a:buClr>
                <a:srgbClr val="FFFF00"/>
              </a:buClr>
            </a:pPr>
            <a:r>
              <a:rPr lang="en-GB" sz="3600" b="1" dirty="0">
                <a:latin typeface="Arial" charset="0"/>
              </a:rPr>
              <a:t>Delta</a:t>
            </a:r>
          </a:p>
        </p:txBody>
      </p:sp>
      <p:sp>
        <p:nvSpPr>
          <p:cNvPr id="4"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65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65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65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1" name="Rectangle 3"/>
          <p:cNvSpPr>
            <a:spLocks noGrp="1" noChangeArrowheads="1"/>
          </p:cNvSpPr>
          <p:nvPr>
            <p:ph type="body" idx="1"/>
          </p:nvPr>
        </p:nvSpPr>
        <p:spPr>
          <a:xfrm>
            <a:off x="517525" y="1987550"/>
            <a:ext cx="2974355" cy="3527119"/>
          </a:xfrm>
        </p:spPr>
        <p:txBody>
          <a:bodyPr/>
          <a:lstStyle/>
          <a:p>
            <a:pPr>
              <a:lnSpc>
                <a:spcPct val="80000"/>
              </a:lnSpc>
              <a:buFont typeface="Wingdings" pitchFamily="2" charset="2"/>
              <a:buNone/>
            </a:pPr>
            <a:r>
              <a:rPr lang="en-GB" b="1" dirty="0">
                <a:latin typeface="Arial" pitchFamily="34" charset="0"/>
                <a:cs typeface="Arial" pitchFamily="34" charset="0"/>
              </a:rPr>
              <a:t>Authenticate:</a:t>
            </a:r>
          </a:p>
          <a:p>
            <a:pPr>
              <a:lnSpc>
                <a:spcPct val="80000"/>
              </a:lnSpc>
              <a:buFont typeface="Wingdings" pitchFamily="2" charset="2"/>
              <a:buNone/>
            </a:pPr>
            <a:endParaRPr lang="en-GB" sz="3600" b="1" dirty="0">
              <a:latin typeface="Arial" pitchFamily="34" charset="0"/>
              <a:cs typeface="Arial" pitchFamily="34" charset="0"/>
            </a:endParaRPr>
          </a:p>
          <a:p>
            <a:pPr>
              <a:lnSpc>
                <a:spcPct val="80000"/>
              </a:lnSpc>
              <a:buFont typeface="Wingdings" pitchFamily="2" charset="2"/>
              <a:buNone/>
            </a:pPr>
            <a:r>
              <a:rPr lang="en-GB" sz="3600" b="1" dirty="0">
                <a:latin typeface="Arial" pitchFamily="34" charset="0"/>
                <a:cs typeface="Arial" pitchFamily="34" charset="0"/>
              </a:rPr>
              <a:t>Alpha</a:t>
            </a:r>
          </a:p>
          <a:p>
            <a:pPr>
              <a:lnSpc>
                <a:spcPct val="80000"/>
              </a:lnSpc>
              <a:buFont typeface="Wingdings" pitchFamily="2" charset="2"/>
              <a:buNone/>
            </a:pPr>
            <a:endParaRPr lang="en-GB" sz="3600" b="1" dirty="0">
              <a:latin typeface="Arial" pitchFamily="34" charset="0"/>
              <a:cs typeface="Arial" pitchFamily="34" charset="0"/>
            </a:endParaRPr>
          </a:p>
          <a:p>
            <a:pPr>
              <a:lnSpc>
                <a:spcPct val="80000"/>
              </a:lnSpc>
              <a:buFont typeface="Wingdings" pitchFamily="2" charset="2"/>
              <a:buNone/>
            </a:pPr>
            <a:r>
              <a:rPr lang="en-GB" sz="3600" b="1" dirty="0">
                <a:latin typeface="Arial" pitchFamily="34" charset="0"/>
                <a:cs typeface="Arial" pitchFamily="34" charset="0"/>
              </a:rPr>
              <a:t>MRC 28</a:t>
            </a:r>
            <a:r>
              <a:rPr lang="en-GB" sz="500" b="1" dirty="0">
                <a:latin typeface="Arial" pitchFamily="34" charset="0"/>
                <a:cs typeface="Arial" pitchFamily="34" charset="0"/>
              </a:rPr>
              <a:t>	</a:t>
            </a:r>
            <a:endParaRPr lang="en-GB" sz="2800" b="1" dirty="0">
              <a:latin typeface="Arial" pitchFamily="34" charset="0"/>
              <a:cs typeface="Arial" pitchFamily="34" charset="0"/>
            </a:endParaRPr>
          </a:p>
          <a:p>
            <a:pPr>
              <a:lnSpc>
                <a:spcPct val="80000"/>
              </a:lnSpc>
              <a:buFont typeface="Wingdings" pitchFamily="2" charset="2"/>
              <a:buNone/>
            </a:pPr>
            <a:endParaRPr lang="en-GB" sz="500" b="1" dirty="0">
              <a:latin typeface="Arial" pitchFamily="34" charset="0"/>
              <a:cs typeface="Arial" pitchFamily="34" charset="0"/>
            </a:endParaRPr>
          </a:p>
          <a:p>
            <a:pPr algn="ctr">
              <a:lnSpc>
                <a:spcPct val="80000"/>
              </a:lnSpc>
              <a:buFont typeface="Wingdings" pitchFamily="2" charset="2"/>
              <a:buNone/>
            </a:pPr>
            <a:r>
              <a:rPr lang="en-GB" sz="500" b="1" dirty="0">
                <a:latin typeface="Arial" pitchFamily="34" charset="0"/>
                <a:cs typeface="Arial" pitchFamily="34" charset="0"/>
              </a:rPr>
              <a:t>	</a:t>
            </a:r>
            <a:endParaRPr lang="en-GB" sz="1200" b="1" dirty="0">
              <a:latin typeface="Arial" pitchFamily="34" charset="0"/>
              <a:cs typeface="Arial" pitchFamily="34" charset="0"/>
            </a:endParaRPr>
          </a:p>
          <a:p>
            <a:pPr algn="ctr">
              <a:lnSpc>
                <a:spcPct val="80000"/>
              </a:lnSpc>
              <a:buFont typeface="Wingdings" pitchFamily="2" charset="2"/>
              <a:buNone/>
            </a:pPr>
            <a:r>
              <a:rPr lang="en-GB" sz="1600" b="1" dirty="0">
                <a:latin typeface="Arial" pitchFamily="34" charset="0"/>
                <a:cs typeface="Arial" pitchFamily="34" charset="0"/>
              </a:rPr>
              <a:t>	</a:t>
            </a:r>
          </a:p>
          <a:p>
            <a:pPr algn="ctr">
              <a:lnSpc>
                <a:spcPct val="80000"/>
              </a:lnSpc>
              <a:buFont typeface="Wingdings" pitchFamily="2" charset="2"/>
              <a:buNone/>
            </a:pPr>
            <a:endParaRPr lang="en-GB" sz="1200" b="1" dirty="0">
              <a:latin typeface="Arial" pitchFamily="34" charset="0"/>
              <a:cs typeface="Arial" pitchFamily="34" charset="0"/>
            </a:endParaRPr>
          </a:p>
          <a:p>
            <a:pPr algn="ctr">
              <a:lnSpc>
                <a:spcPct val="80000"/>
              </a:lnSpc>
              <a:buFont typeface="Wingdings" pitchFamily="2" charset="2"/>
              <a:buNone/>
            </a:pPr>
            <a:endParaRPr lang="en-GB" sz="1200" b="1" dirty="0">
              <a:latin typeface="Arial" pitchFamily="34" charset="0"/>
              <a:cs typeface="Arial" pitchFamily="34" charset="0"/>
            </a:endParaRPr>
          </a:p>
          <a:p>
            <a:pPr>
              <a:lnSpc>
                <a:spcPct val="80000"/>
              </a:lnSpc>
              <a:buFont typeface="Wingdings" pitchFamily="2" charset="2"/>
              <a:buNone/>
            </a:pPr>
            <a:endParaRPr lang="en-GB" sz="500" b="1" dirty="0">
              <a:latin typeface="Arial" pitchFamily="34" charset="0"/>
              <a:cs typeface="Arial" pitchFamily="34" charset="0"/>
            </a:endParaRPr>
          </a:p>
          <a:p>
            <a:pPr>
              <a:lnSpc>
                <a:spcPct val="80000"/>
              </a:lnSpc>
              <a:buFont typeface="Wingdings" pitchFamily="2" charset="2"/>
              <a:buNone/>
            </a:pPr>
            <a:r>
              <a:rPr lang="en-GB" sz="500" b="1" dirty="0">
                <a:latin typeface="Arial" pitchFamily="34" charset="0"/>
                <a:cs typeface="Arial" pitchFamily="34" charset="0"/>
              </a:rPr>
              <a:t>	</a:t>
            </a:r>
            <a:endParaRPr lang="en-US" sz="500" b="1" dirty="0">
              <a:latin typeface="Arial" pitchFamily="34" charset="0"/>
              <a:cs typeface="Arial" pitchFamily="34" charset="0"/>
            </a:endParaRPr>
          </a:p>
        </p:txBody>
      </p:sp>
      <p:sp>
        <p:nvSpPr>
          <p:cNvPr id="242693" name="Text Box 5"/>
          <p:cNvSpPr txBox="1">
            <a:spLocks noChangeArrowheads="1"/>
          </p:cNvSpPr>
          <p:nvPr/>
        </p:nvSpPr>
        <p:spPr bwMode="auto">
          <a:xfrm>
            <a:off x="3707904" y="4005064"/>
            <a:ext cx="5292080" cy="960263"/>
          </a:xfrm>
          <a:prstGeom prst="rect">
            <a:avLst/>
          </a:prstGeom>
          <a:noFill/>
          <a:ln w="12700" algn="ctr">
            <a:noFill/>
            <a:miter lim="800000"/>
            <a:headEnd type="none" w="sm" len="sm"/>
            <a:tailEnd type="none" w="sm" len="sm"/>
          </a:ln>
          <a:effectLst/>
        </p:spPr>
        <p:txBody>
          <a:bodyPr wrap="square">
            <a:spAutoFit/>
          </a:bodyPr>
          <a:lstStyle/>
          <a:p>
            <a:pPr algn="l">
              <a:lnSpc>
                <a:spcPct val="80000"/>
              </a:lnSpc>
              <a:spcBef>
                <a:spcPct val="20000"/>
              </a:spcBef>
              <a:buClr>
                <a:schemeClr val="accent2"/>
              </a:buClr>
              <a:buSzPct val="75000"/>
              <a:buFont typeface="Monotype Sorts" pitchFamily="2" charset="2"/>
              <a:buNone/>
            </a:pPr>
            <a:r>
              <a:rPr lang="en-GB" sz="2400" b="1" dirty="0" err="1"/>
              <a:t>Callsign</a:t>
            </a:r>
            <a:r>
              <a:rPr lang="en-GB" sz="2400" b="1" dirty="0"/>
              <a:t> list shows </a:t>
            </a:r>
            <a:r>
              <a:rPr lang="en-GB" sz="2400" b="1" dirty="0" err="1"/>
              <a:t>Sqn</a:t>
            </a:r>
            <a:r>
              <a:rPr lang="en-GB" sz="2400" b="1" dirty="0"/>
              <a:t> number as:</a:t>
            </a:r>
          </a:p>
          <a:p>
            <a:endParaRPr lang="en-GB" dirty="0">
              <a:latin typeface="Arial Rounded MT Bold" pitchFamily="34" charset="0"/>
            </a:endParaRPr>
          </a:p>
        </p:txBody>
      </p:sp>
      <p:sp>
        <p:nvSpPr>
          <p:cNvPr id="242695" name="Text Box 7"/>
          <p:cNvSpPr txBox="1">
            <a:spLocks noChangeArrowheads="1"/>
          </p:cNvSpPr>
          <p:nvPr/>
        </p:nvSpPr>
        <p:spPr bwMode="auto">
          <a:xfrm>
            <a:off x="3707904" y="4869160"/>
            <a:ext cx="3717355" cy="1107996"/>
          </a:xfrm>
          <a:prstGeom prst="rect">
            <a:avLst/>
          </a:prstGeom>
          <a:noFill/>
          <a:ln w="12700" algn="ctr">
            <a:noFill/>
            <a:miter lim="800000"/>
            <a:headEnd type="none" w="sm" len="sm"/>
            <a:tailEnd type="none" w="sm" len="sm"/>
          </a:ln>
          <a:effectLst/>
        </p:spPr>
        <p:txBody>
          <a:bodyPr wrap="square">
            <a:spAutoFit/>
          </a:bodyPr>
          <a:lstStyle/>
          <a:p>
            <a:r>
              <a:rPr lang="en-GB" sz="6600" b="1" dirty="0">
                <a:effectLst>
                  <a:outerShdw blurRad="38100" dist="38100" dir="2700000" algn="tl">
                    <a:srgbClr val="000000">
                      <a:alpha val="43137"/>
                    </a:srgbClr>
                  </a:outerShdw>
                </a:effectLst>
              </a:rPr>
              <a:t>378</a:t>
            </a:r>
            <a:endParaRPr lang="en-US" sz="6600" b="1" dirty="0">
              <a:effectLst>
                <a:outerShdw blurRad="38100" dist="38100" dir="2700000" algn="tl">
                  <a:srgbClr val="000000">
                    <a:alpha val="43137"/>
                  </a:srgbClr>
                </a:outerShdw>
              </a:effectLst>
            </a:endParaRPr>
          </a:p>
        </p:txBody>
      </p:sp>
      <p:sp>
        <p:nvSpPr>
          <p:cNvPr id="242696" name="Text Box 8"/>
          <p:cNvSpPr txBox="1">
            <a:spLocks noChangeArrowheads="1"/>
          </p:cNvSpPr>
          <p:nvPr/>
        </p:nvSpPr>
        <p:spPr bwMode="auto">
          <a:xfrm>
            <a:off x="3707904" y="2924944"/>
            <a:ext cx="4713213" cy="461665"/>
          </a:xfrm>
          <a:prstGeom prst="rect">
            <a:avLst/>
          </a:prstGeom>
          <a:noFill/>
          <a:ln w="12700" algn="ctr">
            <a:noFill/>
            <a:miter lim="800000"/>
            <a:headEnd type="none" w="sm" len="sm"/>
            <a:tailEnd type="none" w="sm" len="sm"/>
          </a:ln>
          <a:effectLst/>
        </p:spPr>
        <p:txBody>
          <a:bodyPr wrap="square">
            <a:spAutoFit/>
          </a:bodyPr>
          <a:lstStyle/>
          <a:p>
            <a:r>
              <a:rPr lang="en-GB" sz="2400" b="1" dirty="0"/>
              <a:t>Station’s Squadron Number</a:t>
            </a:r>
            <a:endParaRPr lang="en-US" sz="2400" b="1" dirty="0"/>
          </a:p>
        </p:txBody>
      </p:sp>
      <p:sp>
        <p:nvSpPr>
          <p:cNvPr id="8"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26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26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26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269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269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mph" presetSubtype="0" fill="hold" nodeType="clickEffect">
                                  <p:stCondLst>
                                    <p:cond delay="0"/>
                                  </p:stCondLst>
                                  <p:childTnLst>
                                    <p:animScale>
                                      <p:cBhvr>
                                        <p:cTn id="30" dur="2000" fill="hold"/>
                                        <p:tgtEl>
                                          <p:spTgt spid="242695">
                                            <p:txEl>
                                              <p:pRg st="0" end="0"/>
                                            </p:txEl>
                                          </p:spTgt>
                                        </p:tgtEl>
                                      </p:cBhvr>
                                      <p:by x="150000" y="150000"/>
                                    </p:animScale>
                                  </p:childTnLst>
                                </p:cTn>
                              </p:par>
                              <p:par>
                                <p:cTn id="31" presetID="3" presetClass="emph" presetSubtype="2" fill="hold" nodeType="withEffect">
                                  <p:stCondLst>
                                    <p:cond delay="0"/>
                                  </p:stCondLst>
                                  <p:childTnLst>
                                    <p:animClr clrSpc="rgb" dir="cw">
                                      <p:cBhvr override="childStyle">
                                        <p:cTn id="32" dur="2000" fill="hold"/>
                                        <p:tgtEl>
                                          <p:spTgt spid="242695">
                                            <p:txEl>
                                              <p:pRg st="0" end="0"/>
                                            </p:txEl>
                                          </p:spTgt>
                                        </p:tgtEl>
                                        <p:attrNameLst>
                                          <p:attrName>style.color</p:attrName>
                                        </p:attrNameLst>
                                      </p:cBhvr>
                                      <p:to>
                                        <a:schemeClr val="accent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3" grpId="0"/>
      <p:bldP spid="24269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3" name="Rectangle 3"/>
          <p:cNvSpPr>
            <a:spLocks noGrp="1" noChangeArrowheads="1"/>
          </p:cNvSpPr>
          <p:nvPr>
            <p:ph type="body" idx="1"/>
          </p:nvPr>
        </p:nvSpPr>
        <p:spPr>
          <a:xfrm>
            <a:off x="3635896" y="4077073"/>
            <a:ext cx="5328592" cy="757130"/>
          </a:xfrm>
        </p:spPr>
        <p:txBody>
          <a:bodyPr/>
          <a:lstStyle/>
          <a:p>
            <a:pPr>
              <a:lnSpc>
                <a:spcPct val="80000"/>
              </a:lnSpc>
              <a:buFont typeface="Wingdings" pitchFamily="2" charset="2"/>
              <a:buNone/>
            </a:pPr>
            <a:r>
              <a:rPr lang="en-GB" b="1" dirty="0" err="1">
                <a:latin typeface="Arial" charset="0"/>
              </a:rPr>
              <a:t>Callsign</a:t>
            </a:r>
            <a:r>
              <a:rPr lang="en-GB" b="1" dirty="0">
                <a:latin typeface="Arial" charset="0"/>
              </a:rPr>
              <a:t> list shows </a:t>
            </a:r>
            <a:r>
              <a:rPr lang="en-GB" b="1" dirty="0" err="1">
                <a:latin typeface="Arial" charset="0"/>
              </a:rPr>
              <a:t>Sqn</a:t>
            </a:r>
            <a:r>
              <a:rPr lang="en-GB" b="1" dirty="0">
                <a:latin typeface="Arial" charset="0"/>
              </a:rPr>
              <a:t> No </a:t>
            </a:r>
          </a:p>
          <a:p>
            <a:pPr>
              <a:lnSpc>
                <a:spcPct val="80000"/>
              </a:lnSpc>
              <a:buFont typeface="Wingdings" pitchFamily="2" charset="2"/>
              <a:buNone/>
            </a:pPr>
            <a:r>
              <a:rPr lang="en-GB" b="1" dirty="0">
                <a:latin typeface="Arial" charset="0"/>
              </a:rPr>
              <a:t>as :</a:t>
            </a:r>
          </a:p>
        </p:txBody>
      </p:sp>
      <p:sp>
        <p:nvSpPr>
          <p:cNvPr id="337926" name="Text Box 6"/>
          <p:cNvSpPr txBox="1">
            <a:spLocks noChangeArrowheads="1"/>
          </p:cNvSpPr>
          <p:nvPr/>
        </p:nvSpPr>
        <p:spPr bwMode="auto">
          <a:xfrm>
            <a:off x="3635896" y="2924944"/>
            <a:ext cx="5329238" cy="461665"/>
          </a:xfrm>
          <a:prstGeom prst="rect">
            <a:avLst/>
          </a:prstGeom>
          <a:noFill/>
          <a:ln w="9525">
            <a:noFill/>
            <a:miter lim="800000"/>
            <a:headEnd/>
            <a:tailEnd/>
          </a:ln>
          <a:effectLst/>
        </p:spPr>
        <p:txBody>
          <a:bodyPr>
            <a:spAutoFit/>
          </a:bodyPr>
          <a:lstStyle/>
          <a:p>
            <a:pPr algn="l" eaLnBrk="1" hangingPunct="1"/>
            <a:r>
              <a:rPr lang="en-GB" sz="2400" b="1" dirty="0" err="1"/>
              <a:t>Sqn</a:t>
            </a:r>
            <a:r>
              <a:rPr lang="en-GB" sz="2400" b="1" dirty="0"/>
              <a:t> number in reverse</a:t>
            </a:r>
          </a:p>
        </p:txBody>
      </p:sp>
      <p:sp>
        <p:nvSpPr>
          <p:cNvPr id="337927" name="Text Box 7"/>
          <p:cNvSpPr txBox="1">
            <a:spLocks noChangeArrowheads="1"/>
          </p:cNvSpPr>
          <p:nvPr/>
        </p:nvSpPr>
        <p:spPr bwMode="auto">
          <a:xfrm>
            <a:off x="468313" y="549275"/>
            <a:ext cx="2303462" cy="366713"/>
          </a:xfrm>
          <a:prstGeom prst="rect">
            <a:avLst/>
          </a:prstGeom>
          <a:noFill/>
          <a:ln w="9525">
            <a:noFill/>
            <a:miter lim="800000"/>
            <a:headEnd/>
            <a:tailEnd/>
          </a:ln>
          <a:effectLst/>
        </p:spPr>
        <p:txBody>
          <a:bodyPr>
            <a:spAutoFit/>
          </a:bodyPr>
          <a:lstStyle/>
          <a:p>
            <a:pPr algn="l" eaLnBrk="1" hangingPunct="1"/>
            <a:endParaRPr lang="en-US" sz="1800">
              <a:solidFill>
                <a:schemeClr val="tx1"/>
              </a:solidFill>
            </a:endParaRPr>
          </a:p>
        </p:txBody>
      </p:sp>
      <p:sp>
        <p:nvSpPr>
          <p:cNvPr id="337928" name="Text Box 8"/>
          <p:cNvSpPr txBox="1">
            <a:spLocks noChangeArrowheads="1"/>
          </p:cNvSpPr>
          <p:nvPr/>
        </p:nvSpPr>
        <p:spPr bwMode="auto">
          <a:xfrm>
            <a:off x="3707904" y="4869160"/>
            <a:ext cx="1800225" cy="1098550"/>
          </a:xfrm>
          <a:prstGeom prst="rect">
            <a:avLst/>
          </a:prstGeom>
          <a:noFill/>
          <a:ln w="9525">
            <a:noFill/>
            <a:miter lim="800000"/>
            <a:headEnd/>
            <a:tailEnd/>
          </a:ln>
          <a:effectLst/>
        </p:spPr>
        <p:txBody>
          <a:bodyPr>
            <a:spAutoFit/>
          </a:bodyPr>
          <a:lstStyle/>
          <a:p>
            <a:pPr algn="l" eaLnBrk="1" hangingPunct="1"/>
            <a:r>
              <a:rPr lang="en-GB" sz="6600" b="1" dirty="0">
                <a:effectLst>
                  <a:outerShdw blurRad="38100" dist="38100" dir="2700000" algn="tl">
                    <a:srgbClr val="000000"/>
                  </a:outerShdw>
                </a:effectLst>
                <a:latin typeface="Arial" pitchFamily="34" charset="0"/>
                <a:cs typeface="Arial" pitchFamily="34" charset="0"/>
              </a:rPr>
              <a:t>873</a:t>
            </a:r>
          </a:p>
        </p:txBody>
      </p:sp>
      <p:sp>
        <p:nvSpPr>
          <p:cNvPr id="337929" name="Text Box 9"/>
          <p:cNvSpPr txBox="1">
            <a:spLocks noChangeArrowheads="1"/>
          </p:cNvSpPr>
          <p:nvPr/>
        </p:nvSpPr>
        <p:spPr bwMode="auto">
          <a:xfrm>
            <a:off x="3563888" y="6093296"/>
            <a:ext cx="5040560" cy="461665"/>
          </a:xfrm>
          <a:prstGeom prst="rect">
            <a:avLst/>
          </a:prstGeom>
          <a:noFill/>
          <a:ln w="12700" algn="ctr">
            <a:noFill/>
            <a:miter lim="800000"/>
            <a:headEnd/>
            <a:tailEnd/>
          </a:ln>
          <a:effectLst/>
        </p:spPr>
        <p:txBody>
          <a:bodyPr wrap="square">
            <a:spAutoFit/>
          </a:bodyPr>
          <a:lstStyle/>
          <a:p>
            <a:r>
              <a:rPr lang="en-GB" sz="2400" b="1" dirty="0">
                <a:latin typeface="Arial" pitchFamily="34" charset="0"/>
                <a:cs typeface="Arial" pitchFamily="34" charset="0"/>
              </a:rPr>
              <a:t>Reverse the number</a:t>
            </a:r>
          </a:p>
        </p:txBody>
      </p:sp>
      <p:sp>
        <p:nvSpPr>
          <p:cNvPr id="8"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
        <p:nvSpPr>
          <p:cNvPr id="10" name="Rectangle 3"/>
          <p:cNvSpPr txBox="1">
            <a:spLocks noChangeArrowheads="1"/>
          </p:cNvSpPr>
          <p:nvPr/>
        </p:nvSpPr>
        <p:spPr bwMode="auto">
          <a:xfrm>
            <a:off x="539552" y="1988840"/>
            <a:ext cx="2974355" cy="35271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2400" b="1" i="0" u="none" strike="noStrike" kern="0" cap="none" spc="0" normalizeH="0" baseline="0" noProof="0" dirty="0">
                <a:ln>
                  <a:noFill/>
                </a:ln>
                <a:effectLst/>
                <a:uLnTx/>
                <a:uFillTx/>
                <a:latin typeface="Arial" pitchFamily="34" charset="0"/>
                <a:ea typeface="+mn-ea"/>
                <a:cs typeface="Arial" pitchFamily="34" charset="0"/>
              </a:rPr>
              <a:t>Authenticate:</a:t>
            </a: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lang="en-GB" sz="3600" b="1" kern="0" dirty="0">
                <a:latin typeface="Arial" pitchFamily="34" charset="0"/>
                <a:cs typeface="Arial" pitchFamily="34" charset="0"/>
              </a:rPr>
              <a:t>Bravo</a:t>
            </a:r>
            <a:endParaRPr kumimoji="0" lang="en-GB" sz="3600" b="1" i="0" u="none" strike="noStrike" kern="0" cap="none" spc="0" normalizeH="0" baseline="0" noProof="0" dirty="0">
              <a:ln>
                <a:noFill/>
              </a:ln>
              <a:effectLst/>
              <a:uLnTx/>
              <a:uFillTx/>
              <a:latin typeface="Arial" pitchFamily="34" charset="0"/>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3600" b="1" i="0" u="none" strike="noStrike" kern="0" cap="none" spc="0" normalizeH="0" baseline="0" noProof="0" dirty="0">
                <a:ln>
                  <a:noFill/>
                </a:ln>
                <a:effectLst/>
                <a:uLnTx/>
                <a:uFillTx/>
                <a:latin typeface="Arial" pitchFamily="34" charset="0"/>
                <a:ea typeface="+mn-ea"/>
                <a:cs typeface="Arial" pitchFamily="34" charset="0"/>
              </a:rPr>
              <a:t>MRC 28</a:t>
            </a: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28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1600" b="1" i="0" u="none" strike="noStrike" kern="0" cap="none" spc="0" normalizeH="0" baseline="0" noProof="0" dirty="0">
                <a:ln>
                  <a:noFill/>
                </a:ln>
                <a:effectLst/>
                <a:uLnTx/>
                <a:uFillTx/>
                <a:latin typeface="Arial" pitchFamily="34" charset="0"/>
                <a:ea typeface="+mn-ea"/>
                <a:cs typeface="Arial" pitchFamily="34" charset="0"/>
              </a:rPr>
              <a:t>	</a:t>
            </a: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US" sz="500" b="1" i="0" u="none" strike="noStrike" kern="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2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23">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3792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37928">
                                            <p:txEl>
                                              <p:pRg st="0" end="0"/>
                                            </p:txEl>
                                          </p:spTgt>
                                        </p:tgtEl>
                                        <p:attrNameLst>
                                          <p:attrName>style.visibility</p:attrName>
                                        </p:attrNameLst>
                                      </p:cBhvr>
                                      <p:to>
                                        <p:strVal val="visible"/>
                                      </p:to>
                                    </p:set>
                                  </p:childTnLst>
                                </p:cTn>
                              </p:par>
                              <p:par>
                                <p:cTn id="29" presetID="6" presetClass="emph" presetSubtype="0" fill="hold" grpId="0" nodeType="withEffect">
                                  <p:stCondLst>
                                    <p:cond delay="0"/>
                                  </p:stCondLst>
                                  <p:childTnLst>
                                    <p:animScale>
                                      <p:cBhvr>
                                        <p:cTn id="30" dur="2000" fill="hold"/>
                                        <p:tgtEl>
                                          <p:spTgt spid="337928">
                                            <p:txEl>
                                              <p:pRg st="0" end="0"/>
                                            </p:txEl>
                                          </p:spTgt>
                                        </p:tgtEl>
                                      </p:cBhvr>
                                      <p:by x="150000" y="150000"/>
                                    </p:animScale>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79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8" grpId="0" build="allAtOnce"/>
      <p:bldP spid="33792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5" name="Rectangle 5"/>
          <p:cNvSpPr>
            <a:spLocks noChangeArrowheads="1"/>
          </p:cNvSpPr>
          <p:nvPr/>
        </p:nvSpPr>
        <p:spPr bwMode="auto">
          <a:xfrm>
            <a:off x="3491880" y="4077072"/>
            <a:ext cx="5112867" cy="757130"/>
          </a:xfrm>
          <a:prstGeom prst="rect">
            <a:avLst/>
          </a:prstGeom>
          <a:noFill/>
          <a:ln w="12700" algn="ctr">
            <a:noFill/>
            <a:miter lim="800000"/>
            <a:headEnd type="none" w="sm" len="sm"/>
            <a:tailEnd type="none" w="sm" len="sm"/>
          </a:ln>
          <a:effectLst/>
        </p:spPr>
        <p:txBody>
          <a:bodyPr wrap="square">
            <a:spAutoFit/>
          </a:bodyPr>
          <a:lstStyle/>
          <a:p>
            <a:pPr>
              <a:lnSpc>
                <a:spcPct val="80000"/>
              </a:lnSpc>
              <a:spcBef>
                <a:spcPct val="20000"/>
              </a:spcBef>
              <a:buClr>
                <a:schemeClr val="accent2"/>
              </a:buClr>
              <a:buSzPct val="75000"/>
              <a:buFont typeface="Monotype Sorts" pitchFamily="2" charset="2"/>
              <a:buNone/>
            </a:pPr>
            <a:r>
              <a:rPr lang="en-GB" sz="2400" b="1" dirty="0" err="1"/>
              <a:t>Callsign</a:t>
            </a:r>
            <a:r>
              <a:rPr lang="en-GB" sz="2400" b="1" dirty="0"/>
              <a:t> list shows </a:t>
            </a:r>
            <a:r>
              <a:rPr lang="en-GB" sz="2400" b="1" dirty="0" err="1"/>
              <a:t>Sqn</a:t>
            </a:r>
            <a:r>
              <a:rPr lang="en-GB" sz="2400" b="1" dirty="0"/>
              <a:t> No </a:t>
            </a:r>
          </a:p>
          <a:p>
            <a:pPr>
              <a:lnSpc>
                <a:spcPct val="80000"/>
              </a:lnSpc>
              <a:spcBef>
                <a:spcPct val="20000"/>
              </a:spcBef>
              <a:buClr>
                <a:schemeClr val="accent2"/>
              </a:buClr>
              <a:buSzPct val="75000"/>
              <a:buFont typeface="Monotype Sorts" pitchFamily="2" charset="2"/>
              <a:buNone/>
            </a:pPr>
            <a:r>
              <a:rPr lang="en-GB" sz="2400" b="1" dirty="0"/>
              <a:t>as :</a:t>
            </a:r>
          </a:p>
        </p:txBody>
      </p:sp>
      <p:sp>
        <p:nvSpPr>
          <p:cNvPr id="261126" name="Text Box 6"/>
          <p:cNvSpPr txBox="1">
            <a:spLocks noChangeArrowheads="1"/>
          </p:cNvSpPr>
          <p:nvPr/>
        </p:nvSpPr>
        <p:spPr bwMode="auto">
          <a:xfrm>
            <a:off x="755650" y="5013325"/>
            <a:ext cx="798513"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5</a:t>
            </a:r>
            <a:endParaRPr lang="en-US" sz="6600" b="1" dirty="0">
              <a:effectLst>
                <a:outerShdw blurRad="38100" dist="38100" dir="2700000" algn="tl">
                  <a:srgbClr val="000000">
                    <a:alpha val="43137"/>
                  </a:srgbClr>
                </a:outerShdw>
              </a:effectLst>
            </a:endParaRPr>
          </a:p>
        </p:txBody>
      </p:sp>
      <p:sp>
        <p:nvSpPr>
          <p:cNvPr id="261127" name="Text Box 7"/>
          <p:cNvSpPr txBox="1">
            <a:spLocks noChangeArrowheads="1"/>
          </p:cNvSpPr>
          <p:nvPr/>
        </p:nvSpPr>
        <p:spPr bwMode="auto">
          <a:xfrm>
            <a:off x="1547813" y="5013325"/>
            <a:ext cx="731837"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F</a:t>
            </a:r>
            <a:endParaRPr lang="en-US" sz="6600" b="1" dirty="0">
              <a:effectLst>
                <a:outerShdw blurRad="38100" dist="38100" dir="2700000" algn="tl">
                  <a:srgbClr val="000000">
                    <a:alpha val="43137"/>
                  </a:srgbClr>
                </a:outerShdw>
              </a:effectLst>
            </a:endParaRPr>
          </a:p>
        </p:txBody>
      </p:sp>
      <p:sp>
        <p:nvSpPr>
          <p:cNvPr id="261128" name="Text Box 8"/>
          <p:cNvSpPr txBox="1">
            <a:spLocks noChangeArrowheads="1"/>
          </p:cNvSpPr>
          <p:nvPr/>
        </p:nvSpPr>
        <p:spPr bwMode="auto">
          <a:xfrm>
            <a:off x="0" y="6092825"/>
            <a:ext cx="9144000" cy="461665"/>
          </a:xfrm>
          <a:prstGeom prst="rect">
            <a:avLst/>
          </a:prstGeom>
          <a:noFill/>
          <a:ln w="12700" algn="ctr">
            <a:noFill/>
            <a:miter lim="800000"/>
            <a:headEnd type="none" w="sm" len="sm"/>
            <a:tailEnd type="none" w="sm" len="sm"/>
          </a:ln>
          <a:effectLst/>
        </p:spPr>
        <p:txBody>
          <a:bodyPr wrap="square">
            <a:spAutoFit/>
          </a:bodyPr>
          <a:lstStyle/>
          <a:p>
            <a:pPr algn="ctr"/>
            <a:r>
              <a:rPr lang="en-GB" sz="2400" b="1" dirty="0"/>
              <a:t>The date is 12 April</a:t>
            </a:r>
            <a:endParaRPr lang="en-US" sz="2400" b="1" dirty="0"/>
          </a:p>
        </p:txBody>
      </p:sp>
      <p:sp>
        <p:nvSpPr>
          <p:cNvPr id="261129" name="Text Box 9"/>
          <p:cNvSpPr txBox="1">
            <a:spLocks noChangeArrowheads="1"/>
          </p:cNvSpPr>
          <p:nvPr/>
        </p:nvSpPr>
        <p:spPr bwMode="auto">
          <a:xfrm>
            <a:off x="2266950" y="5013325"/>
            <a:ext cx="995363"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a:t>
            </a:r>
            <a:endParaRPr lang="en-US" sz="6600" b="1" dirty="0">
              <a:effectLst>
                <a:outerShdw blurRad="38100" dist="38100" dir="2700000" algn="tl">
                  <a:srgbClr val="000000">
                    <a:alpha val="43137"/>
                  </a:srgbClr>
                </a:outerShdw>
              </a:effectLst>
            </a:endParaRPr>
          </a:p>
        </p:txBody>
      </p:sp>
      <p:sp>
        <p:nvSpPr>
          <p:cNvPr id="261130" name="Text Box 10"/>
          <p:cNvSpPr txBox="1">
            <a:spLocks noChangeArrowheads="1"/>
          </p:cNvSpPr>
          <p:nvPr/>
        </p:nvSpPr>
        <p:spPr bwMode="auto">
          <a:xfrm>
            <a:off x="3419475" y="5013325"/>
            <a:ext cx="1843088"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12</a:t>
            </a:r>
            <a:endParaRPr lang="en-US" sz="6600" b="1" dirty="0">
              <a:effectLst>
                <a:outerShdw blurRad="38100" dist="38100" dir="2700000" algn="tl">
                  <a:srgbClr val="000000">
                    <a:alpha val="43137"/>
                  </a:srgbClr>
                </a:outerShdw>
              </a:effectLst>
            </a:endParaRPr>
          </a:p>
        </p:txBody>
      </p:sp>
      <p:sp>
        <p:nvSpPr>
          <p:cNvPr id="261131" name="Text Box 11"/>
          <p:cNvSpPr txBox="1">
            <a:spLocks noChangeArrowheads="1"/>
          </p:cNvSpPr>
          <p:nvPr/>
        </p:nvSpPr>
        <p:spPr bwMode="auto">
          <a:xfrm>
            <a:off x="5003800" y="5013325"/>
            <a:ext cx="1195388"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a:t>
            </a:r>
            <a:endParaRPr lang="en-US" sz="6600" b="1" dirty="0">
              <a:effectLst>
                <a:outerShdw blurRad="38100" dist="38100" dir="2700000" algn="tl">
                  <a:srgbClr val="000000">
                    <a:alpha val="43137"/>
                  </a:srgbClr>
                </a:outerShdw>
              </a:effectLst>
            </a:endParaRPr>
          </a:p>
        </p:txBody>
      </p:sp>
      <p:sp>
        <p:nvSpPr>
          <p:cNvPr id="261132" name="Text Box 12"/>
          <p:cNvSpPr txBox="1">
            <a:spLocks noChangeArrowheads="1"/>
          </p:cNvSpPr>
          <p:nvPr/>
        </p:nvSpPr>
        <p:spPr bwMode="auto">
          <a:xfrm>
            <a:off x="6659563" y="5013325"/>
            <a:ext cx="1397000"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17</a:t>
            </a:r>
            <a:endParaRPr lang="en-US" sz="6600" b="1" dirty="0">
              <a:effectLst>
                <a:outerShdw blurRad="38100" dist="38100" dir="2700000" algn="tl">
                  <a:srgbClr val="000000">
                    <a:alpha val="43137"/>
                  </a:srgbClr>
                </a:outerShdw>
              </a:effectLst>
            </a:endParaRPr>
          </a:p>
        </p:txBody>
      </p:sp>
      <p:sp>
        <p:nvSpPr>
          <p:cNvPr id="261135" name="Text Box 15"/>
          <p:cNvSpPr txBox="1">
            <a:spLocks noChangeArrowheads="1"/>
          </p:cNvSpPr>
          <p:nvPr/>
        </p:nvSpPr>
        <p:spPr bwMode="auto">
          <a:xfrm>
            <a:off x="3563888" y="2924944"/>
            <a:ext cx="4716462" cy="461665"/>
          </a:xfrm>
          <a:prstGeom prst="rect">
            <a:avLst/>
          </a:prstGeom>
          <a:noFill/>
          <a:ln w="12700" algn="ctr">
            <a:noFill/>
            <a:miter lim="800000"/>
            <a:headEnd/>
            <a:tailEnd/>
          </a:ln>
          <a:effectLst/>
        </p:spPr>
        <p:txBody>
          <a:bodyPr>
            <a:spAutoFit/>
          </a:bodyPr>
          <a:lstStyle/>
          <a:p>
            <a:pPr algn="l" eaLnBrk="1" hangingPunct="1">
              <a:spcBef>
                <a:spcPct val="20000"/>
              </a:spcBef>
              <a:buClr>
                <a:schemeClr val="tx2"/>
              </a:buClr>
              <a:buSzPct val="60000"/>
              <a:buFont typeface="Wingdings" pitchFamily="2" charset="2"/>
              <a:buNone/>
            </a:pPr>
            <a:r>
              <a:rPr lang="en-GB" sz="2400" b="1" dirty="0" err="1"/>
              <a:t>Sqn</a:t>
            </a:r>
            <a:r>
              <a:rPr lang="en-GB" sz="2400" b="1" dirty="0"/>
              <a:t> number added to date</a:t>
            </a:r>
            <a:endParaRPr lang="en-US" sz="2400" b="1" dirty="0"/>
          </a:p>
        </p:txBody>
      </p:sp>
      <p:sp>
        <p:nvSpPr>
          <p:cNvPr id="13"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
        <p:nvSpPr>
          <p:cNvPr id="18" name="Rectangle 3"/>
          <p:cNvSpPr txBox="1">
            <a:spLocks noChangeArrowheads="1"/>
          </p:cNvSpPr>
          <p:nvPr/>
        </p:nvSpPr>
        <p:spPr bwMode="auto">
          <a:xfrm>
            <a:off x="517525" y="1987550"/>
            <a:ext cx="2974355" cy="35271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2400" b="1" i="0" u="none" strike="noStrike" kern="0" cap="none" spc="0" normalizeH="0" baseline="0" noProof="0" dirty="0">
                <a:ln>
                  <a:noFill/>
                </a:ln>
                <a:effectLst/>
                <a:uLnTx/>
                <a:uFillTx/>
                <a:latin typeface="Arial" pitchFamily="34" charset="0"/>
                <a:ea typeface="+mn-ea"/>
                <a:cs typeface="Arial" pitchFamily="34" charset="0"/>
              </a:rPr>
              <a:t>Authenticate:</a:t>
            </a: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lang="en-GB" sz="3600" b="1" kern="0" dirty="0">
                <a:latin typeface="Arial" pitchFamily="34" charset="0"/>
                <a:cs typeface="Arial" pitchFamily="34" charset="0"/>
              </a:rPr>
              <a:t>Charlie</a:t>
            </a:r>
            <a:endParaRPr kumimoji="0" lang="en-GB" sz="3600" b="1" i="0" u="none" strike="noStrike" kern="0" cap="none" spc="0" normalizeH="0" baseline="0" noProof="0" dirty="0">
              <a:ln>
                <a:noFill/>
              </a:ln>
              <a:effectLst/>
              <a:uLnTx/>
              <a:uFillTx/>
              <a:latin typeface="Arial" pitchFamily="34" charset="0"/>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3600" b="1" i="0" u="none" strike="noStrike" kern="0" cap="none" spc="0" normalizeH="0" baseline="0" noProof="0" dirty="0">
                <a:ln>
                  <a:noFill/>
                </a:ln>
                <a:effectLst/>
                <a:uLnTx/>
                <a:uFillTx/>
                <a:latin typeface="Arial" pitchFamily="34" charset="0"/>
                <a:ea typeface="+mn-ea"/>
                <a:cs typeface="Arial" pitchFamily="34" charset="0"/>
              </a:rPr>
              <a:t>MRC 16</a:t>
            </a: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28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1600" b="1" i="0" u="none" strike="noStrike" kern="0" cap="none" spc="0" normalizeH="0" baseline="0" noProof="0" dirty="0">
                <a:ln>
                  <a:noFill/>
                </a:ln>
                <a:effectLst/>
                <a:uLnTx/>
                <a:uFillTx/>
                <a:latin typeface="Arial" pitchFamily="34" charset="0"/>
                <a:ea typeface="+mn-ea"/>
                <a:cs typeface="Arial" pitchFamily="34" charset="0"/>
              </a:rPr>
              <a:t>	</a:t>
            </a: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US" sz="500" b="1" i="0" u="none" strike="noStrike" kern="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1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11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11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11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26112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11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11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11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6113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1132"/>
                                        </p:tgtEl>
                                        <p:attrNameLst>
                                          <p:attrName>style.visibility</p:attrName>
                                        </p:attrNameLst>
                                      </p:cBhvr>
                                      <p:to>
                                        <p:strVal val="visible"/>
                                      </p:to>
                                    </p:set>
                                  </p:childTnLst>
                                </p:cTn>
                              </p:par>
                              <p:par>
                                <p:cTn id="53" presetID="6" presetClass="emph" presetSubtype="0" fill="hold" grpId="1" nodeType="withEffect">
                                  <p:stCondLst>
                                    <p:cond delay="0"/>
                                  </p:stCondLst>
                                  <p:childTnLst>
                                    <p:animScale>
                                      <p:cBhvr>
                                        <p:cTn id="54" dur="2000" fill="hold"/>
                                        <p:tgtEl>
                                          <p:spTgt spid="26113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5" grpId="0"/>
      <p:bldP spid="261126" grpId="0"/>
      <p:bldP spid="261127" grpId="0"/>
      <p:bldP spid="261127" grpId="1"/>
      <p:bldP spid="261128" grpId="0"/>
      <p:bldP spid="261129" grpId="0"/>
      <p:bldP spid="261130" grpId="0"/>
      <p:bldP spid="261131" grpId="0"/>
      <p:bldP spid="261132" grpId="0"/>
      <p:bldP spid="261132" grpId="1"/>
      <p:bldP spid="26113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9" name="Rectangle 5"/>
          <p:cNvSpPr>
            <a:spLocks noChangeArrowheads="1"/>
          </p:cNvSpPr>
          <p:nvPr/>
        </p:nvSpPr>
        <p:spPr bwMode="auto">
          <a:xfrm>
            <a:off x="3563888" y="4005064"/>
            <a:ext cx="5184577" cy="757130"/>
          </a:xfrm>
          <a:prstGeom prst="rect">
            <a:avLst/>
          </a:prstGeom>
          <a:noFill/>
          <a:ln w="12700" algn="ctr">
            <a:noFill/>
            <a:miter lim="800000"/>
            <a:headEnd type="none" w="sm" len="sm"/>
            <a:tailEnd type="none" w="sm" len="sm"/>
          </a:ln>
          <a:effectLst/>
        </p:spPr>
        <p:txBody>
          <a:bodyPr wrap="square">
            <a:spAutoFit/>
          </a:bodyPr>
          <a:lstStyle/>
          <a:p>
            <a:pPr algn="l">
              <a:lnSpc>
                <a:spcPct val="80000"/>
              </a:lnSpc>
              <a:spcBef>
                <a:spcPct val="20000"/>
              </a:spcBef>
              <a:buClr>
                <a:schemeClr val="accent2"/>
              </a:buClr>
              <a:buSzPct val="75000"/>
              <a:buFont typeface="Monotype Sorts" pitchFamily="2" charset="2"/>
              <a:buNone/>
            </a:pPr>
            <a:r>
              <a:rPr lang="en-GB" sz="2400" b="1" dirty="0" err="1"/>
              <a:t>Callsign</a:t>
            </a:r>
            <a:r>
              <a:rPr lang="en-GB" sz="2400" b="1" dirty="0"/>
              <a:t> list shows </a:t>
            </a:r>
            <a:r>
              <a:rPr lang="en-GB" sz="2400" b="1" dirty="0" err="1"/>
              <a:t>Sqn</a:t>
            </a:r>
            <a:r>
              <a:rPr lang="en-GB" sz="2400" b="1" dirty="0"/>
              <a:t> No </a:t>
            </a:r>
          </a:p>
          <a:p>
            <a:pPr algn="l">
              <a:lnSpc>
                <a:spcPct val="80000"/>
              </a:lnSpc>
              <a:spcBef>
                <a:spcPct val="20000"/>
              </a:spcBef>
              <a:buClr>
                <a:schemeClr val="accent2"/>
              </a:buClr>
              <a:buSzPct val="75000"/>
              <a:buFont typeface="Monotype Sorts" pitchFamily="2" charset="2"/>
              <a:buNone/>
            </a:pPr>
            <a:r>
              <a:rPr lang="en-GB" sz="2400" b="1" dirty="0"/>
              <a:t>as :</a:t>
            </a:r>
          </a:p>
        </p:txBody>
      </p:sp>
      <p:sp>
        <p:nvSpPr>
          <p:cNvPr id="287751" name="Text Box 7"/>
          <p:cNvSpPr txBox="1">
            <a:spLocks noChangeArrowheads="1"/>
          </p:cNvSpPr>
          <p:nvPr/>
        </p:nvSpPr>
        <p:spPr bwMode="auto">
          <a:xfrm>
            <a:off x="517525" y="5013325"/>
            <a:ext cx="2392363"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1374</a:t>
            </a:r>
            <a:endParaRPr lang="en-US" sz="6600" b="1" dirty="0">
              <a:effectLst>
                <a:outerShdw blurRad="38100" dist="38100" dir="2700000" algn="tl">
                  <a:srgbClr val="000000">
                    <a:alpha val="43137"/>
                  </a:srgbClr>
                </a:outerShdw>
              </a:effectLst>
            </a:endParaRPr>
          </a:p>
        </p:txBody>
      </p:sp>
      <p:sp>
        <p:nvSpPr>
          <p:cNvPr id="287752" name="Text Box 8"/>
          <p:cNvSpPr txBox="1">
            <a:spLocks noChangeArrowheads="1"/>
          </p:cNvSpPr>
          <p:nvPr/>
        </p:nvSpPr>
        <p:spPr bwMode="auto">
          <a:xfrm>
            <a:off x="2909888" y="5013325"/>
            <a:ext cx="996950" cy="1098550"/>
          </a:xfrm>
          <a:prstGeom prst="rect">
            <a:avLst/>
          </a:prstGeom>
          <a:noFill/>
          <a:ln w="12700" algn="ctr">
            <a:noFill/>
            <a:miter lim="800000"/>
            <a:headEnd type="none" w="sm" len="sm"/>
            <a:tailEnd type="none" w="sm" len="sm"/>
          </a:ln>
          <a:effectLst/>
        </p:spPr>
        <p:txBody>
          <a:bodyPr>
            <a:spAutoFit/>
          </a:bodyPr>
          <a:lstStyle/>
          <a:p>
            <a:r>
              <a:rPr lang="en-GB" sz="6600">
                <a:effectLst>
                  <a:outerShdw blurRad="38100" dist="38100" dir="2700000" algn="tl">
                    <a:srgbClr val="000000">
                      <a:alpha val="43137"/>
                    </a:srgbClr>
                  </a:outerShdw>
                </a:effectLst>
              </a:rPr>
              <a:t>+</a:t>
            </a:r>
            <a:endParaRPr lang="en-US" sz="6600">
              <a:effectLst>
                <a:outerShdw blurRad="38100" dist="38100" dir="2700000" algn="tl">
                  <a:srgbClr val="000000">
                    <a:alpha val="43137"/>
                  </a:srgbClr>
                </a:outerShdw>
              </a:effectLst>
            </a:endParaRPr>
          </a:p>
        </p:txBody>
      </p:sp>
      <p:sp>
        <p:nvSpPr>
          <p:cNvPr id="287753" name="Text Box 9"/>
          <p:cNvSpPr txBox="1">
            <a:spLocks noChangeArrowheads="1"/>
          </p:cNvSpPr>
          <p:nvPr/>
        </p:nvSpPr>
        <p:spPr bwMode="auto">
          <a:xfrm>
            <a:off x="0" y="6237312"/>
            <a:ext cx="9144000" cy="400110"/>
          </a:xfrm>
          <a:prstGeom prst="rect">
            <a:avLst/>
          </a:prstGeom>
          <a:noFill/>
          <a:ln w="12700" algn="ctr">
            <a:noFill/>
            <a:miter lim="800000"/>
            <a:headEnd type="none" w="sm" len="sm"/>
            <a:tailEnd type="none" w="sm" len="sm"/>
          </a:ln>
          <a:effectLst/>
        </p:spPr>
        <p:txBody>
          <a:bodyPr wrap="square">
            <a:spAutoFit/>
          </a:bodyPr>
          <a:lstStyle/>
          <a:p>
            <a:pPr algn="ctr"/>
            <a:r>
              <a:rPr lang="en-GB" sz="2000" b="1" dirty="0"/>
              <a:t>The date is 30 November</a:t>
            </a:r>
            <a:endParaRPr lang="en-US" sz="2000" b="1" dirty="0"/>
          </a:p>
        </p:txBody>
      </p:sp>
      <p:sp>
        <p:nvSpPr>
          <p:cNvPr id="287754" name="Text Box 10"/>
          <p:cNvSpPr txBox="1">
            <a:spLocks noChangeArrowheads="1"/>
          </p:cNvSpPr>
          <p:nvPr/>
        </p:nvSpPr>
        <p:spPr bwMode="auto">
          <a:xfrm>
            <a:off x="3508375" y="5013325"/>
            <a:ext cx="1993900" cy="1098550"/>
          </a:xfrm>
          <a:prstGeom prst="rect">
            <a:avLst/>
          </a:prstGeom>
          <a:noFill/>
          <a:ln w="12700" algn="ctr">
            <a:noFill/>
            <a:miter lim="800000"/>
            <a:headEnd type="none" w="sm" len="sm"/>
            <a:tailEnd type="none" w="sm" len="sm"/>
          </a:ln>
          <a:effectLst/>
        </p:spPr>
        <p:txBody>
          <a:bodyPr>
            <a:spAutoFit/>
          </a:bodyPr>
          <a:lstStyle/>
          <a:p>
            <a:r>
              <a:rPr lang="en-GB" sz="6600" b="1">
                <a:effectLst>
                  <a:outerShdw blurRad="38100" dist="38100" dir="2700000" algn="tl">
                    <a:srgbClr val="000000">
                      <a:alpha val="43137"/>
                    </a:srgbClr>
                  </a:outerShdw>
                </a:effectLst>
              </a:rPr>
              <a:t>30</a:t>
            </a:r>
            <a:endParaRPr lang="en-US" sz="6600" b="1">
              <a:effectLst>
                <a:outerShdw blurRad="38100" dist="38100" dir="2700000" algn="tl">
                  <a:srgbClr val="000000">
                    <a:alpha val="43137"/>
                  </a:srgbClr>
                </a:outerShdw>
              </a:effectLst>
            </a:endParaRPr>
          </a:p>
        </p:txBody>
      </p:sp>
      <p:sp>
        <p:nvSpPr>
          <p:cNvPr id="287755" name="Text Box 11"/>
          <p:cNvSpPr txBox="1">
            <a:spLocks noChangeArrowheads="1"/>
          </p:cNvSpPr>
          <p:nvPr/>
        </p:nvSpPr>
        <p:spPr bwMode="auto">
          <a:xfrm>
            <a:off x="5237163" y="5013325"/>
            <a:ext cx="1328737" cy="1098550"/>
          </a:xfrm>
          <a:prstGeom prst="rect">
            <a:avLst/>
          </a:prstGeom>
          <a:noFill/>
          <a:ln w="12700" algn="ctr">
            <a:noFill/>
            <a:miter lim="800000"/>
            <a:headEnd type="none" w="sm" len="sm"/>
            <a:tailEnd type="none" w="sm" len="sm"/>
          </a:ln>
          <a:effectLst/>
        </p:spPr>
        <p:txBody>
          <a:bodyPr>
            <a:spAutoFit/>
          </a:bodyPr>
          <a:lstStyle/>
          <a:p>
            <a:r>
              <a:rPr lang="en-GB" sz="6600">
                <a:effectLst>
                  <a:outerShdw blurRad="38100" dist="38100" dir="2700000" algn="tl">
                    <a:srgbClr val="000000">
                      <a:alpha val="43137"/>
                    </a:srgbClr>
                  </a:outerShdw>
                </a:effectLst>
              </a:rPr>
              <a:t>=</a:t>
            </a:r>
            <a:endParaRPr lang="en-US" sz="6600">
              <a:effectLst>
                <a:outerShdw blurRad="38100" dist="38100" dir="2700000" algn="tl">
                  <a:srgbClr val="000000">
                    <a:alpha val="43137"/>
                  </a:srgbClr>
                </a:outerShdw>
              </a:effectLst>
            </a:endParaRPr>
          </a:p>
        </p:txBody>
      </p:sp>
      <p:sp>
        <p:nvSpPr>
          <p:cNvPr id="287756" name="Text Box 12"/>
          <p:cNvSpPr txBox="1">
            <a:spLocks noChangeArrowheads="1"/>
          </p:cNvSpPr>
          <p:nvPr/>
        </p:nvSpPr>
        <p:spPr bwMode="auto">
          <a:xfrm>
            <a:off x="6499225" y="5013325"/>
            <a:ext cx="2260600" cy="1098550"/>
          </a:xfrm>
          <a:prstGeom prst="rect">
            <a:avLst/>
          </a:prstGeom>
          <a:noFill/>
          <a:ln w="12700" algn="ctr">
            <a:noFill/>
            <a:miter lim="800000"/>
            <a:headEnd type="none" w="sm" len="sm"/>
            <a:tailEnd type="none" w="sm" len="sm"/>
          </a:ln>
          <a:effectLst/>
        </p:spPr>
        <p:txBody>
          <a:bodyPr>
            <a:spAutoFit/>
          </a:bodyPr>
          <a:lstStyle/>
          <a:p>
            <a:r>
              <a:rPr lang="en-GB" sz="6600" b="1">
                <a:effectLst>
                  <a:outerShdw blurRad="38100" dist="38100" dir="2700000" algn="tl">
                    <a:srgbClr val="000000">
                      <a:alpha val="43137"/>
                    </a:srgbClr>
                  </a:outerShdw>
                </a:effectLst>
              </a:rPr>
              <a:t>1404</a:t>
            </a:r>
            <a:endParaRPr lang="en-US" sz="6600" b="1">
              <a:effectLst>
                <a:outerShdw blurRad="38100" dist="38100" dir="2700000" algn="tl">
                  <a:srgbClr val="000000">
                    <a:alpha val="43137"/>
                  </a:srgbClr>
                </a:outerShdw>
              </a:effectLst>
            </a:endParaRPr>
          </a:p>
        </p:txBody>
      </p:sp>
      <p:sp>
        <p:nvSpPr>
          <p:cNvPr id="287761" name="Text Box 17"/>
          <p:cNvSpPr txBox="1">
            <a:spLocks noChangeArrowheads="1"/>
          </p:cNvSpPr>
          <p:nvPr/>
        </p:nvSpPr>
        <p:spPr bwMode="auto">
          <a:xfrm>
            <a:off x="3635896" y="2924944"/>
            <a:ext cx="4716462" cy="738664"/>
          </a:xfrm>
          <a:prstGeom prst="rect">
            <a:avLst/>
          </a:prstGeom>
          <a:noFill/>
          <a:ln w="12700" algn="ctr">
            <a:noFill/>
            <a:miter lim="800000"/>
            <a:headEnd/>
            <a:tailEnd/>
          </a:ln>
          <a:effectLst/>
        </p:spPr>
        <p:txBody>
          <a:bodyPr wrap="square">
            <a:spAutoFit/>
          </a:bodyPr>
          <a:lstStyle/>
          <a:p>
            <a:pPr algn="l" eaLnBrk="1" hangingPunct="1">
              <a:spcBef>
                <a:spcPct val="20000"/>
              </a:spcBef>
              <a:buClr>
                <a:schemeClr val="tx2"/>
              </a:buClr>
              <a:buSzPct val="60000"/>
              <a:buFont typeface="Wingdings" pitchFamily="2" charset="2"/>
              <a:buNone/>
            </a:pPr>
            <a:r>
              <a:rPr lang="en-GB" sz="2400" b="1" dirty="0" err="1"/>
              <a:t>Sqn</a:t>
            </a:r>
            <a:r>
              <a:rPr lang="en-GB" sz="2400" b="1" dirty="0"/>
              <a:t> number added to date</a:t>
            </a:r>
            <a:endParaRPr lang="en-US" sz="2400" b="1" dirty="0"/>
          </a:p>
          <a:p>
            <a:endParaRPr lang="en-GB" dirty="0"/>
          </a:p>
        </p:txBody>
      </p:sp>
      <p:sp>
        <p:nvSpPr>
          <p:cNvPr id="14"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
        <p:nvSpPr>
          <p:cNvPr id="17" name="Rectangle 3"/>
          <p:cNvSpPr txBox="1">
            <a:spLocks noChangeArrowheads="1"/>
          </p:cNvSpPr>
          <p:nvPr/>
        </p:nvSpPr>
        <p:spPr bwMode="auto">
          <a:xfrm>
            <a:off x="517525" y="1987550"/>
            <a:ext cx="2974355" cy="35271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2400" b="1" i="0" u="none" strike="noStrike" kern="0" cap="none" spc="0" normalizeH="0" baseline="0" noProof="0" dirty="0">
                <a:ln>
                  <a:noFill/>
                </a:ln>
                <a:effectLst/>
                <a:uLnTx/>
                <a:uFillTx/>
                <a:latin typeface="Arial" pitchFamily="34" charset="0"/>
                <a:ea typeface="+mn-ea"/>
                <a:cs typeface="Arial" pitchFamily="34" charset="0"/>
              </a:rPr>
              <a:t>Authenticate:</a:t>
            </a: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lang="en-GB" sz="3600" b="1" kern="0" dirty="0">
                <a:latin typeface="Arial" pitchFamily="34" charset="0"/>
                <a:cs typeface="Arial" pitchFamily="34" charset="0"/>
              </a:rPr>
              <a:t>Charlie</a:t>
            </a:r>
            <a:endParaRPr kumimoji="0" lang="en-GB" sz="3600" b="1" i="0" u="none" strike="noStrike" kern="0" cap="none" spc="0" normalizeH="0" baseline="0" noProof="0" dirty="0">
              <a:ln>
                <a:noFill/>
              </a:ln>
              <a:effectLst/>
              <a:uLnTx/>
              <a:uFillTx/>
              <a:latin typeface="Arial" pitchFamily="34" charset="0"/>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3600" b="1" i="0" u="none" strike="noStrike" kern="0" cap="none" spc="0" normalizeH="0" baseline="0" noProof="0" dirty="0">
                <a:ln>
                  <a:noFill/>
                </a:ln>
                <a:effectLst/>
                <a:uLnTx/>
                <a:uFillTx/>
                <a:latin typeface="Arial" pitchFamily="34" charset="0"/>
                <a:ea typeface="+mn-ea"/>
                <a:cs typeface="Arial" pitchFamily="34" charset="0"/>
              </a:rPr>
              <a:t>MRC 47</a:t>
            </a: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28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1600" b="1" i="0" u="none" strike="noStrike" kern="0" cap="none" spc="0" normalizeH="0" baseline="0" noProof="0" dirty="0">
                <a:ln>
                  <a:noFill/>
                </a:ln>
                <a:effectLst/>
                <a:uLnTx/>
                <a:uFillTx/>
                <a:latin typeface="Arial" pitchFamily="34" charset="0"/>
                <a:ea typeface="+mn-ea"/>
                <a:cs typeface="Arial" pitchFamily="34" charset="0"/>
              </a:rPr>
              <a:t>	</a:t>
            </a: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ctr"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12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US" sz="500" b="1" i="0" u="none" strike="noStrike" kern="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776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7749">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7749">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87751">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87752">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87753">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87754">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87755">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87756">
                                            <p:txEl>
                                              <p:pRg st="0" end="0"/>
                                            </p:txEl>
                                          </p:spTgt>
                                        </p:tgtEl>
                                        <p:attrNameLst>
                                          <p:attrName>style.visibility</p:attrName>
                                        </p:attrNameLst>
                                      </p:cBhvr>
                                      <p:to>
                                        <p:strVal val="visible"/>
                                      </p:to>
                                    </p:set>
                                  </p:childTnLst>
                                </p:cTn>
                              </p:par>
                              <p:par>
                                <p:cTn id="49" presetID="6" presetClass="emph" presetSubtype="0" fill="hold" nodeType="withEffect">
                                  <p:stCondLst>
                                    <p:cond delay="0"/>
                                  </p:stCondLst>
                                  <p:childTnLst>
                                    <p:animScale>
                                      <p:cBhvr>
                                        <p:cTn id="50" dur="2000" fill="hold"/>
                                        <p:tgtEl>
                                          <p:spTgt spid="287756">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6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11" name="Rectangle 3"/>
          <p:cNvSpPr>
            <a:spLocks noGrp="1" noChangeArrowheads="1"/>
          </p:cNvSpPr>
          <p:nvPr>
            <p:ph type="body" idx="1"/>
          </p:nvPr>
        </p:nvSpPr>
        <p:spPr>
          <a:xfrm>
            <a:off x="179512" y="1772816"/>
            <a:ext cx="8713216" cy="4235006"/>
          </a:xfrm>
        </p:spPr>
        <p:txBody>
          <a:bodyPr/>
          <a:lstStyle/>
          <a:p>
            <a:pPr>
              <a:buClr>
                <a:srgbClr val="FFCC00"/>
              </a:buClr>
              <a:buFont typeface="Wingdings" pitchFamily="2" charset="2"/>
              <a:buNone/>
            </a:pPr>
            <a:endParaRPr lang="en-GB" sz="1000" b="1" dirty="0">
              <a:solidFill>
                <a:srgbClr val="FFFF00"/>
              </a:solidFill>
            </a:endParaRPr>
          </a:p>
          <a:p>
            <a:pPr>
              <a:buClr>
                <a:srgbClr val="FFCC00"/>
              </a:buClr>
              <a:buFont typeface="Wingdings" pitchFamily="2" charset="2"/>
              <a:buNone/>
            </a:pPr>
            <a:r>
              <a:rPr lang="en-GB" b="1" dirty="0">
                <a:latin typeface="Arial" charset="0"/>
              </a:rPr>
              <a:t>How will it sound?</a:t>
            </a:r>
          </a:p>
          <a:p>
            <a:pPr>
              <a:buClr>
                <a:srgbClr val="FFCC00"/>
              </a:buClr>
              <a:buFont typeface="Wingdings" pitchFamily="2" charset="2"/>
              <a:buNone/>
            </a:pPr>
            <a:endParaRPr lang="en-GB" b="1" dirty="0">
              <a:latin typeface="Arial" charset="0"/>
            </a:endParaRPr>
          </a:p>
          <a:p>
            <a:pPr>
              <a:buClr>
                <a:srgbClr val="FFFF00"/>
              </a:buClr>
            </a:pPr>
            <a:r>
              <a:rPr lang="en-GB" b="1" dirty="0">
                <a:solidFill>
                  <a:srgbClr val="FFFF00"/>
                </a:solidFill>
                <a:latin typeface="Arial" charset="0"/>
              </a:rPr>
              <a:t>MRC 16 - this is MRC 56 - authenticate Charlie - over</a:t>
            </a:r>
          </a:p>
          <a:p>
            <a:pPr>
              <a:buClr>
                <a:srgbClr val="FFFF00"/>
              </a:buClr>
            </a:pPr>
            <a:endParaRPr lang="en-GB" b="1" dirty="0">
              <a:solidFill>
                <a:srgbClr val="FFFF00"/>
              </a:solidFill>
              <a:latin typeface="Arial" charset="0"/>
            </a:endParaRPr>
          </a:p>
          <a:p>
            <a:pPr>
              <a:buClr>
                <a:srgbClr val="FFFF00"/>
              </a:buClr>
            </a:pPr>
            <a:r>
              <a:rPr lang="en-GB" b="1" dirty="0">
                <a:latin typeface="Arial" charset="0"/>
              </a:rPr>
              <a:t>MRC 56 - this is MRC 16 - I authenticate Charlie 17 - over</a:t>
            </a:r>
          </a:p>
          <a:p>
            <a:pPr>
              <a:buClr>
                <a:srgbClr val="FFFF00"/>
              </a:buClr>
            </a:pPr>
            <a:endParaRPr lang="en-GB" b="1" dirty="0">
              <a:solidFill>
                <a:srgbClr val="FFFF00"/>
              </a:solidFill>
              <a:latin typeface="Arial" charset="0"/>
            </a:endParaRPr>
          </a:p>
          <a:p>
            <a:pPr>
              <a:buClr>
                <a:srgbClr val="FFFF00"/>
              </a:buClr>
            </a:pPr>
            <a:r>
              <a:rPr lang="en-GB" b="1" dirty="0">
                <a:solidFill>
                  <a:srgbClr val="FFFF00"/>
                </a:solidFill>
                <a:latin typeface="Arial" charset="0"/>
              </a:rPr>
              <a:t>MRC 16 - this is MRC 56 - correct - out</a:t>
            </a:r>
          </a:p>
          <a:p>
            <a:pPr>
              <a:buClr>
                <a:srgbClr val="FFCC00"/>
              </a:buClr>
              <a:buFont typeface="Wingdings" pitchFamily="2" charset="2"/>
              <a:buNone/>
            </a:pPr>
            <a:endParaRPr lang="en-GB" dirty="0">
              <a:solidFill>
                <a:schemeClr val="bg1"/>
              </a:solidFill>
              <a:latin typeface="Arial Rounded MT Bold" pitchFamily="34" charset="0"/>
            </a:endParaRPr>
          </a:p>
          <a:p>
            <a:pPr>
              <a:buClr>
                <a:srgbClr val="FFCC00"/>
              </a:buClr>
              <a:buFont typeface="Wingdings" pitchFamily="2" charset="2"/>
              <a:buNone/>
            </a:pPr>
            <a:endParaRPr lang="en-GB" dirty="0">
              <a:latin typeface="Arial" charset="0"/>
            </a:endParaRPr>
          </a:p>
        </p:txBody>
      </p:sp>
      <p:sp>
        <p:nvSpPr>
          <p:cNvPr id="7"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411">
                                            <p:txEl>
                                              <p:pRg st="1" end="1"/>
                                            </p:txEl>
                                          </p:spTgt>
                                        </p:tgtEl>
                                        <p:attrNameLst>
                                          <p:attrName>style.visibility</p:attrName>
                                        </p:attrNameLst>
                                      </p:cBhvr>
                                      <p:to>
                                        <p:strVal val="visible"/>
                                      </p:to>
                                    </p:set>
                                  </p:childTnLst>
                                  <p:subTnLst>
                                    <p:set>
                                      <p:cBhvr override="childStyle">
                                        <p:cTn dur="1" fill="hold" display="0" masterRel="nextClick" afterEffect="1"/>
                                        <p:tgtEl>
                                          <p:spTgt spid="273411">
                                            <p:txEl>
                                              <p:pRg st="1" end="1"/>
                                            </p:txEl>
                                          </p:spTgt>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3411">
                                            <p:txEl>
                                              <p:pRg st="3" end="3"/>
                                            </p:txEl>
                                          </p:spTgt>
                                        </p:tgtEl>
                                        <p:attrNameLst>
                                          <p:attrName>style.visibility</p:attrName>
                                        </p:attrNameLst>
                                      </p:cBhvr>
                                      <p:to>
                                        <p:strVal val="visible"/>
                                      </p:to>
                                    </p:set>
                                  </p:childTnLst>
                                  <p:subTnLst>
                                    <p:set>
                                      <p:cBhvr override="childStyle">
                                        <p:cTn dur="1" fill="hold" display="0" masterRel="nextClick" afterEffect="1"/>
                                        <p:tgtEl>
                                          <p:spTgt spid="273411">
                                            <p:txEl>
                                              <p:pRg st="3" end="3"/>
                                            </p:txEl>
                                          </p:spTgt>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3411">
                                            <p:txEl>
                                              <p:pRg st="5" end="5"/>
                                            </p:txEl>
                                          </p:spTgt>
                                        </p:tgtEl>
                                        <p:attrNameLst>
                                          <p:attrName>style.visibility</p:attrName>
                                        </p:attrNameLst>
                                      </p:cBhvr>
                                      <p:to>
                                        <p:strVal val="visible"/>
                                      </p:to>
                                    </p:set>
                                  </p:childTnLst>
                                  <p:subTnLst>
                                    <p:set>
                                      <p:cBhvr override="childStyle">
                                        <p:cTn dur="1" fill="hold" display="0" masterRel="nextClick" afterEffect="1"/>
                                        <p:tgtEl>
                                          <p:spTgt spid="273411">
                                            <p:txEl>
                                              <p:pRg st="5" end="5"/>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3411">
                                            <p:txEl>
                                              <p:pRg st="7" end="7"/>
                                            </p:txEl>
                                          </p:spTgt>
                                        </p:tgtEl>
                                        <p:attrNameLst>
                                          <p:attrName>style.visibility</p:attrName>
                                        </p:attrNameLst>
                                      </p:cBhvr>
                                      <p:to>
                                        <p:strVal val="visible"/>
                                      </p:to>
                                    </p:set>
                                  </p:childTnLst>
                                  <p:subTnLst>
                                    <p:set>
                                      <p:cBhvr override="childStyle">
                                        <p:cTn dur="1" fill="hold" display="0" masterRel="nextClick" afterEffect="1"/>
                                        <p:tgtEl>
                                          <p:spTgt spid="273411">
                                            <p:txEl>
                                              <p:pRg st="7" end="7"/>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1" name="Rectangle 3"/>
          <p:cNvSpPr>
            <a:spLocks noGrp="1" noChangeArrowheads="1"/>
          </p:cNvSpPr>
          <p:nvPr>
            <p:ph type="body" idx="1"/>
          </p:nvPr>
        </p:nvSpPr>
        <p:spPr>
          <a:xfrm>
            <a:off x="3563888" y="2996952"/>
            <a:ext cx="4769222" cy="757130"/>
          </a:xfrm>
        </p:spPr>
        <p:txBody>
          <a:bodyPr/>
          <a:lstStyle/>
          <a:p>
            <a:pPr>
              <a:lnSpc>
                <a:spcPct val="90000"/>
              </a:lnSpc>
              <a:buFont typeface="Wingdings" pitchFamily="2" charset="2"/>
              <a:buNone/>
            </a:pPr>
            <a:r>
              <a:rPr lang="en-GB" b="1" dirty="0">
                <a:latin typeface="Arial" charset="0"/>
              </a:rPr>
              <a:t>The </a:t>
            </a:r>
            <a:r>
              <a:rPr lang="en-GB" b="1" dirty="0" err="1">
                <a:latin typeface="Arial" charset="0"/>
              </a:rPr>
              <a:t>Callsign</a:t>
            </a:r>
            <a:r>
              <a:rPr lang="en-GB" b="1" dirty="0">
                <a:latin typeface="Arial" charset="0"/>
              </a:rPr>
              <a:t> number is added to the date</a:t>
            </a:r>
          </a:p>
        </p:txBody>
      </p:sp>
      <p:sp>
        <p:nvSpPr>
          <p:cNvPr id="304133" name="Text Box 5"/>
          <p:cNvSpPr txBox="1">
            <a:spLocks noChangeArrowheads="1"/>
          </p:cNvSpPr>
          <p:nvPr/>
        </p:nvSpPr>
        <p:spPr bwMode="auto">
          <a:xfrm>
            <a:off x="1220018" y="5373663"/>
            <a:ext cx="1065213" cy="366712"/>
          </a:xfrm>
          <a:prstGeom prst="rect">
            <a:avLst/>
          </a:prstGeom>
          <a:noFill/>
          <a:ln w="12700" algn="ctr">
            <a:noFill/>
            <a:miter lim="800000"/>
            <a:headEnd type="none" w="sm" len="sm"/>
            <a:tailEnd type="none" w="sm" len="sm"/>
          </a:ln>
          <a:effectLst/>
        </p:spPr>
        <p:txBody>
          <a:bodyPr>
            <a:spAutoFit/>
          </a:bodyPr>
          <a:lstStyle/>
          <a:p>
            <a:endParaRPr lang="en-US" sz="1800" b="1">
              <a:effectLst>
                <a:outerShdw blurRad="38100" dist="38100" dir="2700000" algn="tl">
                  <a:srgbClr val="000000">
                    <a:alpha val="43137"/>
                  </a:srgbClr>
                </a:outerShdw>
              </a:effectLst>
              <a:latin typeface="Arial Rounded MT Bold" pitchFamily="34" charset="0"/>
            </a:endParaRPr>
          </a:p>
        </p:txBody>
      </p:sp>
      <p:sp>
        <p:nvSpPr>
          <p:cNvPr id="304134" name="Text Box 6"/>
          <p:cNvSpPr txBox="1">
            <a:spLocks noChangeArrowheads="1"/>
          </p:cNvSpPr>
          <p:nvPr/>
        </p:nvSpPr>
        <p:spPr bwMode="auto">
          <a:xfrm>
            <a:off x="623118" y="5229200"/>
            <a:ext cx="1727200"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92</a:t>
            </a:r>
            <a:endParaRPr lang="en-US" sz="6600" b="1" dirty="0">
              <a:effectLst>
                <a:outerShdw blurRad="38100" dist="38100" dir="2700000" algn="tl">
                  <a:srgbClr val="000000">
                    <a:alpha val="43137"/>
                  </a:srgbClr>
                </a:outerShdw>
              </a:effectLst>
            </a:endParaRPr>
          </a:p>
        </p:txBody>
      </p:sp>
      <p:sp>
        <p:nvSpPr>
          <p:cNvPr id="304135" name="Text Box 7"/>
          <p:cNvSpPr txBox="1">
            <a:spLocks noChangeArrowheads="1"/>
          </p:cNvSpPr>
          <p:nvPr/>
        </p:nvSpPr>
        <p:spPr bwMode="auto">
          <a:xfrm>
            <a:off x="2218556" y="5229200"/>
            <a:ext cx="1397000" cy="1098550"/>
          </a:xfrm>
          <a:prstGeom prst="rect">
            <a:avLst/>
          </a:prstGeom>
          <a:noFill/>
          <a:ln w="12700" algn="ctr">
            <a:noFill/>
            <a:miter lim="800000"/>
            <a:headEnd type="none" w="sm" len="sm"/>
            <a:tailEnd type="none" w="sm" len="sm"/>
          </a:ln>
          <a:effectLst/>
        </p:spPr>
        <p:txBody>
          <a:bodyPr>
            <a:spAutoFit/>
          </a:bodyPr>
          <a:lstStyle/>
          <a:p>
            <a:r>
              <a:rPr lang="en-GB" sz="6600" b="1">
                <a:effectLst>
                  <a:outerShdw blurRad="38100" dist="38100" dir="2700000" algn="tl">
                    <a:srgbClr val="000000">
                      <a:alpha val="43137"/>
                    </a:srgbClr>
                  </a:outerShdw>
                </a:effectLst>
              </a:rPr>
              <a:t>+</a:t>
            </a:r>
            <a:endParaRPr lang="en-US" sz="6600" b="1">
              <a:effectLst>
                <a:outerShdw blurRad="38100" dist="38100" dir="2700000" algn="tl">
                  <a:srgbClr val="000000">
                    <a:alpha val="43137"/>
                  </a:srgbClr>
                </a:outerShdw>
              </a:effectLst>
            </a:endParaRPr>
          </a:p>
        </p:txBody>
      </p:sp>
      <p:sp>
        <p:nvSpPr>
          <p:cNvPr id="304136" name="Text Box 8"/>
          <p:cNvSpPr txBox="1">
            <a:spLocks noChangeArrowheads="1"/>
          </p:cNvSpPr>
          <p:nvPr/>
        </p:nvSpPr>
        <p:spPr bwMode="auto">
          <a:xfrm>
            <a:off x="3482206" y="5229200"/>
            <a:ext cx="1662112" cy="1098550"/>
          </a:xfrm>
          <a:prstGeom prst="rect">
            <a:avLst/>
          </a:prstGeom>
          <a:noFill/>
          <a:ln w="12700" algn="ctr">
            <a:noFill/>
            <a:miter lim="800000"/>
            <a:headEnd type="none" w="sm" len="sm"/>
            <a:tailEnd type="none" w="sm" len="sm"/>
          </a:ln>
          <a:effectLst/>
        </p:spPr>
        <p:txBody>
          <a:bodyPr>
            <a:spAutoFit/>
          </a:bodyPr>
          <a:lstStyle/>
          <a:p>
            <a:r>
              <a:rPr lang="en-GB" sz="6600" b="1">
                <a:effectLst>
                  <a:outerShdw blurRad="38100" dist="38100" dir="2700000" algn="tl">
                    <a:srgbClr val="000000">
                      <a:alpha val="43137"/>
                    </a:srgbClr>
                  </a:outerShdw>
                </a:effectLst>
              </a:rPr>
              <a:t>21</a:t>
            </a:r>
            <a:endParaRPr lang="en-US" sz="6600" b="1">
              <a:effectLst>
                <a:outerShdw blurRad="38100" dist="38100" dir="2700000" algn="tl">
                  <a:srgbClr val="000000">
                    <a:alpha val="43137"/>
                  </a:srgbClr>
                </a:outerShdw>
              </a:effectLst>
            </a:endParaRPr>
          </a:p>
        </p:txBody>
      </p:sp>
      <p:sp>
        <p:nvSpPr>
          <p:cNvPr id="304137" name="Text Box 9"/>
          <p:cNvSpPr txBox="1">
            <a:spLocks noChangeArrowheads="1"/>
          </p:cNvSpPr>
          <p:nvPr/>
        </p:nvSpPr>
        <p:spPr bwMode="auto">
          <a:xfrm>
            <a:off x="5076056" y="5229200"/>
            <a:ext cx="1130300" cy="1098550"/>
          </a:xfrm>
          <a:prstGeom prst="rect">
            <a:avLst/>
          </a:prstGeom>
          <a:noFill/>
          <a:ln w="12700" algn="ctr">
            <a:noFill/>
            <a:miter lim="800000"/>
            <a:headEnd type="none" w="sm" len="sm"/>
            <a:tailEnd type="none" w="sm" len="sm"/>
          </a:ln>
          <a:effectLst/>
        </p:spPr>
        <p:txBody>
          <a:bodyPr>
            <a:spAutoFit/>
          </a:bodyPr>
          <a:lstStyle/>
          <a:p>
            <a:r>
              <a:rPr lang="en-GB" sz="6600" b="1" dirty="0">
                <a:effectLst>
                  <a:outerShdw blurRad="38100" dist="38100" dir="2700000" algn="tl">
                    <a:srgbClr val="000000">
                      <a:alpha val="43137"/>
                    </a:srgbClr>
                  </a:outerShdw>
                </a:effectLst>
              </a:rPr>
              <a:t>=</a:t>
            </a:r>
            <a:endParaRPr lang="en-US" sz="6600" b="1" dirty="0">
              <a:effectLst>
                <a:outerShdw blurRad="38100" dist="38100" dir="2700000" algn="tl">
                  <a:srgbClr val="000000">
                    <a:alpha val="43137"/>
                  </a:srgbClr>
                </a:outerShdw>
              </a:effectLst>
            </a:endParaRPr>
          </a:p>
        </p:txBody>
      </p:sp>
      <p:sp>
        <p:nvSpPr>
          <p:cNvPr id="304138" name="Text Box 10"/>
          <p:cNvSpPr txBox="1">
            <a:spLocks noChangeArrowheads="1"/>
          </p:cNvSpPr>
          <p:nvPr/>
        </p:nvSpPr>
        <p:spPr bwMode="auto">
          <a:xfrm>
            <a:off x="6604818" y="5229200"/>
            <a:ext cx="1714500" cy="1098550"/>
          </a:xfrm>
          <a:prstGeom prst="rect">
            <a:avLst/>
          </a:prstGeom>
          <a:noFill/>
          <a:ln w="12700" algn="ctr">
            <a:noFill/>
            <a:miter lim="800000"/>
            <a:headEnd type="none" w="sm" len="sm"/>
            <a:tailEnd type="none" w="sm" len="sm"/>
          </a:ln>
          <a:effectLst/>
        </p:spPr>
        <p:txBody>
          <a:bodyPr>
            <a:spAutoFit/>
          </a:bodyPr>
          <a:lstStyle/>
          <a:p>
            <a:r>
              <a:rPr lang="en-GB" sz="6600" b="1">
                <a:effectLst>
                  <a:outerShdw blurRad="38100" dist="38100" dir="2700000" algn="tl">
                    <a:srgbClr val="000000">
                      <a:alpha val="43137"/>
                    </a:srgbClr>
                  </a:outerShdw>
                </a:effectLst>
              </a:rPr>
              <a:t>113</a:t>
            </a:r>
            <a:endParaRPr lang="en-US" sz="6600" b="1">
              <a:effectLst>
                <a:outerShdw blurRad="38100" dist="38100" dir="2700000" algn="tl">
                  <a:srgbClr val="000000">
                    <a:alpha val="43137"/>
                  </a:srgbClr>
                </a:outerShdw>
              </a:effectLst>
            </a:endParaRPr>
          </a:p>
        </p:txBody>
      </p:sp>
      <p:sp>
        <p:nvSpPr>
          <p:cNvPr id="304139" name="Text Box 11"/>
          <p:cNvSpPr txBox="1">
            <a:spLocks noChangeArrowheads="1"/>
          </p:cNvSpPr>
          <p:nvPr/>
        </p:nvSpPr>
        <p:spPr bwMode="auto">
          <a:xfrm>
            <a:off x="0" y="4509120"/>
            <a:ext cx="9144000" cy="461665"/>
          </a:xfrm>
          <a:prstGeom prst="rect">
            <a:avLst/>
          </a:prstGeom>
          <a:noFill/>
          <a:ln w="12700" algn="ctr">
            <a:noFill/>
            <a:miter lim="800000"/>
            <a:headEnd type="none" w="sm" len="sm"/>
            <a:tailEnd type="none" w="sm" len="sm"/>
          </a:ln>
          <a:effectLst/>
        </p:spPr>
        <p:txBody>
          <a:bodyPr wrap="square">
            <a:spAutoFit/>
          </a:bodyPr>
          <a:lstStyle/>
          <a:p>
            <a:pPr algn="ctr"/>
            <a:r>
              <a:rPr lang="en-GB" sz="2400" b="1" dirty="0"/>
              <a:t>The date is 21 July</a:t>
            </a:r>
            <a:endParaRPr lang="en-US" sz="2400" b="1" dirty="0"/>
          </a:p>
        </p:txBody>
      </p:sp>
      <p:sp>
        <p:nvSpPr>
          <p:cNvPr id="304140" name="Text Box 12"/>
          <p:cNvSpPr txBox="1">
            <a:spLocks noChangeArrowheads="1"/>
          </p:cNvSpPr>
          <p:nvPr/>
        </p:nvSpPr>
        <p:spPr bwMode="auto">
          <a:xfrm>
            <a:off x="0" y="3717032"/>
            <a:ext cx="9144000" cy="646331"/>
          </a:xfrm>
          <a:prstGeom prst="rect">
            <a:avLst/>
          </a:prstGeom>
          <a:noFill/>
          <a:ln w="12700" algn="ctr">
            <a:noFill/>
            <a:miter lim="800000"/>
            <a:headEnd type="none" w="sm" len="sm"/>
            <a:tailEnd type="none" w="sm" len="sm"/>
          </a:ln>
          <a:effectLst/>
        </p:spPr>
        <p:txBody>
          <a:bodyPr wrap="square">
            <a:spAutoFit/>
          </a:bodyPr>
          <a:lstStyle/>
          <a:p>
            <a:pPr algn="ctr">
              <a:spcBef>
                <a:spcPct val="20000"/>
              </a:spcBef>
              <a:buClr>
                <a:schemeClr val="accent2"/>
              </a:buClr>
              <a:buSzPct val="75000"/>
              <a:buFont typeface="Monotype Sorts" pitchFamily="2" charset="2"/>
              <a:buNone/>
            </a:pPr>
            <a:r>
              <a:rPr lang="en-GB" sz="3600" b="1" dirty="0" err="1"/>
              <a:t>Callsign</a:t>
            </a:r>
            <a:r>
              <a:rPr lang="en-GB" sz="3600" b="1" dirty="0"/>
              <a:t> MRV 92</a:t>
            </a:r>
            <a:endParaRPr lang="en-GB" sz="3600" b="1" dirty="0">
              <a:latin typeface="Arial Rounded MT Bold" pitchFamily="34" charset="0"/>
            </a:endParaRPr>
          </a:p>
        </p:txBody>
      </p:sp>
      <p:sp>
        <p:nvSpPr>
          <p:cNvPr id="304142" name="Oval 14"/>
          <p:cNvSpPr>
            <a:spLocks noChangeArrowheads="1"/>
          </p:cNvSpPr>
          <p:nvPr/>
        </p:nvSpPr>
        <p:spPr bwMode="auto">
          <a:xfrm>
            <a:off x="5724128" y="3645024"/>
            <a:ext cx="738758" cy="720080"/>
          </a:xfrm>
          <a:prstGeom prst="ellipse">
            <a:avLst/>
          </a:prstGeom>
          <a:noFill/>
          <a:ln w="38100" algn="ctr">
            <a:solidFill>
              <a:schemeClr val="accent1"/>
            </a:solidFill>
            <a:round/>
            <a:headEnd type="none" w="sm" len="sm"/>
            <a:tailEnd type="none" w="sm" len="sm"/>
          </a:ln>
          <a:effectLst/>
        </p:spPr>
        <p:txBody>
          <a:bodyPr wrap="none" anchor="ctr"/>
          <a:lstStyle/>
          <a:p>
            <a:endParaRPr lang="en-GB"/>
          </a:p>
        </p:txBody>
      </p:sp>
      <p:sp>
        <p:nvSpPr>
          <p:cNvPr id="14"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
        <p:nvSpPr>
          <p:cNvPr id="16" name="Rectangle 3"/>
          <p:cNvSpPr txBox="1">
            <a:spLocks noChangeArrowheads="1"/>
          </p:cNvSpPr>
          <p:nvPr/>
        </p:nvSpPr>
        <p:spPr bwMode="auto">
          <a:xfrm>
            <a:off x="517525" y="1987550"/>
            <a:ext cx="2974355" cy="16496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2400" b="1" i="0" u="none" strike="noStrike" kern="0" cap="none" spc="0" normalizeH="0" baseline="0" noProof="0" dirty="0">
                <a:ln>
                  <a:noFill/>
                </a:ln>
                <a:effectLst/>
                <a:uLnTx/>
                <a:uFillTx/>
                <a:latin typeface="Arial" pitchFamily="34" charset="0"/>
                <a:ea typeface="+mn-ea"/>
                <a:cs typeface="Arial" pitchFamily="34" charset="0"/>
              </a:rPr>
              <a:t>Authenticate:</a:t>
            </a: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36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lang="en-GB" sz="3600" b="1" kern="0" noProof="0" dirty="0">
                <a:latin typeface="Arial" pitchFamily="34" charset="0"/>
                <a:cs typeface="Arial" pitchFamily="34" charset="0"/>
              </a:rPr>
              <a:t>Delta</a:t>
            </a:r>
            <a:endParaRPr kumimoji="0" lang="en-GB" sz="3600" b="1" i="0" u="none" strike="noStrike" kern="0" cap="none" spc="0" normalizeH="0" baseline="0" noProof="0" dirty="0">
              <a:ln>
                <a:noFill/>
              </a:ln>
              <a:effectLst/>
              <a:uLnTx/>
              <a:uFillTx/>
              <a:latin typeface="Arial" pitchFamily="34" charset="0"/>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endParaRPr kumimoji="0" lang="en-GB" sz="500" b="1" i="0" u="none" strike="noStrike" kern="0" cap="none" spc="0" normalizeH="0" baseline="0" noProof="0" dirty="0">
              <a:ln>
                <a:noFill/>
              </a:ln>
              <a:effectLst/>
              <a:uLnTx/>
              <a:uFillTx/>
              <a:latin typeface="Arial" pitchFamily="34" charset="0"/>
              <a:ea typeface="+mn-ea"/>
              <a:cs typeface="Arial" pitchFamily="34" charset="0"/>
            </a:endParaRP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GB" sz="500" b="1" i="0" u="none" strike="noStrike" kern="0" cap="none" spc="0" normalizeH="0" baseline="0" noProof="0" dirty="0">
                <a:ln>
                  <a:noFill/>
                </a:ln>
                <a:effectLst/>
                <a:uLnTx/>
                <a:uFillTx/>
                <a:latin typeface="Arial" pitchFamily="34" charset="0"/>
                <a:ea typeface="+mn-ea"/>
                <a:cs typeface="Arial" pitchFamily="34" charset="0"/>
              </a:rPr>
              <a:t>	</a:t>
            </a:r>
            <a:endParaRPr kumimoji="0" lang="en-US" sz="500" b="1" i="0" u="none" strike="noStrike" kern="0" cap="none" spc="0" normalizeH="0" baseline="0" noProof="0" dirty="0">
              <a:ln>
                <a:noFill/>
              </a:ln>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413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41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41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41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4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41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041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41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4138"/>
                                        </p:tgtEl>
                                        <p:attrNameLst>
                                          <p:attrName>style.visibility</p:attrName>
                                        </p:attrNameLst>
                                      </p:cBhvr>
                                      <p:to>
                                        <p:strVal val="visible"/>
                                      </p:to>
                                    </p:set>
                                  </p:childTnLst>
                                </p:cTn>
                              </p:par>
                              <p:par>
                                <p:cTn id="47" presetID="6" presetClass="emph" presetSubtype="0" fill="hold" grpId="1" nodeType="withEffect">
                                  <p:stCondLst>
                                    <p:cond delay="0"/>
                                  </p:stCondLst>
                                  <p:childTnLst>
                                    <p:animScale>
                                      <p:cBhvr>
                                        <p:cTn id="48" dur="2000" fill="hold"/>
                                        <p:tgtEl>
                                          <p:spTgt spid="30413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4" grpId="0"/>
      <p:bldP spid="304135" grpId="0"/>
      <p:bldP spid="304136" grpId="0"/>
      <p:bldP spid="304137" grpId="0"/>
      <p:bldP spid="304138" grpId="0"/>
      <p:bldP spid="304138" grpId="1"/>
      <p:bldP spid="304139" grpId="0"/>
      <p:bldP spid="304140" grpId="0"/>
      <p:bldP spid="3041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a:xfrm>
            <a:off x="395288" y="1916832"/>
            <a:ext cx="8281168" cy="2973122"/>
          </a:xfrm>
        </p:spPr>
        <p:txBody>
          <a:bodyPr/>
          <a:lstStyle/>
          <a:p>
            <a:r>
              <a:rPr lang="en-GB" b="1" dirty="0">
                <a:latin typeface="Arial" pitchFamily="34" charset="0"/>
                <a:cs typeface="Arial" pitchFamily="34" charset="0"/>
              </a:rPr>
              <a:t>If the reply is wrong the Unit will not be in the </a:t>
            </a:r>
            <a:r>
              <a:rPr lang="en-GB" b="1" dirty="0" err="1">
                <a:latin typeface="Arial" pitchFamily="34" charset="0"/>
                <a:cs typeface="Arial" pitchFamily="34" charset="0"/>
              </a:rPr>
              <a:t>Callsign</a:t>
            </a:r>
            <a:r>
              <a:rPr lang="en-GB" b="1" dirty="0">
                <a:latin typeface="Arial" pitchFamily="34" charset="0"/>
                <a:cs typeface="Arial" pitchFamily="34" charset="0"/>
              </a:rPr>
              <a:t> list</a:t>
            </a:r>
          </a:p>
          <a:p>
            <a:pPr lvl="1">
              <a:buFontTx/>
              <a:buNone/>
            </a:pPr>
            <a:endParaRPr lang="en-GB" b="1" dirty="0">
              <a:latin typeface="Arial" pitchFamily="34" charset="0"/>
              <a:cs typeface="Arial" pitchFamily="34" charset="0"/>
            </a:endParaRPr>
          </a:p>
          <a:p>
            <a:r>
              <a:rPr lang="en-GB" b="1" dirty="0">
                <a:latin typeface="Arial" pitchFamily="34" charset="0"/>
                <a:cs typeface="Arial" pitchFamily="34" charset="0"/>
              </a:rPr>
              <a:t>Do not contact them again</a:t>
            </a:r>
          </a:p>
          <a:p>
            <a:endParaRPr lang="en-GB" b="1" dirty="0">
              <a:latin typeface="Arial" pitchFamily="34" charset="0"/>
              <a:cs typeface="Arial" pitchFamily="34" charset="0"/>
            </a:endParaRPr>
          </a:p>
          <a:p>
            <a:r>
              <a:rPr lang="en-GB" b="1" dirty="0">
                <a:latin typeface="Arial" pitchFamily="34" charset="0"/>
                <a:cs typeface="Arial" pitchFamily="34" charset="0"/>
              </a:rPr>
              <a:t>Refer the matter to your Radio Communications Officer</a:t>
            </a:r>
          </a:p>
        </p:txBody>
      </p:sp>
      <p:sp>
        <p:nvSpPr>
          <p:cNvPr id="4"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5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50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50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09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9" name="Rectangle 3"/>
          <p:cNvSpPr>
            <a:spLocks noGrp="1" noChangeArrowheads="1"/>
          </p:cNvSpPr>
          <p:nvPr>
            <p:ph type="body" idx="1"/>
          </p:nvPr>
        </p:nvSpPr>
        <p:spPr>
          <a:xfrm>
            <a:off x="323528" y="2204864"/>
            <a:ext cx="8435975" cy="1348061"/>
          </a:xfrm>
        </p:spPr>
        <p:txBody>
          <a:bodyPr/>
          <a:lstStyle/>
          <a:p>
            <a:r>
              <a:rPr lang="en-GB" b="1" dirty="0">
                <a:latin typeface="Arial" pitchFamily="34" charset="0"/>
                <a:cs typeface="Arial" pitchFamily="34" charset="0"/>
              </a:rPr>
              <a:t>Mobile Stations only use Alpha and Delta</a:t>
            </a:r>
          </a:p>
          <a:p>
            <a:endParaRPr lang="en-GB" b="1" dirty="0">
              <a:latin typeface="Arial" pitchFamily="34" charset="0"/>
              <a:cs typeface="Arial" pitchFamily="34" charset="0"/>
            </a:endParaRPr>
          </a:p>
          <a:p>
            <a:r>
              <a:rPr lang="en-GB" b="1" dirty="0">
                <a:latin typeface="Arial" pitchFamily="34" charset="0"/>
                <a:cs typeface="Arial" pitchFamily="34" charset="0"/>
              </a:rPr>
              <a:t>Special Stations, Wing or Region HQ use only Delta</a:t>
            </a:r>
          </a:p>
        </p:txBody>
      </p:sp>
      <p:sp>
        <p:nvSpPr>
          <p:cNvPr id="4"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71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39"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395288" y="430213"/>
            <a:ext cx="4418197" cy="701731"/>
          </a:xfrm>
        </p:spPr>
        <p:txBody>
          <a:bodyPr/>
          <a:lstStyle/>
          <a:p>
            <a:pPr eaLnBrk="1" hangingPunct="1"/>
            <a:r>
              <a:rPr lang="en-GB" b="1" dirty="0">
                <a:solidFill>
                  <a:schemeClr val="tx1"/>
                </a:solidFill>
              </a:rPr>
              <a:t>Any questions?</a:t>
            </a:r>
          </a:p>
        </p:txBody>
      </p:sp>
      <p:pic>
        <p:nvPicPr>
          <p:cNvPr id="89091" name="Picture 4" descr="in01099_"/>
          <p:cNvPicPr>
            <a:picLocks noChangeAspect="1" noChangeArrowheads="1"/>
          </p:cNvPicPr>
          <p:nvPr/>
        </p:nvPicPr>
        <p:blipFill>
          <a:blip r:embed="rId2" cstate="print"/>
          <a:srcRect/>
          <a:stretch>
            <a:fillRect/>
          </a:stretch>
        </p:blipFill>
        <p:spPr bwMode="auto">
          <a:xfrm>
            <a:off x="2667000" y="2362200"/>
            <a:ext cx="3429000" cy="3429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2612328" y="631127"/>
            <a:ext cx="3919342" cy="702373"/>
          </a:xfrm>
          <a:noFill/>
          <a:ln/>
        </p:spPr>
        <p:txBody>
          <a:bodyPr lIns="92075" tIns="46038" rIns="92075" bIns="46038" anchor="b"/>
          <a:lstStyle/>
          <a:p>
            <a:pPr algn="ctr"/>
            <a:r>
              <a:rPr lang="en-GB" b="1" dirty="0">
                <a:solidFill>
                  <a:schemeClr val="tx1"/>
                </a:solidFill>
              </a:rPr>
              <a:t>Radio Checks</a:t>
            </a:r>
            <a:endParaRPr lang="en-GB" dirty="0">
              <a:solidFill>
                <a:schemeClr val="tx1"/>
              </a:solidFill>
            </a:endParaRPr>
          </a:p>
        </p:txBody>
      </p:sp>
      <p:sp>
        <p:nvSpPr>
          <p:cNvPr id="212995" name="Rectangle 3"/>
          <p:cNvSpPr>
            <a:spLocks noGrp="1" noChangeArrowheads="1"/>
          </p:cNvSpPr>
          <p:nvPr>
            <p:ph type="body" idx="1"/>
          </p:nvPr>
        </p:nvSpPr>
        <p:spPr>
          <a:xfrm>
            <a:off x="998538" y="1676400"/>
            <a:ext cx="7173912" cy="3909405"/>
          </a:xfrm>
          <a:noFill/>
          <a:ln/>
        </p:spPr>
        <p:txBody>
          <a:bodyPr lIns="92075" tIns="46038" rIns="92075" bIns="46038"/>
          <a:lstStyle/>
          <a:p>
            <a:pPr>
              <a:lnSpc>
                <a:spcPct val="90000"/>
              </a:lnSpc>
              <a:buFont typeface="Wingdings" pitchFamily="2" charset="2"/>
              <a:buNone/>
            </a:pPr>
            <a:r>
              <a:rPr lang="en-GB" sz="3600" b="1" dirty="0">
                <a:latin typeface="Arial" charset="0"/>
              </a:rPr>
              <a:t>Signal Strength:</a:t>
            </a:r>
          </a:p>
          <a:p>
            <a:pPr algn="ctr">
              <a:lnSpc>
                <a:spcPct val="90000"/>
              </a:lnSpc>
              <a:buFont typeface="Wingdings" pitchFamily="2" charset="2"/>
              <a:buNone/>
            </a:pPr>
            <a:endParaRPr lang="en-GB" sz="3600" b="1" dirty="0">
              <a:solidFill>
                <a:srgbClr val="FFFF00"/>
              </a:solidFill>
              <a:latin typeface="Arial" charset="0"/>
            </a:endParaRPr>
          </a:p>
          <a:p>
            <a:pPr>
              <a:lnSpc>
                <a:spcPct val="90000"/>
              </a:lnSpc>
            </a:pPr>
            <a:r>
              <a:rPr lang="en-GB" b="1" dirty="0">
                <a:solidFill>
                  <a:srgbClr val="FFFF00"/>
                </a:solidFill>
                <a:latin typeface="Arial" charset="0"/>
              </a:rPr>
              <a:t>LOUD</a:t>
            </a:r>
            <a:r>
              <a:rPr lang="en-GB" dirty="0">
                <a:solidFill>
                  <a:srgbClr val="FFFF00"/>
                </a:solidFill>
                <a:latin typeface="Arial" charset="0"/>
              </a:rPr>
              <a:t>		</a:t>
            </a:r>
            <a:r>
              <a:rPr lang="en-GB" b="1" dirty="0">
                <a:latin typeface="Arial" charset="0"/>
              </a:rPr>
              <a:t>The strongest signal</a:t>
            </a:r>
          </a:p>
          <a:p>
            <a:pPr>
              <a:lnSpc>
                <a:spcPct val="90000"/>
              </a:lnSpc>
            </a:pPr>
            <a:endParaRPr lang="en-GB" sz="1000" b="1" dirty="0">
              <a:solidFill>
                <a:srgbClr val="FFFF00"/>
              </a:solidFill>
              <a:latin typeface="Arial" charset="0"/>
            </a:endParaRPr>
          </a:p>
          <a:p>
            <a:pPr>
              <a:lnSpc>
                <a:spcPct val="90000"/>
              </a:lnSpc>
            </a:pPr>
            <a:r>
              <a:rPr lang="en-GB" b="1" dirty="0">
                <a:solidFill>
                  <a:srgbClr val="FFFF00"/>
                </a:solidFill>
                <a:latin typeface="Arial" charset="0"/>
              </a:rPr>
              <a:t>GOOD</a:t>
            </a:r>
          </a:p>
          <a:p>
            <a:pPr>
              <a:lnSpc>
                <a:spcPct val="90000"/>
              </a:lnSpc>
            </a:pPr>
            <a:endParaRPr lang="en-GB" sz="1000" b="1" dirty="0">
              <a:solidFill>
                <a:srgbClr val="FFFF00"/>
              </a:solidFill>
              <a:latin typeface="Arial" charset="0"/>
            </a:endParaRPr>
          </a:p>
          <a:p>
            <a:pPr>
              <a:lnSpc>
                <a:spcPct val="90000"/>
              </a:lnSpc>
            </a:pPr>
            <a:r>
              <a:rPr lang="en-GB" b="1" dirty="0">
                <a:solidFill>
                  <a:srgbClr val="FFFF00"/>
                </a:solidFill>
                <a:latin typeface="Arial" charset="0"/>
              </a:rPr>
              <a:t>WEAK</a:t>
            </a:r>
          </a:p>
          <a:p>
            <a:pPr>
              <a:lnSpc>
                <a:spcPct val="90000"/>
              </a:lnSpc>
            </a:pPr>
            <a:endParaRPr lang="en-GB" sz="1000" b="1" dirty="0">
              <a:solidFill>
                <a:srgbClr val="FFFF00"/>
              </a:solidFill>
              <a:latin typeface="Arial" charset="0"/>
            </a:endParaRPr>
          </a:p>
          <a:p>
            <a:pPr>
              <a:lnSpc>
                <a:spcPct val="90000"/>
              </a:lnSpc>
            </a:pPr>
            <a:r>
              <a:rPr lang="en-GB" b="1" dirty="0">
                <a:solidFill>
                  <a:srgbClr val="FFFF00"/>
                </a:solidFill>
                <a:latin typeface="Arial" charset="0"/>
              </a:rPr>
              <a:t>VERY WEAK 	</a:t>
            </a:r>
            <a:r>
              <a:rPr lang="en-GB" b="1" dirty="0">
                <a:latin typeface="Arial" charset="0"/>
              </a:rPr>
              <a:t>The weakest signal</a:t>
            </a:r>
            <a:endParaRPr lang="en-GB" dirty="0">
              <a:latin typeface="Arial" charset="0"/>
            </a:endParaRPr>
          </a:p>
          <a:p>
            <a:pPr>
              <a:lnSpc>
                <a:spcPct val="90000"/>
              </a:lnSpc>
            </a:pPr>
            <a:endParaRPr lang="en-GB" sz="1000" dirty="0">
              <a:solidFill>
                <a:srgbClr val="FFFF00"/>
              </a:solidFill>
              <a:latin typeface="Arial" charset="0"/>
            </a:endParaRPr>
          </a:p>
          <a:p>
            <a:pPr>
              <a:lnSpc>
                <a:spcPct val="90000"/>
              </a:lnSpc>
            </a:pPr>
            <a:r>
              <a:rPr lang="en-GB" b="1" dirty="0">
                <a:solidFill>
                  <a:srgbClr val="FFFF00"/>
                </a:solidFill>
                <a:latin typeface="Arial" charset="0"/>
              </a:rPr>
              <a:t>FADING	</a:t>
            </a:r>
            <a:r>
              <a:rPr lang="en-GB" dirty="0">
                <a:solidFill>
                  <a:srgbClr val="FFFF00"/>
                </a:solidFill>
                <a:latin typeface="Arial" charset="0"/>
              </a:rPr>
              <a:t>	</a:t>
            </a:r>
            <a:r>
              <a:rPr lang="en-GB" b="1" dirty="0">
                <a:latin typeface="Arial" charset="0"/>
              </a:rPr>
              <a:t>Loud to very weak</a:t>
            </a:r>
            <a:endParaRPr lang="en-GB" dirty="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0"/>
                                  </p:iterate>
                                  <p:childTnLst>
                                    <p:set>
                                      <p:cBhvr>
                                        <p:cTn id="10" dur="1" fill="hold">
                                          <p:stCondLst>
                                            <p:cond delay="0"/>
                                          </p:stCondLst>
                                        </p:cTn>
                                        <p:tgtEl>
                                          <p:spTgt spid="2129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29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29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299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wd">
                                    <p:tmAbs val="500"/>
                                  </p:iterate>
                                  <p:childTnLst>
                                    <p:set>
                                      <p:cBhvr>
                                        <p:cTn id="26" dur="1" fill="hold">
                                          <p:stCondLst>
                                            <p:cond delay="0"/>
                                          </p:stCondLst>
                                        </p:cTn>
                                        <p:tgtEl>
                                          <p:spTgt spid="212995">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212995">
                                            <p:txEl>
                                              <p:pRg st="10" end="10"/>
                                            </p:txEl>
                                          </p:spTgt>
                                        </p:tgtEl>
                                        <p:attrNameLst>
                                          <p:attrName>ppt_c</p:attrName>
                                        </p:attrNameLst>
                                      </p:cBhvr>
                                      <p:to>
                                        <a:srgbClr val="0099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3" name="Rectangle 3"/>
          <p:cNvSpPr>
            <a:spLocks noGrp="1" noChangeArrowheads="1"/>
          </p:cNvSpPr>
          <p:nvPr>
            <p:ph type="body" idx="1"/>
          </p:nvPr>
        </p:nvSpPr>
        <p:spPr>
          <a:xfrm>
            <a:off x="971550" y="1700213"/>
            <a:ext cx="7173913" cy="4940456"/>
          </a:xfrm>
          <a:noFill/>
          <a:ln/>
        </p:spPr>
        <p:txBody>
          <a:bodyPr lIns="92075" tIns="46038" rIns="92075" bIns="46038"/>
          <a:lstStyle/>
          <a:p>
            <a:pPr>
              <a:lnSpc>
                <a:spcPct val="90000"/>
              </a:lnSpc>
              <a:buFont typeface="Wingdings" pitchFamily="2" charset="2"/>
              <a:buNone/>
            </a:pPr>
            <a:r>
              <a:rPr lang="en-GB" sz="3600" b="1" dirty="0">
                <a:latin typeface="Arial" charset="0"/>
              </a:rPr>
              <a:t>Readability: </a:t>
            </a:r>
            <a:endParaRPr lang="en-GB" sz="3600" dirty="0">
              <a:latin typeface="Arial" charset="0"/>
            </a:endParaRPr>
          </a:p>
          <a:p>
            <a:pPr algn="ctr">
              <a:lnSpc>
                <a:spcPct val="90000"/>
              </a:lnSpc>
              <a:buFont typeface="Wingdings" pitchFamily="2" charset="2"/>
              <a:buNone/>
            </a:pPr>
            <a:endParaRPr lang="en-GB" sz="3600" dirty="0">
              <a:solidFill>
                <a:schemeClr val="accent1"/>
              </a:solidFill>
              <a:latin typeface="Arial" charset="0"/>
            </a:endParaRPr>
          </a:p>
          <a:p>
            <a:pPr>
              <a:lnSpc>
                <a:spcPct val="90000"/>
              </a:lnSpc>
              <a:buFont typeface="Wingdings" pitchFamily="2" charset="2"/>
              <a:buNone/>
            </a:pPr>
            <a:r>
              <a:rPr lang="en-GB" b="1" dirty="0">
                <a:solidFill>
                  <a:srgbClr val="FFFF00"/>
                </a:solidFill>
                <a:latin typeface="Arial" charset="0"/>
              </a:rPr>
              <a:t>CLEAR</a:t>
            </a:r>
            <a:r>
              <a:rPr lang="en-GB" b="1" dirty="0">
                <a:solidFill>
                  <a:srgbClr val="2C2225"/>
                </a:solidFill>
                <a:latin typeface="Arial" charset="0"/>
              </a:rPr>
              <a:t>		</a:t>
            </a:r>
            <a:r>
              <a:rPr lang="en-GB" b="1" dirty="0">
                <a:latin typeface="Arial" charset="0"/>
              </a:rPr>
              <a:t>Excellent  Signal</a:t>
            </a:r>
          </a:p>
          <a:p>
            <a:pPr>
              <a:lnSpc>
                <a:spcPct val="90000"/>
              </a:lnSpc>
              <a:buFont typeface="Wingdings" pitchFamily="2" charset="2"/>
              <a:buNone/>
            </a:pPr>
            <a:endParaRPr lang="en-GB" sz="1000" b="1" dirty="0">
              <a:latin typeface="Arial" charset="0"/>
            </a:endParaRPr>
          </a:p>
          <a:p>
            <a:pPr>
              <a:lnSpc>
                <a:spcPct val="90000"/>
              </a:lnSpc>
              <a:buFont typeface="Wingdings" pitchFamily="2" charset="2"/>
              <a:buNone/>
            </a:pPr>
            <a:r>
              <a:rPr lang="en-GB" b="1" dirty="0">
                <a:solidFill>
                  <a:srgbClr val="FFFF00"/>
                </a:solidFill>
                <a:latin typeface="Arial" charset="0"/>
              </a:rPr>
              <a:t>READABLE</a:t>
            </a:r>
            <a:r>
              <a:rPr lang="en-GB" b="1" dirty="0">
                <a:solidFill>
                  <a:srgbClr val="268212"/>
                </a:solidFill>
                <a:latin typeface="Arial" charset="0"/>
              </a:rPr>
              <a:t>		</a:t>
            </a:r>
            <a:r>
              <a:rPr lang="en-GB" b="1" dirty="0">
                <a:latin typeface="Arial" charset="0"/>
              </a:rPr>
              <a:t>Satisfactory</a:t>
            </a:r>
          </a:p>
          <a:p>
            <a:pPr>
              <a:lnSpc>
                <a:spcPct val="90000"/>
              </a:lnSpc>
              <a:buFont typeface="Wingdings" pitchFamily="2" charset="2"/>
              <a:buNone/>
            </a:pPr>
            <a:endParaRPr lang="en-GB" sz="1000" b="1" dirty="0">
              <a:latin typeface="Arial" charset="0"/>
            </a:endParaRPr>
          </a:p>
          <a:p>
            <a:pPr>
              <a:lnSpc>
                <a:spcPct val="90000"/>
              </a:lnSpc>
              <a:buFont typeface="Wingdings" pitchFamily="2" charset="2"/>
              <a:buNone/>
            </a:pPr>
            <a:r>
              <a:rPr lang="en-GB" b="1" dirty="0">
                <a:solidFill>
                  <a:srgbClr val="FFFF00"/>
                </a:solidFill>
                <a:latin typeface="Arial" charset="0"/>
              </a:rPr>
              <a:t>UNREADABLE </a:t>
            </a:r>
            <a:r>
              <a:rPr lang="en-GB" b="1" dirty="0">
                <a:solidFill>
                  <a:srgbClr val="6AE750"/>
                </a:solidFill>
                <a:latin typeface="Arial" charset="0"/>
              </a:rPr>
              <a:t>	</a:t>
            </a:r>
            <a:r>
              <a:rPr lang="en-GB" b="1" dirty="0">
                <a:latin typeface="Arial" charset="0"/>
              </a:rPr>
              <a:t>Not readable</a:t>
            </a:r>
          </a:p>
          <a:p>
            <a:pPr>
              <a:lnSpc>
                <a:spcPct val="90000"/>
              </a:lnSpc>
              <a:buFont typeface="Wingdings" pitchFamily="2" charset="2"/>
              <a:buNone/>
            </a:pPr>
            <a:endParaRPr lang="en-GB" sz="1000" b="1" dirty="0">
              <a:latin typeface="Arial" charset="0"/>
            </a:endParaRPr>
          </a:p>
          <a:p>
            <a:pPr>
              <a:lnSpc>
                <a:spcPct val="90000"/>
              </a:lnSpc>
              <a:buFont typeface="Wingdings" pitchFamily="2" charset="2"/>
              <a:buNone/>
            </a:pPr>
            <a:r>
              <a:rPr lang="en-GB" b="1" dirty="0">
                <a:solidFill>
                  <a:srgbClr val="FFFF00"/>
                </a:solidFill>
                <a:latin typeface="Arial" charset="0"/>
              </a:rPr>
              <a:t>DISTORTED</a:t>
            </a:r>
            <a:r>
              <a:rPr lang="en-GB" b="1" dirty="0">
                <a:solidFill>
                  <a:srgbClr val="B8F4AC"/>
                </a:solidFill>
                <a:latin typeface="Arial" charset="0"/>
              </a:rPr>
              <a:t>		</a:t>
            </a:r>
            <a:r>
              <a:rPr lang="en-GB" b="1" dirty="0">
                <a:latin typeface="Arial" charset="0"/>
              </a:rPr>
              <a:t>Difficult to hear</a:t>
            </a:r>
          </a:p>
          <a:p>
            <a:pPr>
              <a:lnSpc>
                <a:spcPct val="90000"/>
              </a:lnSpc>
              <a:buFont typeface="Wingdings" pitchFamily="2" charset="2"/>
              <a:buNone/>
            </a:pPr>
            <a:endParaRPr lang="en-GB" sz="1000" b="1" dirty="0">
              <a:latin typeface="Arial" charset="0"/>
            </a:endParaRPr>
          </a:p>
          <a:p>
            <a:pPr>
              <a:lnSpc>
                <a:spcPct val="90000"/>
              </a:lnSpc>
              <a:buFont typeface="Wingdings" pitchFamily="2" charset="2"/>
              <a:buNone/>
            </a:pPr>
            <a:r>
              <a:rPr lang="en-GB" b="1" dirty="0">
                <a:solidFill>
                  <a:srgbClr val="FFFF00"/>
                </a:solidFill>
                <a:latin typeface="Arial" charset="0"/>
              </a:rPr>
              <a:t>INTERMITTENT</a:t>
            </a:r>
            <a:r>
              <a:rPr lang="en-GB" b="1" dirty="0">
                <a:solidFill>
                  <a:srgbClr val="FEC2FC"/>
                </a:solidFill>
                <a:latin typeface="Arial" charset="0"/>
              </a:rPr>
              <a:t>	</a:t>
            </a:r>
            <a:r>
              <a:rPr lang="en-GB" b="1" dirty="0">
                <a:latin typeface="Arial" charset="0"/>
              </a:rPr>
              <a:t>Goes on and off</a:t>
            </a:r>
          </a:p>
          <a:p>
            <a:pPr>
              <a:lnSpc>
                <a:spcPct val="90000"/>
              </a:lnSpc>
              <a:buFont typeface="Wingdings" pitchFamily="2" charset="2"/>
              <a:buNone/>
            </a:pPr>
            <a:endParaRPr lang="en-GB" sz="1000" b="1" dirty="0">
              <a:latin typeface="Arial" charset="0"/>
            </a:endParaRPr>
          </a:p>
          <a:p>
            <a:pPr>
              <a:lnSpc>
                <a:spcPct val="90000"/>
              </a:lnSpc>
              <a:buFont typeface="Wingdings" pitchFamily="2" charset="2"/>
              <a:buNone/>
            </a:pPr>
            <a:r>
              <a:rPr lang="en-GB" b="1" dirty="0">
                <a:solidFill>
                  <a:srgbClr val="FFFF00"/>
                </a:solidFill>
                <a:latin typeface="Arial" charset="0"/>
              </a:rPr>
              <a:t>INTERFERENCE</a:t>
            </a:r>
            <a:r>
              <a:rPr lang="en-GB" b="1" dirty="0">
                <a:solidFill>
                  <a:srgbClr val="868686"/>
                </a:solidFill>
                <a:latin typeface="Arial" charset="0"/>
              </a:rPr>
              <a:t>	</a:t>
            </a:r>
            <a:r>
              <a:rPr lang="en-GB" b="1" dirty="0">
                <a:latin typeface="Arial" charset="0"/>
              </a:rPr>
              <a:t>Background noise</a:t>
            </a:r>
            <a:r>
              <a:rPr lang="en-GB" sz="2800" b="1" dirty="0">
                <a:solidFill>
                  <a:schemeClr val="bg1"/>
                </a:solidFill>
                <a:latin typeface="Arial" charset="0"/>
              </a:rPr>
              <a:t>			</a:t>
            </a:r>
          </a:p>
        </p:txBody>
      </p:sp>
      <p:sp>
        <p:nvSpPr>
          <p:cNvPr id="4" name="Rectangle 2"/>
          <p:cNvSpPr txBox="1">
            <a:spLocks noChangeArrowheads="1"/>
          </p:cNvSpPr>
          <p:nvPr/>
        </p:nvSpPr>
        <p:spPr bwMode="auto">
          <a:xfrm>
            <a:off x="2612328" y="631127"/>
            <a:ext cx="3919342"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Radio Checks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4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4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4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3" name="Rectangle 3"/>
          <p:cNvSpPr>
            <a:spLocks noGrp="1" noChangeArrowheads="1"/>
          </p:cNvSpPr>
          <p:nvPr>
            <p:ph type="body" idx="1"/>
          </p:nvPr>
        </p:nvSpPr>
        <p:spPr>
          <a:xfrm>
            <a:off x="89756" y="3356992"/>
            <a:ext cx="8964488" cy="1938992"/>
          </a:xfrm>
        </p:spPr>
        <p:txBody>
          <a:bodyPr/>
          <a:lstStyle/>
          <a:p>
            <a:pPr marL="0" lvl="2">
              <a:spcBef>
                <a:spcPts val="0"/>
              </a:spcBef>
            </a:pPr>
            <a:r>
              <a:rPr lang="en-GB" b="1" dirty="0">
                <a:solidFill>
                  <a:srgbClr val="FFFF00"/>
                </a:solidFill>
                <a:latin typeface="Arial" charset="0"/>
              </a:rPr>
              <a:t>MRG91 - this is MRG84 radio check - over</a:t>
            </a:r>
          </a:p>
          <a:p>
            <a:pPr marL="0" lvl="2">
              <a:spcBef>
                <a:spcPts val="0"/>
              </a:spcBef>
            </a:pPr>
            <a:endParaRPr lang="en-GB" b="1" dirty="0">
              <a:solidFill>
                <a:srgbClr val="FFFF00"/>
              </a:solidFill>
              <a:latin typeface="Arial" charset="0"/>
            </a:endParaRPr>
          </a:p>
          <a:p>
            <a:pPr marL="0" lvl="2">
              <a:spcBef>
                <a:spcPts val="0"/>
              </a:spcBef>
            </a:pPr>
            <a:r>
              <a:rPr lang="en-GB" b="1" dirty="0">
                <a:latin typeface="Arial" charset="0"/>
              </a:rPr>
              <a:t>MRG84 - this is MRG91 good readable radio check - over</a:t>
            </a:r>
          </a:p>
          <a:p>
            <a:pPr marL="0" lvl="2">
              <a:spcBef>
                <a:spcPts val="0"/>
              </a:spcBef>
            </a:pPr>
            <a:endParaRPr lang="en-GB" b="1" dirty="0">
              <a:solidFill>
                <a:srgbClr val="FFFF00"/>
              </a:solidFill>
              <a:latin typeface="Arial" charset="0"/>
            </a:endParaRPr>
          </a:p>
          <a:p>
            <a:pPr marL="0" lvl="2">
              <a:spcBef>
                <a:spcPts val="0"/>
              </a:spcBef>
            </a:pPr>
            <a:r>
              <a:rPr lang="en-GB" b="1" dirty="0">
                <a:solidFill>
                  <a:srgbClr val="FFFF00"/>
                </a:solidFill>
                <a:latin typeface="Arial" charset="0"/>
              </a:rPr>
              <a:t>MRG91 - this is MRG84 loud clear - out</a:t>
            </a:r>
          </a:p>
        </p:txBody>
      </p:sp>
      <p:sp>
        <p:nvSpPr>
          <p:cNvPr id="332807" name="Text Box 7"/>
          <p:cNvSpPr txBox="1">
            <a:spLocks noChangeArrowheads="1"/>
          </p:cNvSpPr>
          <p:nvPr/>
        </p:nvSpPr>
        <p:spPr bwMode="auto">
          <a:xfrm>
            <a:off x="395536" y="1700808"/>
            <a:ext cx="7489825" cy="1200329"/>
          </a:xfrm>
          <a:prstGeom prst="rect">
            <a:avLst/>
          </a:prstGeom>
          <a:noFill/>
          <a:ln w="12700" algn="ctr">
            <a:noFill/>
            <a:miter lim="800000"/>
            <a:headEnd/>
            <a:tailEnd/>
          </a:ln>
          <a:effectLst/>
        </p:spPr>
        <p:txBody>
          <a:bodyPr>
            <a:spAutoFit/>
          </a:bodyPr>
          <a:lstStyle/>
          <a:p>
            <a:pPr algn="l"/>
            <a:r>
              <a:rPr lang="en-GB" sz="2400" b="1" dirty="0"/>
              <a:t>Radio checks can be with a known station</a:t>
            </a:r>
          </a:p>
          <a:p>
            <a:pPr algn="l"/>
            <a:r>
              <a:rPr lang="en-GB" sz="2400" b="1" dirty="0">
                <a:solidFill>
                  <a:srgbClr val="FFFF00"/>
                </a:solidFill>
              </a:rPr>
              <a:t> </a:t>
            </a:r>
          </a:p>
          <a:p>
            <a:pPr algn="l"/>
            <a:r>
              <a:rPr lang="en-GB" sz="2400" b="1" dirty="0"/>
              <a:t>For example:</a:t>
            </a:r>
          </a:p>
        </p:txBody>
      </p:sp>
      <p:sp>
        <p:nvSpPr>
          <p:cNvPr id="6" name="Rectangle 2"/>
          <p:cNvSpPr txBox="1">
            <a:spLocks noChangeArrowheads="1"/>
          </p:cNvSpPr>
          <p:nvPr/>
        </p:nvSpPr>
        <p:spPr bwMode="auto">
          <a:xfrm>
            <a:off x="2612328" y="631127"/>
            <a:ext cx="3919342"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Radio Checks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32803">
                                            <p:txEl>
                                              <p:pRg st="0" end="0"/>
                                            </p:txEl>
                                          </p:spTgt>
                                        </p:tgtEl>
                                        <p:attrNameLst>
                                          <p:attrName>style.visibility</p:attrName>
                                        </p:attrNameLst>
                                      </p:cBhvr>
                                      <p:to>
                                        <p:strVal val="visible"/>
                                      </p:to>
                                    </p:set>
                                    <p:anim calcmode="discrete" valueType="clr">
                                      <p:cBhvr override="childStyle">
                                        <p:cTn id="7" dur="80"/>
                                        <p:tgtEl>
                                          <p:spTgt spid="33280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3280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3280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32803">
                                            <p:txEl>
                                              <p:pRg st="2" end="2"/>
                                            </p:txEl>
                                          </p:spTgt>
                                        </p:tgtEl>
                                        <p:attrNameLst>
                                          <p:attrName>style.visibility</p:attrName>
                                        </p:attrNameLst>
                                      </p:cBhvr>
                                      <p:to>
                                        <p:strVal val="visible"/>
                                      </p:to>
                                    </p:set>
                                    <p:anim calcmode="discrete" valueType="clr">
                                      <p:cBhvr override="childStyle">
                                        <p:cTn id="14" dur="80"/>
                                        <p:tgtEl>
                                          <p:spTgt spid="33280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32803">
                                            <p:txEl>
                                              <p:pRg st="2" end="2"/>
                                            </p:txEl>
                                          </p:spTgt>
                                        </p:tgtEl>
                                        <p:attrNameLst>
                                          <p:attrName>fillcolor</p:attrName>
                                        </p:attrNameLst>
                                      </p:cBhvr>
                                      <p:tavLst>
                                        <p:tav tm="0">
                                          <p:val>
                                            <p:clrVal>
                                              <a:schemeClr val="accent2"/>
                                            </p:clrVal>
                                          </p:val>
                                        </p:tav>
                                        <p:tav tm="50000">
                                          <p:val>
                                            <p:clrVal>
                                              <a:schemeClr val="hlink"/>
                                            </p:clrVal>
                                          </p:val>
                                        </p:tav>
                                      </p:tavLst>
                                    </p:anim>
                                    <p:set>
                                      <p:cBhvr>
                                        <p:cTn id="16" dur="80"/>
                                        <p:tgtEl>
                                          <p:spTgt spid="332803">
                                            <p:txEl>
                                              <p:pRg st="2" end="2"/>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32803">
                                            <p:txEl>
                                              <p:pRg st="4" end="4"/>
                                            </p:txEl>
                                          </p:spTgt>
                                        </p:tgtEl>
                                        <p:attrNameLst>
                                          <p:attrName>style.visibility</p:attrName>
                                        </p:attrNameLst>
                                      </p:cBhvr>
                                      <p:to>
                                        <p:strVal val="visible"/>
                                      </p:to>
                                    </p:set>
                                    <p:anim calcmode="discrete" valueType="clr">
                                      <p:cBhvr override="childStyle">
                                        <p:cTn id="21" dur="80"/>
                                        <p:tgtEl>
                                          <p:spTgt spid="33280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32803">
                                            <p:txEl>
                                              <p:pRg st="4" end="4"/>
                                            </p:txEl>
                                          </p:spTgt>
                                        </p:tgtEl>
                                        <p:attrNameLst>
                                          <p:attrName>fillcolor</p:attrName>
                                        </p:attrNameLst>
                                      </p:cBhvr>
                                      <p:tavLst>
                                        <p:tav tm="0">
                                          <p:val>
                                            <p:clrVal>
                                              <a:schemeClr val="accent2"/>
                                            </p:clrVal>
                                          </p:val>
                                        </p:tav>
                                        <p:tav tm="50000">
                                          <p:val>
                                            <p:clrVal>
                                              <a:schemeClr val="hlink"/>
                                            </p:clrVal>
                                          </p:val>
                                        </p:tav>
                                      </p:tavLst>
                                    </p:anim>
                                    <p:set>
                                      <p:cBhvr>
                                        <p:cTn id="23" dur="80"/>
                                        <p:tgtEl>
                                          <p:spTgt spid="33280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1" name="Rectangle 3"/>
          <p:cNvSpPr>
            <a:spLocks noGrp="1" noChangeArrowheads="1"/>
          </p:cNvSpPr>
          <p:nvPr>
            <p:ph type="body" idx="1"/>
          </p:nvPr>
        </p:nvSpPr>
        <p:spPr>
          <a:xfrm>
            <a:off x="179512" y="3356992"/>
            <a:ext cx="8784976" cy="2308324"/>
          </a:xfrm>
        </p:spPr>
        <p:txBody>
          <a:bodyPr/>
          <a:lstStyle/>
          <a:p>
            <a:pPr marL="0" lvl="2" indent="-230400">
              <a:spcBef>
                <a:spcPts val="0"/>
              </a:spcBef>
            </a:pPr>
            <a:r>
              <a:rPr lang="en-GB" b="1" dirty="0">
                <a:solidFill>
                  <a:srgbClr val="FFFF00"/>
                </a:solidFill>
                <a:latin typeface="Arial" charset="0"/>
              </a:rPr>
              <a:t>Alpha Charlie - this is MRG84 radio check - over</a:t>
            </a:r>
          </a:p>
          <a:p>
            <a:pPr marL="0" lvl="2" indent="0">
              <a:spcBef>
                <a:spcPts val="0"/>
              </a:spcBef>
            </a:pPr>
            <a:endParaRPr lang="en-GB" b="1" dirty="0">
              <a:solidFill>
                <a:srgbClr val="FFFF00"/>
              </a:solidFill>
              <a:latin typeface="Arial" charset="0"/>
            </a:endParaRPr>
          </a:p>
          <a:p>
            <a:pPr marL="0" lvl="2" indent="-230400">
              <a:spcBef>
                <a:spcPts val="0"/>
              </a:spcBef>
            </a:pPr>
            <a:r>
              <a:rPr lang="en-GB" b="1" dirty="0">
                <a:latin typeface="Arial" charset="0"/>
              </a:rPr>
              <a:t>MRG84 - this is MRG77 good readable radio check - over</a:t>
            </a:r>
          </a:p>
          <a:p>
            <a:pPr marL="0" lvl="2" indent="0">
              <a:spcBef>
                <a:spcPts val="0"/>
              </a:spcBef>
            </a:pPr>
            <a:endParaRPr lang="en-GB" b="1" dirty="0">
              <a:solidFill>
                <a:srgbClr val="FFFF00"/>
              </a:solidFill>
              <a:latin typeface="Arial" charset="0"/>
            </a:endParaRPr>
          </a:p>
          <a:p>
            <a:pPr marL="0" lvl="2" indent="-230400">
              <a:spcBef>
                <a:spcPts val="0"/>
              </a:spcBef>
            </a:pPr>
            <a:r>
              <a:rPr lang="en-GB" b="1" dirty="0">
                <a:solidFill>
                  <a:srgbClr val="FFFF00"/>
                </a:solidFill>
                <a:latin typeface="Arial" charset="0"/>
              </a:rPr>
              <a:t>MRG77 - this is MRG84 weak readable - out</a:t>
            </a:r>
            <a:endParaRPr lang="en-US" b="1" dirty="0">
              <a:solidFill>
                <a:srgbClr val="FFFF00"/>
              </a:solidFill>
              <a:latin typeface="Arial" charset="0"/>
            </a:endParaRPr>
          </a:p>
          <a:p>
            <a:pPr marL="0" lvl="2" indent="0">
              <a:spcBef>
                <a:spcPts val="0"/>
              </a:spcBef>
            </a:pPr>
            <a:endParaRPr lang="en-GB" b="1" dirty="0">
              <a:solidFill>
                <a:srgbClr val="FFFF00"/>
              </a:solidFill>
              <a:latin typeface="Arial" charset="0"/>
            </a:endParaRPr>
          </a:p>
        </p:txBody>
      </p:sp>
      <p:sp>
        <p:nvSpPr>
          <p:cNvPr id="334854" name="Text Box 6"/>
          <p:cNvSpPr txBox="1">
            <a:spLocks noChangeArrowheads="1"/>
          </p:cNvSpPr>
          <p:nvPr/>
        </p:nvSpPr>
        <p:spPr bwMode="auto">
          <a:xfrm>
            <a:off x="1187450" y="1412875"/>
            <a:ext cx="7056438" cy="519113"/>
          </a:xfrm>
          <a:prstGeom prst="rect">
            <a:avLst/>
          </a:prstGeom>
          <a:noFill/>
          <a:ln w="12700" algn="ctr">
            <a:noFill/>
            <a:miter lim="800000"/>
            <a:headEnd/>
            <a:tailEnd/>
          </a:ln>
          <a:effectLst/>
        </p:spPr>
        <p:txBody>
          <a:bodyPr>
            <a:spAutoFit/>
          </a:bodyPr>
          <a:lstStyle/>
          <a:p>
            <a:endParaRPr lang="en-US">
              <a:latin typeface="Tahoma" pitchFamily="34" charset="0"/>
            </a:endParaRPr>
          </a:p>
        </p:txBody>
      </p:sp>
      <p:sp>
        <p:nvSpPr>
          <p:cNvPr id="334855" name="Text Box 7"/>
          <p:cNvSpPr txBox="1">
            <a:spLocks noChangeArrowheads="1"/>
          </p:cNvSpPr>
          <p:nvPr/>
        </p:nvSpPr>
        <p:spPr bwMode="auto">
          <a:xfrm>
            <a:off x="395536" y="1700808"/>
            <a:ext cx="7489825" cy="1200329"/>
          </a:xfrm>
          <a:prstGeom prst="rect">
            <a:avLst/>
          </a:prstGeom>
          <a:noFill/>
          <a:ln w="12700" algn="ctr">
            <a:noFill/>
            <a:miter lim="800000"/>
            <a:headEnd/>
            <a:tailEnd/>
          </a:ln>
          <a:effectLst/>
        </p:spPr>
        <p:txBody>
          <a:bodyPr>
            <a:spAutoFit/>
          </a:bodyPr>
          <a:lstStyle/>
          <a:p>
            <a:pPr algn="l"/>
            <a:r>
              <a:rPr lang="en-GB" sz="2400" b="1" dirty="0"/>
              <a:t>Radio checks can also be obtained generally</a:t>
            </a:r>
          </a:p>
          <a:p>
            <a:pPr algn="l"/>
            <a:r>
              <a:rPr lang="en-GB" sz="2400" b="1" dirty="0">
                <a:solidFill>
                  <a:srgbClr val="FFFF00"/>
                </a:solidFill>
              </a:rPr>
              <a:t> </a:t>
            </a:r>
          </a:p>
          <a:p>
            <a:pPr algn="l"/>
            <a:r>
              <a:rPr lang="en-GB" sz="2400" b="1" dirty="0"/>
              <a:t>For example:</a:t>
            </a:r>
          </a:p>
        </p:txBody>
      </p:sp>
      <p:sp>
        <p:nvSpPr>
          <p:cNvPr id="6" name="Rectangle 2"/>
          <p:cNvSpPr txBox="1">
            <a:spLocks noChangeArrowheads="1"/>
          </p:cNvSpPr>
          <p:nvPr/>
        </p:nvSpPr>
        <p:spPr bwMode="auto">
          <a:xfrm>
            <a:off x="2612328" y="631127"/>
            <a:ext cx="3919342"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Radio Checks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34851">
                                            <p:txEl>
                                              <p:pRg st="0" end="0"/>
                                            </p:txEl>
                                          </p:spTgt>
                                        </p:tgtEl>
                                        <p:attrNameLst>
                                          <p:attrName>style.visibility</p:attrName>
                                        </p:attrNameLst>
                                      </p:cBhvr>
                                      <p:to>
                                        <p:strVal val="visible"/>
                                      </p:to>
                                    </p:set>
                                    <p:anim calcmode="discrete" valueType="clr">
                                      <p:cBhvr override="childStyle">
                                        <p:cTn id="7" dur="80"/>
                                        <p:tgtEl>
                                          <p:spTgt spid="334851">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34851">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34851">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34851">
                                            <p:txEl>
                                              <p:pRg st="2" end="2"/>
                                            </p:txEl>
                                          </p:spTgt>
                                        </p:tgtEl>
                                        <p:attrNameLst>
                                          <p:attrName>style.visibility</p:attrName>
                                        </p:attrNameLst>
                                      </p:cBhvr>
                                      <p:to>
                                        <p:strVal val="visible"/>
                                      </p:to>
                                    </p:set>
                                    <p:anim calcmode="discrete" valueType="clr">
                                      <p:cBhvr override="childStyle">
                                        <p:cTn id="14" dur="80"/>
                                        <p:tgtEl>
                                          <p:spTgt spid="334851">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34851">
                                            <p:txEl>
                                              <p:pRg st="2" end="2"/>
                                            </p:txEl>
                                          </p:spTgt>
                                        </p:tgtEl>
                                        <p:attrNameLst>
                                          <p:attrName>fillcolor</p:attrName>
                                        </p:attrNameLst>
                                      </p:cBhvr>
                                      <p:tavLst>
                                        <p:tav tm="0">
                                          <p:val>
                                            <p:clrVal>
                                              <a:schemeClr val="accent2"/>
                                            </p:clrVal>
                                          </p:val>
                                        </p:tav>
                                        <p:tav tm="50000">
                                          <p:val>
                                            <p:clrVal>
                                              <a:schemeClr val="hlink"/>
                                            </p:clrVal>
                                          </p:val>
                                        </p:tav>
                                      </p:tavLst>
                                    </p:anim>
                                    <p:set>
                                      <p:cBhvr>
                                        <p:cTn id="16" dur="80"/>
                                        <p:tgtEl>
                                          <p:spTgt spid="334851">
                                            <p:txEl>
                                              <p:pRg st="2" end="2"/>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34851">
                                            <p:txEl>
                                              <p:pRg st="4" end="4"/>
                                            </p:txEl>
                                          </p:spTgt>
                                        </p:tgtEl>
                                        <p:attrNameLst>
                                          <p:attrName>style.visibility</p:attrName>
                                        </p:attrNameLst>
                                      </p:cBhvr>
                                      <p:to>
                                        <p:strVal val="visible"/>
                                      </p:to>
                                    </p:set>
                                    <p:anim calcmode="discrete" valueType="clr">
                                      <p:cBhvr override="childStyle">
                                        <p:cTn id="21" dur="80"/>
                                        <p:tgtEl>
                                          <p:spTgt spid="334851">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34851">
                                            <p:txEl>
                                              <p:pRg st="4" end="4"/>
                                            </p:txEl>
                                          </p:spTgt>
                                        </p:tgtEl>
                                        <p:attrNameLst>
                                          <p:attrName>fillcolor</p:attrName>
                                        </p:attrNameLst>
                                      </p:cBhvr>
                                      <p:tavLst>
                                        <p:tav tm="0">
                                          <p:val>
                                            <p:clrVal>
                                              <a:schemeClr val="accent2"/>
                                            </p:clrVal>
                                          </p:val>
                                        </p:tav>
                                        <p:tav tm="50000">
                                          <p:val>
                                            <p:clrVal>
                                              <a:schemeClr val="hlink"/>
                                            </p:clrVal>
                                          </p:val>
                                        </p:tav>
                                      </p:tavLst>
                                    </p:anim>
                                    <p:set>
                                      <p:cBhvr>
                                        <p:cTn id="23" dur="80"/>
                                        <p:tgtEl>
                                          <p:spTgt spid="334851">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94" name="Rectangle 10"/>
          <p:cNvSpPr>
            <a:spLocks noGrp="1" noChangeArrowheads="1"/>
          </p:cNvSpPr>
          <p:nvPr>
            <p:ph type="body" idx="1"/>
          </p:nvPr>
        </p:nvSpPr>
        <p:spPr>
          <a:xfrm>
            <a:off x="395288" y="1556792"/>
            <a:ext cx="8569200" cy="4819781"/>
          </a:xfrm>
        </p:spPr>
        <p:txBody>
          <a:bodyPr/>
          <a:lstStyle/>
          <a:p>
            <a:pPr>
              <a:buFont typeface="Wingdings" pitchFamily="2" charset="2"/>
              <a:buNone/>
            </a:pPr>
            <a:r>
              <a:rPr lang="en-GB" b="1" dirty="0">
                <a:latin typeface="Arial" charset="0"/>
              </a:rPr>
              <a:t>The call:</a:t>
            </a:r>
          </a:p>
          <a:p>
            <a:pPr lvl="1">
              <a:buFontTx/>
              <a:buNone/>
            </a:pPr>
            <a:r>
              <a:rPr lang="en-GB" b="1" dirty="0">
                <a:latin typeface="Arial" charset="0"/>
              </a:rPr>
              <a:t>   MRG 02 - this is MRV12 - over</a:t>
            </a:r>
          </a:p>
          <a:p>
            <a:pPr lvl="1">
              <a:buFontTx/>
              <a:buNone/>
            </a:pPr>
            <a:r>
              <a:rPr lang="en-GB" b="1" dirty="0">
                <a:latin typeface="Arial" charset="0"/>
              </a:rPr>
              <a:t>   MRV 12 - this is MRG 02 - over</a:t>
            </a:r>
          </a:p>
          <a:p>
            <a:pPr>
              <a:buFont typeface="Wingdings" pitchFamily="2" charset="2"/>
              <a:buNone/>
            </a:pPr>
            <a:endParaRPr lang="en-GB" b="1" dirty="0">
              <a:latin typeface="Arial" charset="0"/>
            </a:endParaRPr>
          </a:p>
          <a:p>
            <a:pPr>
              <a:buFont typeface="Wingdings" pitchFamily="2" charset="2"/>
              <a:buNone/>
            </a:pPr>
            <a:r>
              <a:rPr lang="en-GB" b="1" dirty="0">
                <a:latin typeface="Arial" charset="0"/>
              </a:rPr>
              <a:t>The text:</a:t>
            </a:r>
          </a:p>
          <a:p>
            <a:pPr lvl="1">
              <a:buFontTx/>
              <a:buNone/>
            </a:pPr>
            <a:r>
              <a:rPr lang="en-GB" b="1" dirty="0">
                <a:latin typeface="Arial" charset="0"/>
              </a:rPr>
              <a:t>   MRG 02 - this is MRV 12 - arrange for the mini bus to be sent to this location - over</a:t>
            </a:r>
          </a:p>
          <a:p>
            <a:pPr>
              <a:buFont typeface="Wingdings" pitchFamily="2" charset="2"/>
              <a:buNone/>
            </a:pPr>
            <a:endParaRPr lang="en-GB" b="1" dirty="0">
              <a:latin typeface="Arial" charset="0"/>
            </a:endParaRPr>
          </a:p>
          <a:p>
            <a:pPr>
              <a:buFont typeface="Wingdings" pitchFamily="2" charset="2"/>
              <a:buNone/>
            </a:pPr>
            <a:r>
              <a:rPr lang="en-GB" b="1" dirty="0">
                <a:latin typeface="Arial" charset="0"/>
              </a:rPr>
              <a:t>The ending:</a:t>
            </a:r>
          </a:p>
          <a:p>
            <a:pPr lvl="1">
              <a:buFontTx/>
              <a:buNone/>
            </a:pPr>
            <a:r>
              <a:rPr lang="en-GB" b="1" dirty="0">
                <a:latin typeface="Arial" charset="0"/>
              </a:rPr>
              <a:t>   MRV 12 - this Is MRG 02 -  </a:t>
            </a:r>
            <a:r>
              <a:rPr lang="en-GB" b="1" dirty="0" err="1">
                <a:latin typeface="Arial" charset="0"/>
              </a:rPr>
              <a:t>wilco</a:t>
            </a:r>
            <a:r>
              <a:rPr lang="en-GB" b="1" dirty="0">
                <a:latin typeface="Arial" charset="0"/>
              </a:rPr>
              <a:t> - out</a:t>
            </a:r>
          </a:p>
          <a:p>
            <a:pPr lvl="1">
              <a:buFontTx/>
              <a:buNone/>
            </a:pPr>
            <a:endParaRPr lang="en-GB" b="1" dirty="0"/>
          </a:p>
        </p:txBody>
      </p:sp>
      <p:sp>
        <p:nvSpPr>
          <p:cNvPr id="4" name="Rectangle 2"/>
          <p:cNvSpPr txBox="1">
            <a:spLocks noChangeArrowheads="1"/>
          </p:cNvSpPr>
          <p:nvPr/>
        </p:nvSpPr>
        <p:spPr bwMode="auto">
          <a:xfrm>
            <a:off x="3129299" y="631127"/>
            <a:ext cx="2885405"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Messages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1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nodeType="clickEffect">
                                  <p:stCondLst>
                                    <p:cond delay="0"/>
                                  </p:stCondLst>
                                  <p:iterate type="lt">
                                    <p:tmPct val="50000"/>
                                  </p:iterate>
                                  <p:childTnLst>
                                    <p:set>
                                      <p:cBhvr>
                                        <p:cTn id="10" dur="1" fill="hold">
                                          <p:stCondLst>
                                            <p:cond delay="0"/>
                                          </p:stCondLst>
                                        </p:cTn>
                                        <p:tgtEl>
                                          <p:spTgt spid="221194">
                                            <p:txEl>
                                              <p:pRg st="1" end="1"/>
                                            </p:txEl>
                                          </p:spTgt>
                                        </p:tgtEl>
                                        <p:attrNameLst>
                                          <p:attrName>style.visibility</p:attrName>
                                        </p:attrNameLst>
                                      </p:cBhvr>
                                      <p:to>
                                        <p:strVal val="visible"/>
                                      </p:to>
                                    </p:set>
                                    <p:anim calcmode="discrete" valueType="clr">
                                      <p:cBhvr override="childStyle">
                                        <p:cTn id="11" dur="80"/>
                                        <p:tgtEl>
                                          <p:spTgt spid="221194">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21194">
                                            <p:txEl>
                                              <p:pRg st="1" end="1"/>
                                            </p:txEl>
                                          </p:spTgt>
                                        </p:tgtEl>
                                        <p:attrNameLst>
                                          <p:attrName>fillcolor</p:attrName>
                                        </p:attrNameLst>
                                      </p:cBhvr>
                                      <p:tavLst>
                                        <p:tav tm="0">
                                          <p:val>
                                            <p:clrVal>
                                              <a:schemeClr val="accent2"/>
                                            </p:clrVal>
                                          </p:val>
                                        </p:tav>
                                        <p:tav tm="50000">
                                          <p:val>
                                            <p:clrVal>
                                              <a:schemeClr val="hlink"/>
                                            </p:clrVal>
                                          </p:val>
                                        </p:tav>
                                      </p:tavLst>
                                    </p:anim>
                                    <p:set>
                                      <p:cBhvr>
                                        <p:cTn id="13" dur="80"/>
                                        <p:tgtEl>
                                          <p:spTgt spid="221194">
                                            <p:txEl>
                                              <p:pRg st="1" end="1"/>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nodeType="clickEffect">
                                  <p:stCondLst>
                                    <p:cond delay="0"/>
                                  </p:stCondLst>
                                  <p:iterate type="lt">
                                    <p:tmPct val="50000"/>
                                  </p:iterate>
                                  <p:childTnLst>
                                    <p:set>
                                      <p:cBhvr>
                                        <p:cTn id="17" dur="1" fill="hold">
                                          <p:stCondLst>
                                            <p:cond delay="0"/>
                                          </p:stCondLst>
                                        </p:cTn>
                                        <p:tgtEl>
                                          <p:spTgt spid="221194">
                                            <p:txEl>
                                              <p:pRg st="2" end="2"/>
                                            </p:txEl>
                                          </p:spTgt>
                                        </p:tgtEl>
                                        <p:attrNameLst>
                                          <p:attrName>style.visibility</p:attrName>
                                        </p:attrNameLst>
                                      </p:cBhvr>
                                      <p:to>
                                        <p:strVal val="visible"/>
                                      </p:to>
                                    </p:set>
                                    <p:anim calcmode="discrete" valueType="clr">
                                      <p:cBhvr override="childStyle">
                                        <p:cTn id="18" dur="80"/>
                                        <p:tgtEl>
                                          <p:spTgt spid="221194">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21194">
                                            <p:txEl>
                                              <p:pRg st="2" end="2"/>
                                            </p:txEl>
                                          </p:spTgt>
                                        </p:tgtEl>
                                        <p:attrNameLst>
                                          <p:attrName>fillcolor</p:attrName>
                                        </p:attrNameLst>
                                      </p:cBhvr>
                                      <p:tavLst>
                                        <p:tav tm="0">
                                          <p:val>
                                            <p:clrVal>
                                              <a:schemeClr val="accent2"/>
                                            </p:clrVal>
                                          </p:val>
                                        </p:tav>
                                        <p:tav tm="50000">
                                          <p:val>
                                            <p:clrVal>
                                              <a:schemeClr val="hlink"/>
                                            </p:clrVal>
                                          </p:val>
                                        </p:tav>
                                      </p:tavLst>
                                    </p:anim>
                                    <p:set>
                                      <p:cBhvr>
                                        <p:cTn id="20" dur="80"/>
                                        <p:tgtEl>
                                          <p:spTgt spid="221194">
                                            <p:txEl>
                                              <p:pRg st="2" end="2"/>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119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nodeType="clickEffect">
                                  <p:stCondLst>
                                    <p:cond delay="0"/>
                                  </p:stCondLst>
                                  <p:iterate type="lt">
                                    <p:tmPct val="50000"/>
                                  </p:iterate>
                                  <p:childTnLst>
                                    <p:set>
                                      <p:cBhvr>
                                        <p:cTn id="28" dur="1" fill="hold">
                                          <p:stCondLst>
                                            <p:cond delay="0"/>
                                          </p:stCondLst>
                                        </p:cTn>
                                        <p:tgtEl>
                                          <p:spTgt spid="221194">
                                            <p:txEl>
                                              <p:pRg st="5" end="5"/>
                                            </p:txEl>
                                          </p:spTgt>
                                        </p:tgtEl>
                                        <p:attrNameLst>
                                          <p:attrName>style.visibility</p:attrName>
                                        </p:attrNameLst>
                                      </p:cBhvr>
                                      <p:to>
                                        <p:strVal val="visible"/>
                                      </p:to>
                                    </p:set>
                                    <p:anim calcmode="discrete" valueType="clr">
                                      <p:cBhvr override="childStyle">
                                        <p:cTn id="29" dur="80"/>
                                        <p:tgtEl>
                                          <p:spTgt spid="221194">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221194">
                                            <p:txEl>
                                              <p:pRg st="5" end="5"/>
                                            </p:txEl>
                                          </p:spTgt>
                                        </p:tgtEl>
                                        <p:attrNameLst>
                                          <p:attrName>fillcolor</p:attrName>
                                        </p:attrNameLst>
                                      </p:cBhvr>
                                      <p:tavLst>
                                        <p:tav tm="0">
                                          <p:val>
                                            <p:clrVal>
                                              <a:schemeClr val="accent2"/>
                                            </p:clrVal>
                                          </p:val>
                                        </p:tav>
                                        <p:tav tm="50000">
                                          <p:val>
                                            <p:clrVal>
                                              <a:schemeClr val="hlink"/>
                                            </p:clrVal>
                                          </p:val>
                                        </p:tav>
                                      </p:tavLst>
                                    </p:anim>
                                    <p:set>
                                      <p:cBhvr>
                                        <p:cTn id="31" dur="80"/>
                                        <p:tgtEl>
                                          <p:spTgt spid="221194">
                                            <p:txEl>
                                              <p:pRg st="5" end="5"/>
                                            </p:txEl>
                                          </p:spTgt>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21194">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nodeType="clickEffect">
                                  <p:stCondLst>
                                    <p:cond delay="0"/>
                                  </p:stCondLst>
                                  <p:iterate type="lt">
                                    <p:tmPct val="50000"/>
                                  </p:iterate>
                                  <p:childTnLst>
                                    <p:set>
                                      <p:cBhvr>
                                        <p:cTn id="39" dur="1" fill="hold">
                                          <p:stCondLst>
                                            <p:cond delay="0"/>
                                          </p:stCondLst>
                                        </p:cTn>
                                        <p:tgtEl>
                                          <p:spTgt spid="221194">
                                            <p:txEl>
                                              <p:pRg st="8" end="8"/>
                                            </p:txEl>
                                          </p:spTgt>
                                        </p:tgtEl>
                                        <p:attrNameLst>
                                          <p:attrName>style.visibility</p:attrName>
                                        </p:attrNameLst>
                                      </p:cBhvr>
                                      <p:to>
                                        <p:strVal val="visible"/>
                                      </p:to>
                                    </p:set>
                                    <p:anim calcmode="discrete" valueType="clr">
                                      <p:cBhvr override="childStyle">
                                        <p:cTn id="40" dur="80"/>
                                        <p:tgtEl>
                                          <p:spTgt spid="221194">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221194">
                                            <p:txEl>
                                              <p:pRg st="8" end="8"/>
                                            </p:txEl>
                                          </p:spTgt>
                                        </p:tgtEl>
                                        <p:attrNameLst>
                                          <p:attrName>fillcolor</p:attrName>
                                        </p:attrNameLst>
                                      </p:cBhvr>
                                      <p:tavLst>
                                        <p:tav tm="0">
                                          <p:val>
                                            <p:clrVal>
                                              <a:schemeClr val="accent2"/>
                                            </p:clrVal>
                                          </p:val>
                                        </p:tav>
                                        <p:tav tm="50000">
                                          <p:val>
                                            <p:clrVal>
                                              <a:schemeClr val="hlink"/>
                                            </p:clrVal>
                                          </p:val>
                                        </p:tav>
                                      </p:tavLst>
                                    </p:anim>
                                    <p:set>
                                      <p:cBhvr>
                                        <p:cTn id="42" dur="80"/>
                                        <p:tgtEl>
                                          <p:spTgt spid="221194">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93" name="Rectangle 17"/>
          <p:cNvSpPr>
            <a:spLocks noGrp="1" noChangeArrowheads="1"/>
          </p:cNvSpPr>
          <p:nvPr>
            <p:ph type="body" idx="1"/>
          </p:nvPr>
        </p:nvSpPr>
        <p:spPr>
          <a:xfrm>
            <a:off x="250825" y="1916832"/>
            <a:ext cx="8893175" cy="4524315"/>
          </a:xfrm>
        </p:spPr>
        <p:txBody>
          <a:bodyPr/>
          <a:lstStyle/>
          <a:p>
            <a:pPr>
              <a:buFont typeface="Wingdings" pitchFamily="2" charset="2"/>
              <a:buNone/>
            </a:pPr>
            <a:r>
              <a:rPr lang="en-GB" b="1" dirty="0"/>
              <a:t>The call:</a:t>
            </a:r>
          </a:p>
          <a:p>
            <a:pPr lvl="1">
              <a:buFontTx/>
              <a:buNone/>
            </a:pPr>
            <a:r>
              <a:rPr lang="en-GB" b="1" dirty="0"/>
              <a:t>  G 02 - this is V 12 - over</a:t>
            </a:r>
          </a:p>
          <a:p>
            <a:pPr lvl="1">
              <a:spcBef>
                <a:spcPts val="24"/>
              </a:spcBef>
              <a:buFontTx/>
              <a:buNone/>
            </a:pPr>
            <a:r>
              <a:rPr lang="en-GB" b="1" dirty="0"/>
              <a:t>  V 12 - this is G 02 - over</a:t>
            </a:r>
          </a:p>
          <a:p>
            <a:pPr lvl="1">
              <a:buFontTx/>
              <a:buNone/>
            </a:pPr>
            <a:endParaRPr lang="en-GB" b="1" dirty="0"/>
          </a:p>
          <a:p>
            <a:pPr>
              <a:buFont typeface="Wingdings" pitchFamily="2" charset="2"/>
              <a:buNone/>
            </a:pPr>
            <a:r>
              <a:rPr lang="en-GB" b="1" dirty="0"/>
              <a:t>The text:</a:t>
            </a:r>
          </a:p>
          <a:p>
            <a:pPr lvl="1">
              <a:spcBef>
                <a:spcPts val="24"/>
              </a:spcBef>
              <a:spcAft>
                <a:spcPts val="0"/>
              </a:spcAft>
              <a:buFontTx/>
              <a:buNone/>
            </a:pPr>
            <a:r>
              <a:rPr lang="en-GB" b="1" dirty="0"/>
              <a:t>  G 02 - this is V 12 - arrange for the mini bus to be sent to this location – over</a:t>
            </a:r>
          </a:p>
          <a:p>
            <a:pPr lvl="1">
              <a:spcBef>
                <a:spcPts val="24"/>
              </a:spcBef>
              <a:spcAft>
                <a:spcPts val="0"/>
              </a:spcAft>
              <a:buFontTx/>
              <a:buNone/>
            </a:pPr>
            <a:endParaRPr lang="en-GB" b="1" dirty="0"/>
          </a:p>
          <a:p>
            <a:pPr>
              <a:buFont typeface="Wingdings" pitchFamily="2" charset="2"/>
              <a:buNone/>
            </a:pPr>
            <a:r>
              <a:rPr lang="en-GB" b="1" dirty="0"/>
              <a:t>The ending:</a:t>
            </a:r>
          </a:p>
          <a:p>
            <a:pPr lvl="1">
              <a:spcBef>
                <a:spcPts val="24"/>
              </a:spcBef>
              <a:buFontTx/>
              <a:buNone/>
            </a:pPr>
            <a:r>
              <a:rPr lang="en-GB" b="1" dirty="0"/>
              <a:t>   V 12 - this is G 02 -  </a:t>
            </a:r>
            <a:r>
              <a:rPr lang="en-GB" b="1" dirty="0" err="1"/>
              <a:t>wilco</a:t>
            </a:r>
            <a:r>
              <a:rPr lang="en-GB" b="1" dirty="0"/>
              <a:t> - out</a:t>
            </a:r>
          </a:p>
          <a:p>
            <a:pPr lvl="1"/>
            <a:endParaRPr lang="en-GB" b="1" dirty="0"/>
          </a:p>
        </p:txBody>
      </p:sp>
      <p:sp>
        <p:nvSpPr>
          <p:cNvPr id="4" name="Rectangle 2"/>
          <p:cNvSpPr txBox="1">
            <a:spLocks noChangeArrowheads="1"/>
          </p:cNvSpPr>
          <p:nvPr/>
        </p:nvSpPr>
        <p:spPr bwMode="auto">
          <a:xfrm>
            <a:off x="1475656" y="476672"/>
            <a:ext cx="6115457" cy="1311770"/>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Abbreviated </a:t>
            </a:r>
            <a:r>
              <a:rPr kumimoji="0" lang="en-GB" sz="4400" b="1" i="0" u="none" strike="noStrike" kern="0" cap="none" spc="0" normalizeH="0" baseline="0" noProof="0" dirty="0" err="1">
                <a:ln>
                  <a:noFill/>
                </a:ln>
                <a:effectLst/>
                <a:uLnTx/>
                <a:uFillTx/>
                <a:latin typeface="+mj-lt"/>
                <a:ea typeface="+mj-ea"/>
                <a:cs typeface="+mj-cs"/>
              </a:rPr>
              <a:t>Callsigns</a:t>
            </a:r>
            <a:endParaRPr kumimoji="0" lang="en-GB" sz="4400" b="1" i="0" u="none" strike="noStrike" kern="0" cap="none" spc="0" normalizeH="0" baseline="0" noProof="0" dirty="0">
              <a:ln>
                <a:noFill/>
              </a:ln>
              <a:effectLst/>
              <a:uLnTx/>
              <a:uFillTx/>
              <a:latin typeface="+mj-lt"/>
              <a:ea typeface="+mj-ea"/>
              <a:cs typeface="+mj-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Fixed Stations</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93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7" presetClass="entr" presetSubtype="0" fill="hold" nodeType="clickEffect">
                                  <p:stCondLst>
                                    <p:cond delay="0"/>
                                  </p:stCondLst>
                                  <p:iterate type="lt">
                                    <p:tmPct val="50000"/>
                                  </p:iterate>
                                  <p:childTnLst>
                                    <p:set>
                                      <p:cBhvr>
                                        <p:cTn id="10" dur="1" fill="hold">
                                          <p:stCondLst>
                                            <p:cond delay="0"/>
                                          </p:stCondLst>
                                        </p:cTn>
                                        <p:tgtEl>
                                          <p:spTgt spid="229393">
                                            <p:txEl>
                                              <p:pRg st="1" end="1"/>
                                            </p:txEl>
                                          </p:spTgt>
                                        </p:tgtEl>
                                        <p:attrNameLst>
                                          <p:attrName>style.visibility</p:attrName>
                                        </p:attrNameLst>
                                      </p:cBhvr>
                                      <p:to>
                                        <p:strVal val="visible"/>
                                      </p:to>
                                    </p:set>
                                    <p:anim calcmode="discrete" valueType="clr">
                                      <p:cBhvr override="childStyle">
                                        <p:cTn id="11" dur="80"/>
                                        <p:tgtEl>
                                          <p:spTgt spid="22939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29393">
                                            <p:txEl>
                                              <p:pRg st="1" end="1"/>
                                            </p:txEl>
                                          </p:spTgt>
                                        </p:tgtEl>
                                        <p:attrNameLst>
                                          <p:attrName>fillcolor</p:attrName>
                                        </p:attrNameLst>
                                      </p:cBhvr>
                                      <p:tavLst>
                                        <p:tav tm="0">
                                          <p:val>
                                            <p:clrVal>
                                              <a:schemeClr val="accent2"/>
                                            </p:clrVal>
                                          </p:val>
                                        </p:tav>
                                        <p:tav tm="50000">
                                          <p:val>
                                            <p:clrVal>
                                              <a:schemeClr val="hlink"/>
                                            </p:clrVal>
                                          </p:val>
                                        </p:tav>
                                      </p:tavLst>
                                    </p:anim>
                                    <p:set>
                                      <p:cBhvr>
                                        <p:cTn id="13" dur="80"/>
                                        <p:tgtEl>
                                          <p:spTgt spid="229393">
                                            <p:txEl>
                                              <p:pRg st="1" end="1"/>
                                            </p:txEl>
                                          </p:spTgt>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nodeType="clickEffect">
                                  <p:stCondLst>
                                    <p:cond delay="0"/>
                                  </p:stCondLst>
                                  <p:iterate type="lt">
                                    <p:tmPct val="50000"/>
                                  </p:iterate>
                                  <p:childTnLst>
                                    <p:set>
                                      <p:cBhvr>
                                        <p:cTn id="17" dur="1" fill="hold">
                                          <p:stCondLst>
                                            <p:cond delay="0"/>
                                          </p:stCondLst>
                                        </p:cTn>
                                        <p:tgtEl>
                                          <p:spTgt spid="229393">
                                            <p:txEl>
                                              <p:pRg st="2" end="2"/>
                                            </p:txEl>
                                          </p:spTgt>
                                        </p:tgtEl>
                                        <p:attrNameLst>
                                          <p:attrName>style.visibility</p:attrName>
                                        </p:attrNameLst>
                                      </p:cBhvr>
                                      <p:to>
                                        <p:strVal val="visible"/>
                                      </p:to>
                                    </p:set>
                                    <p:anim calcmode="discrete" valueType="clr">
                                      <p:cBhvr override="childStyle">
                                        <p:cTn id="18" dur="80"/>
                                        <p:tgtEl>
                                          <p:spTgt spid="22939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229393">
                                            <p:txEl>
                                              <p:pRg st="2" end="2"/>
                                            </p:txEl>
                                          </p:spTgt>
                                        </p:tgtEl>
                                        <p:attrNameLst>
                                          <p:attrName>fillcolor</p:attrName>
                                        </p:attrNameLst>
                                      </p:cBhvr>
                                      <p:tavLst>
                                        <p:tav tm="0">
                                          <p:val>
                                            <p:clrVal>
                                              <a:schemeClr val="accent2"/>
                                            </p:clrVal>
                                          </p:val>
                                        </p:tav>
                                        <p:tav tm="50000">
                                          <p:val>
                                            <p:clrVal>
                                              <a:schemeClr val="hlink"/>
                                            </p:clrVal>
                                          </p:val>
                                        </p:tav>
                                      </p:tavLst>
                                    </p:anim>
                                    <p:set>
                                      <p:cBhvr>
                                        <p:cTn id="20" dur="80"/>
                                        <p:tgtEl>
                                          <p:spTgt spid="229393">
                                            <p:txEl>
                                              <p:pRg st="2" end="2"/>
                                            </p:txEl>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939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nodeType="clickEffect">
                                  <p:stCondLst>
                                    <p:cond delay="0"/>
                                  </p:stCondLst>
                                  <p:iterate type="lt">
                                    <p:tmPct val="50000"/>
                                  </p:iterate>
                                  <p:childTnLst>
                                    <p:set>
                                      <p:cBhvr>
                                        <p:cTn id="28" dur="1" fill="hold">
                                          <p:stCondLst>
                                            <p:cond delay="0"/>
                                          </p:stCondLst>
                                        </p:cTn>
                                        <p:tgtEl>
                                          <p:spTgt spid="229393">
                                            <p:txEl>
                                              <p:pRg st="5" end="5"/>
                                            </p:txEl>
                                          </p:spTgt>
                                        </p:tgtEl>
                                        <p:attrNameLst>
                                          <p:attrName>style.visibility</p:attrName>
                                        </p:attrNameLst>
                                      </p:cBhvr>
                                      <p:to>
                                        <p:strVal val="visible"/>
                                      </p:to>
                                    </p:set>
                                    <p:anim calcmode="discrete" valueType="clr">
                                      <p:cBhvr override="childStyle">
                                        <p:cTn id="29" dur="80"/>
                                        <p:tgtEl>
                                          <p:spTgt spid="22939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229393">
                                            <p:txEl>
                                              <p:pRg st="5" end="5"/>
                                            </p:txEl>
                                          </p:spTgt>
                                        </p:tgtEl>
                                        <p:attrNameLst>
                                          <p:attrName>fillcolor</p:attrName>
                                        </p:attrNameLst>
                                      </p:cBhvr>
                                      <p:tavLst>
                                        <p:tav tm="0">
                                          <p:val>
                                            <p:clrVal>
                                              <a:schemeClr val="accent2"/>
                                            </p:clrVal>
                                          </p:val>
                                        </p:tav>
                                        <p:tav tm="50000">
                                          <p:val>
                                            <p:clrVal>
                                              <a:schemeClr val="hlink"/>
                                            </p:clrVal>
                                          </p:val>
                                        </p:tav>
                                      </p:tavLst>
                                    </p:anim>
                                    <p:set>
                                      <p:cBhvr>
                                        <p:cTn id="31" dur="80"/>
                                        <p:tgtEl>
                                          <p:spTgt spid="229393">
                                            <p:txEl>
                                              <p:pRg st="5" end="5"/>
                                            </p:txEl>
                                          </p:spTgt>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2939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nodeType="clickEffect">
                                  <p:stCondLst>
                                    <p:cond delay="0"/>
                                  </p:stCondLst>
                                  <p:iterate type="lt">
                                    <p:tmPct val="50000"/>
                                  </p:iterate>
                                  <p:childTnLst>
                                    <p:set>
                                      <p:cBhvr>
                                        <p:cTn id="39" dur="1" fill="hold">
                                          <p:stCondLst>
                                            <p:cond delay="0"/>
                                          </p:stCondLst>
                                        </p:cTn>
                                        <p:tgtEl>
                                          <p:spTgt spid="229393">
                                            <p:txEl>
                                              <p:pRg st="8" end="8"/>
                                            </p:txEl>
                                          </p:spTgt>
                                        </p:tgtEl>
                                        <p:attrNameLst>
                                          <p:attrName>style.visibility</p:attrName>
                                        </p:attrNameLst>
                                      </p:cBhvr>
                                      <p:to>
                                        <p:strVal val="visible"/>
                                      </p:to>
                                    </p:set>
                                    <p:anim calcmode="discrete" valueType="clr">
                                      <p:cBhvr override="childStyle">
                                        <p:cTn id="40" dur="80"/>
                                        <p:tgtEl>
                                          <p:spTgt spid="22939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229393">
                                            <p:txEl>
                                              <p:pRg st="8" end="8"/>
                                            </p:txEl>
                                          </p:spTgt>
                                        </p:tgtEl>
                                        <p:attrNameLst>
                                          <p:attrName>fillcolor</p:attrName>
                                        </p:attrNameLst>
                                      </p:cBhvr>
                                      <p:tavLst>
                                        <p:tav tm="0">
                                          <p:val>
                                            <p:clrVal>
                                              <a:schemeClr val="accent2"/>
                                            </p:clrVal>
                                          </p:val>
                                        </p:tav>
                                        <p:tav tm="50000">
                                          <p:val>
                                            <p:clrVal>
                                              <a:schemeClr val="hlink"/>
                                            </p:clrVal>
                                          </p:val>
                                        </p:tav>
                                      </p:tavLst>
                                    </p:anim>
                                    <p:set>
                                      <p:cBhvr>
                                        <p:cTn id="42" dur="80"/>
                                        <p:tgtEl>
                                          <p:spTgt spid="22939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1427" name="Rectangle 3"/>
          <p:cNvSpPr>
            <a:spLocks noGrp="1" noChangeArrowheads="1"/>
          </p:cNvSpPr>
          <p:nvPr>
            <p:ph type="body" idx="1"/>
          </p:nvPr>
        </p:nvSpPr>
        <p:spPr>
          <a:xfrm>
            <a:off x="251520" y="2060848"/>
            <a:ext cx="8568630" cy="3939540"/>
          </a:xfrm>
        </p:spPr>
        <p:txBody>
          <a:bodyPr/>
          <a:lstStyle/>
          <a:p>
            <a:pPr marL="342000" lvl="2" indent="-342000">
              <a:spcBef>
                <a:spcPts val="576"/>
              </a:spcBef>
              <a:buClr>
                <a:srgbClr val="FFCC00"/>
              </a:buClr>
              <a:buFont typeface="Wingdings" pitchFamily="2" charset="2"/>
              <a:buNone/>
            </a:pPr>
            <a:r>
              <a:rPr lang="en-GB" b="1" dirty="0">
                <a:latin typeface="Arial" pitchFamily="34" charset="0"/>
                <a:cs typeface="Arial" pitchFamily="34" charset="0"/>
              </a:rPr>
              <a:t>The call:  </a:t>
            </a:r>
          </a:p>
          <a:p>
            <a:pPr marL="741600" lvl="2" indent="-284400">
              <a:spcBef>
                <a:spcPts val="24"/>
              </a:spcBef>
              <a:buClr>
                <a:srgbClr val="FFCC00"/>
              </a:buClr>
              <a:buFont typeface="Wingdings" pitchFamily="2" charset="2"/>
              <a:buNone/>
            </a:pPr>
            <a:r>
              <a:rPr lang="en-GB" b="1" dirty="0">
                <a:latin typeface="Arial" pitchFamily="34" charset="0"/>
                <a:cs typeface="Arial" pitchFamily="34" charset="0"/>
              </a:rPr>
              <a:t> 	G 02A - this is V 12Z - message - over</a:t>
            </a:r>
          </a:p>
          <a:p>
            <a:pPr marL="741600" lvl="2" indent="-284400">
              <a:spcBef>
                <a:spcPts val="24"/>
              </a:spcBef>
              <a:buClr>
                <a:srgbClr val="FFCC00"/>
              </a:buClr>
              <a:buFont typeface="Wingdings" pitchFamily="2" charset="2"/>
              <a:buNone/>
            </a:pPr>
            <a:r>
              <a:rPr lang="en-GB" b="1" dirty="0">
                <a:latin typeface="Arial" pitchFamily="34" charset="0"/>
                <a:cs typeface="Arial" pitchFamily="34" charset="0"/>
              </a:rPr>
              <a:t>    V 12Z - this is G 02A - send your message - over</a:t>
            </a:r>
          </a:p>
          <a:p>
            <a:pPr marL="741600" lvl="2" indent="-284400">
              <a:spcBef>
                <a:spcPts val="24"/>
              </a:spcBef>
              <a:buClr>
                <a:srgbClr val="FFCC00"/>
              </a:buClr>
              <a:buFont typeface="Wingdings" pitchFamily="2" charset="2"/>
              <a:buNone/>
            </a:pPr>
            <a:endParaRPr lang="en-GB" b="1" dirty="0">
              <a:latin typeface="Arial" pitchFamily="34" charset="0"/>
              <a:cs typeface="Arial" pitchFamily="34" charset="0"/>
            </a:endParaRPr>
          </a:p>
          <a:p>
            <a:pPr marL="342000" lvl="2" indent="-342000">
              <a:spcBef>
                <a:spcPts val="576"/>
              </a:spcBef>
              <a:buFont typeface="Wingdings" pitchFamily="2" charset="2"/>
              <a:buNone/>
            </a:pPr>
            <a:r>
              <a:rPr lang="en-GB" b="1" dirty="0">
                <a:latin typeface="Arial" pitchFamily="34" charset="0"/>
                <a:cs typeface="Arial" pitchFamily="34" charset="0"/>
              </a:rPr>
              <a:t>The text:</a:t>
            </a:r>
          </a:p>
          <a:p>
            <a:pPr marL="741600" lvl="2" indent="-284400">
              <a:spcBef>
                <a:spcPts val="24"/>
              </a:spcBef>
              <a:buClr>
                <a:srgbClr val="FFCC00"/>
              </a:buClr>
              <a:buFont typeface="Wingdings" pitchFamily="2" charset="2"/>
              <a:buNone/>
            </a:pPr>
            <a:r>
              <a:rPr lang="en-GB" b="1" dirty="0">
                <a:latin typeface="Arial" pitchFamily="34" charset="0"/>
                <a:cs typeface="Arial" pitchFamily="34" charset="0"/>
              </a:rPr>
              <a:t>   G 02 A - this is V12 Z - request minibus to pick  up party at GRID - TQ 888 999 - over</a:t>
            </a:r>
          </a:p>
          <a:p>
            <a:pPr marL="741600" lvl="2" indent="-284400">
              <a:spcBef>
                <a:spcPts val="24"/>
              </a:spcBef>
              <a:buClr>
                <a:srgbClr val="FFCC00"/>
              </a:buClr>
              <a:buFont typeface="Wingdings" pitchFamily="2" charset="2"/>
              <a:buNone/>
            </a:pPr>
            <a:endParaRPr lang="en-GB" b="1" dirty="0">
              <a:latin typeface="Arial" pitchFamily="34" charset="0"/>
              <a:cs typeface="Arial" pitchFamily="34" charset="0"/>
            </a:endParaRPr>
          </a:p>
          <a:p>
            <a:pPr marL="342000" lvl="2" indent="-342000">
              <a:spcBef>
                <a:spcPts val="576"/>
              </a:spcBef>
              <a:buFont typeface="Wingdings" pitchFamily="2" charset="2"/>
              <a:buNone/>
            </a:pPr>
            <a:r>
              <a:rPr lang="en-GB" b="1" dirty="0">
                <a:latin typeface="Arial" pitchFamily="34" charset="0"/>
                <a:cs typeface="Arial" pitchFamily="34" charset="0"/>
              </a:rPr>
              <a:t>The ending:</a:t>
            </a:r>
          </a:p>
          <a:p>
            <a:pPr marL="741600" lvl="2" indent="-284400">
              <a:spcBef>
                <a:spcPts val="24"/>
              </a:spcBef>
              <a:buClr>
                <a:srgbClr val="FFCC00"/>
              </a:buClr>
              <a:buFont typeface="Wingdings" pitchFamily="2" charset="2"/>
              <a:buNone/>
            </a:pPr>
            <a:r>
              <a:rPr lang="en-GB" b="1" dirty="0">
                <a:latin typeface="Arial" pitchFamily="34" charset="0"/>
                <a:cs typeface="Arial" pitchFamily="34" charset="0"/>
              </a:rPr>
              <a:t>   V 12Z - this is G 02A - </a:t>
            </a:r>
            <a:r>
              <a:rPr lang="en-GB" b="1" dirty="0" err="1">
                <a:latin typeface="Arial" pitchFamily="34" charset="0"/>
                <a:cs typeface="Arial" pitchFamily="34" charset="0"/>
              </a:rPr>
              <a:t>wilco</a:t>
            </a:r>
            <a:r>
              <a:rPr lang="en-GB" b="1" dirty="0">
                <a:latin typeface="Arial" pitchFamily="34" charset="0"/>
                <a:cs typeface="Arial" pitchFamily="34" charset="0"/>
              </a:rPr>
              <a:t> - out</a:t>
            </a:r>
          </a:p>
        </p:txBody>
      </p:sp>
      <p:sp>
        <p:nvSpPr>
          <p:cNvPr id="6" name="Rectangle 2"/>
          <p:cNvSpPr txBox="1">
            <a:spLocks noChangeArrowheads="1"/>
          </p:cNvSpPr>
          <p:nvPr/>
        </p:nvSpPr>
        <p:spPr bwMode="auto">
          <a:xfrm>
            <a:off x="1475656" y="476672"/>
            <a:ext cx="6115457" cy="1311770"/>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effectLst/>
                <a:uLnTx/>
                <a:uFillTx/>
                <a:latin typeface="+mj-lt"/>
                <a:ea typeface="+mj-ea"/>
                <a:cs typeface="+mj-cs"/>
              </a:rPr>
              <a:t>Abbreviated </a:t>
            </a:r>
            <a:r>
              <a:rPr kumimoji="0" lang="en-GB" sz="4400" b="1" i="0" u="none" strike="noStrike" kern="0" cap="none" spc="0" normalizeH="0" baseline="0" noProof="0" dirty="0" err="1">
                <a:ln>
                  <a:noFill/>
                </a:ln>
                <a:effectLst/>
                <a:uLnTx/>
                <a:uFillTx/>
                <a:latin typeface="+mj-lt"/>
                <a:ea typeface="+mj-ea"/>
                <a:cs typeface="+mj-cs"/>
              </a:rPr>
              <a:t>Callsigns</a:t>
            </a:r>
            <a:endParaRPr kumimoji="0" lang="en-GB" sz="4400" b="1" i="0" u="none" strike="noStrike" kern="0" cap="none" spc="0" normalizeH="0" baseline="0" noProof="0" dirty="0">
              <a:ln>
                <a:noFill/>
              </a:ln>
              <a:effectLst/>
              <a:uLnTx/>
              <a:uFillTx/>
              <a:latin typeface="+mj-lt"/>
              <a:ea typeface="+mj-ea"/>
              <a:cs typeface="+mj-cs"/>
            </a:endParaRPr>
          </a:p>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Fixed Stations</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31427">
                                            <p:txEl>
                                              <p:pRg st="0" end="0"/>
                                            </p:txEl>
                                          </p:spTgt>
                                        </p:tgtEl>
                                        <p:attrNameLst>
                                          <p:attrName>style.visibility</p:attrName>
                                        </p:attrNameLst>
                                      </p:cBhvr>
                                      <p:to>
                                        <p:strVal val="visible"/>
                                      </p:to>
                                    </p:set>
                                    <p:anim calcmode="discrete" valueType="clr">
                                      <p:cBhvr override="childStyle">
                                        <p:cTn id="7" dur="80"/>
                                        <p:tgtEl>
                                          <p:spTgt spid="231427">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1427">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31427">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31427">
                                            <p:txEl>
                                              <p:pRg st="1" end="1"/>
                                            </p:txEl>
                                          </p:spTgt>
                                        </p:tgtEl>
                                        <p:attrNameLst>
                                          <p:attrName>style.visibility</p:attrName>
                                        </p:attrNameLst>
                                      </p:cBhvr>
                                      <p:to>
                                        <p:strVal val="visible"/>
                                      </p:to>
                                    </p:set>
                                    <p:anim calcmode="discrete" valueType="clr">
                                      <p:cBhvr override="childStyle">
                                        <p:cTn id="14" dur="80"/>
                                        <p:tgtEl>
                                          <p:spTgt spid="231427">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31427">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231427">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31427">
                                            <p:txEl>
                                              <p:pRg st="2" end="2"/>
                                            </p:txEl>
                                          </p:spTgt>
                                        </p:tgtEl>
                                        <p:attrNameLst>
                                          <p:attrName>style.visibility</p:attrName>
                                        </p:attrNameLst>
                                      </p:cBhvr>
                                      <p:to>
                                        <p:strVal val="visible"/>
                                      </p:to>
                                    </p:set>
                                    <p:anim calcmode="discrete" valueType="clr">
                                      <p:cBhvr override="childStyle">
                                        <p:cTn id="21" dur="80"/>
                                        <p:tgtEl>
                                          <p:spTgt spid="231427">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31427">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231427">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31427">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nodeType="clickEffect">
                                  <p:stCondLst>
                                    <p:cond delay="0"/>
                                  </p:stCondLst>
                                  <p:iterate type="lt">
                                    <p:tmPct val="50000"/>
                                  </p:iterate>
                                  <p:childTnLst>
                                    <p:set>
                                      <p:cBhvr>
                                        <p:cTn id="31" dur="1" fill="hold">
                                          <p:stCondLst>
                                            <p:cond delay="0"/>
                                          </p:stCondLst>
                                        </p:cTn>
                                        <p:tgtEl>
                                          <p:spTgt spid="231427">
                                            <p:txEl>
                                              <p:pRg st="5" end="5"/>
                                            </p:txEl>
                                          </p:spTgt>
                                        </p:tgtEl>
                                        <p:attrNameLst>
                                          <p:attrName>style.visibility</p:attrName>
                                        </p:attrNameLst>
                                      </p:cBhvr>
                                      <p:to>
                                        <p:strVal val="visible"/>
                                      </p:to>
                                    </p:set>
                                    <p:anim calcmode="discrete" valueType="clr">
                                      <p:cBhvr override="childStyle">
                                        <p:cTn id="32" dur="80"/>
                                        <p:tgtEl>
                                          <p:spTgt spid="231427">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231427">
                                            <p:txEl>
                                              <p:pRg st="5" end="5"/>
                                            </p:txEl>
                                          </p:spTgt>
                                        </p:tgtEl>
                                        <p:attrNameLst>
                                          <p:attrName>fillcolor</p:attrName>
                                        </p:attrNameLst>
                                      </p:cBhvr>
                                      <p:tavLst>
                                        <p:tav tm="0">
                                          <p:val>
                                            <p:clrVal>
                                              <a:schemeClr val="accent2"/>
                                            </p:clrVal>
                                          </p:val>
                                        </p:tav>
                                        <p:tav tm="50000">
                                          <p:val>
                                            <p:clrVal>
                                              <a:schemeClr val="hlink"/>
                                            </p:clrVal>
                                          </p:val>
                                        </p:tav>
                                      </p:tavLst>
                                    </p:anim>
                                    <p:set>
                                      <p:cBhvr>
                                        <p:cTn id="34" dur="80"/>
                                        <p:tgtEl>
                                          <p:spTgt spid="231427">
                                            <p:txEl>
                                              <p:pRg st="5" end="5"/>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142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7" presetClass="entr" presetSubtype="0" fill="hold" nodeType="clickEffect">
                                  <p:stCondLst>
                                    <p:cond delay="0"/>
                                  </p:stCondLst>
                                  <p:iterate type="lt">
                                    <p:tmPct val="50000"/>
                                  </p:iterate>
                                  <p:childTnLst>
                                    <p:set>
                                      <p:cBhvr>
                                        <p:cTn id="42" dur="1" fill="hold">
                                          <p:stCondLst>
                                            <p:cond delay="0"/>
                                          </p:stCondLst>
                                        </p:cTn>
                                        <p:tgtEl>
                                          <p:spTgt spid="231427">
                                            <p:txEl>
                                              <p:pRg st="8" end="8"/>
                                            </p:txEl>
                                          </p:spTgt>
                                        </p:tgtEl>
                                        <p:attrNameLst>
                                          <p:attrName>style.visibility</p:attrName>
                                        </p:attrNameLst>
                                      </p:cBhvr>
                                      <p:to>
                                        <p:strVal val="visible"/>
                                      </p:to>
                                    </p:set>
                                    <p:anim calcmode="discrete" valueType="clr">
                                      <p:cBhvr override="childStyle">
                                        <p:cTn id="43" dur="80"/>
                                        <p:tgtEl>
                                          <p:spTgt spid="231427">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231427">
                                            <p:txEl>
                                              <p:pRg st="8" end="8"/>
                                            </p:txEl>
                                          </p:spTgt>
                                        </p:tgtEl>
                                        <p:attrNameLst>
                                          <p:attrName>fillcolor</p:attrName>
                                        </p:attrNameLst>
                                      </p:cBhvr>
                                      <p:tavLst>
                                        <p:tav tm="0">
                                          <p:val>
                                            <p:clrVal>
                                              <a:schemeClr val="accent2"/>
                                            </p:clrVal>
                                          </p:val>
                                        </p:tav>
                                        <p:tav tm="50000">
                                          <p:val>
                                            <p:clrVal>
                                              <a:schemeClr val="hlink"/>
                                            </p:clrVal>
                                          </p:val>
                                        </p:tav>
                                      </p:tavLst>
                                    </p:anim>
                                    <p:set>
                                      <p:cBhvr>
                                        <p:cTn id="45" dur="80"/>
                                        <p:tgtEl>
                                          <p:spTgt spid="231427">
                                            <p:txEl>
                                              <p:pRg st="8" end="8"/>
                                            </p:txEl>
                                          </p:spTgt>
                                        </p:tgtEl>
                                        <p:attrNameLst>
                                          <p:attrName>fill.type</p:attrName>
                                        </p:attrNameLst>
                                      </p:cBhvr>
                                      <p:to>
                                        <p:strVal val="solid"/>
                                      </p:to>
                                    </p:set>
                                  </p:childTnLst>
                                </p:cTn>
                              </p:par>
                              <p:par>
                                <p:cTn id="46" presetID="1" presetClass="exit" presetSubtype="0" fill="hold" nodeType="withEffect">
                                  <p:stCondLst>
                                    <p:cond delay="0"/>
                                  </p:stCondLst>
                                  <p:childTnLst>
                                    <p:set>
                                      <p:cBhvr>
                                        <p:cTn id="47" dur="1" fill="hold">
                                          <p:stCondLst>
                                            <p:cond delay="0"/>
                                          </p:stCondLst>
                                        </p:cTn>
                                        <p:tgtEl>
                                          <p:spTgt spid="231427">
                                            <p:txEl>
                                              <p:pRg st="4" end="4"/>
                                            </p:txEl>
                                          </p:spTgt>
                                        </p:tgtEl>
                                        <p:attrNameLst>
                                          <p:attrName>style.visibility</p:attrName>
                                        </p:attrNameLst>
                                      </p:cBhvr>
                                      <p:to>
                                        <p:strVal val="hidden"/>
                                      </p:to>
                                    </p:set>
                                  </p:childTnLst>
                                </p:cTn>
                              </p:par>
                            </p:childTnLst>
                          </p:cTn>
                        </p:par>
                        <p:par>
                          <p:cTn id="48" fill="hold">
                            <p:stCondLst>
                              <p:cond delay="1040"/>
                            </p:stCondLst>
                            <p:childTnLst>
                              <p:par>
                                <p:cTn id="49" presetID="1" presetClass="exit" presetSubtype="0" fill="hold" nodeType="afterEffect">
                                  <p:stCondLst>
                                    <p:cond delay="0"/>
                                  </p:stCondLst>
                                  <p:childTnLst>
                                    <p:set>
                                      <p:cBhvr>
                                        <p:cTn id="50" dur="1" fill="hold">
                                          <p:stCondLst>
                                            <p:cond delay="0"/>
                                          </p:stCondLst>
                                        </p:cTn>
                                        <p:tgtEl>
                                          <p:spTgt spid="231427">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a:xfrm>
            <a:off x="611188" y="2420938"/>
            <a:ext cx="8097837" cy="1594925"/>
          </a:xfrm>
          <a:noFill/>
          <a:ln/>
        </p:spPr>
        <p:txBody>
          <a:bodyPr lIns="92075" tIns="46038" rIns="92075" bIns="46038"/>
          <a:lstStyle/>
          <a:p>
            <a:pPr>
              <a:buFont typeface="Wingdings" pitchFamily="2" charset="2"/>
              <a:buNone/>
            </a:pPr>
            <a:endParaRPr lang="en-GB" sz="4000" b="1" dirty="0">
              <a:latin typeface="Arial Rounded MT Bold" pitchFamily="34" charset="0"/>
            </a:endParaRPr>
          </a:p>
          <a:p>
            <a:pPr algn="ctr">
              <a:buFont typeface="Wingdings" pitchFamily="2" charset="2"/>
              <a:buNone/>
            </a:pPr>
            <a:r>
              <a:rPr lang="en-GB" b="1" dirty="0">
                <a:latin typeface="Arial" pitchFamily="34" charset="0"/>
                <a:cs typeface="Arial" pitchFamily="34" charset="0"/>
              </a:rPr>
              <a:t>Authentication is a way of checking </a:t>
            </a:r>
          </a:p>
          <a:p>
            <a:pPr algn="ctr">
              <a:buFont typeface="Wingdings" pitchFamily="2" charset="2"/>
              <a:buNone/>
            </a:pPr>
            <a:r>
              <a:rPr lang="en-GB" b="1" dirty="0">
                <a:latin typeface="Arial" pitchFamily="34" charset="0"/>
                <a:cs typeface="Arial" pitchFamily="34" charset="0"/>
              </a:rPr>
              <a:t>that a station is genuine</a:t>
            </a:r>
            <a:endParaRPr lang="en-GB" b="1" dirty="0">
              <a:latin typeface="Arial Rounded MT Bold" pitchFamily="34" charset="0"/>
            </a:endParaRPr>
          </a:p>
        </p:txBody>
      </p:sp>
      <p:sp>
        <p:nvSpPr>
          <p:cNvPr id="5" name="Rectangle 2"/>
          <p:cNvSpPr txBox="1">
            <a:spLocks noChangeArrowheads="1"/>
          </p:cNvSpPr>
          <p:nvPr/>
        </p:nvSpPr>
        <p:spPr bwMode="auto">
          <a:xfrm>
            <a:off x="2504130" y="631127"/>
            <a:ext cx="4135748" cy="702373"/>
          </a:xfrm>
          <a:prstGeom prst="rect">
            <a:avLst/>
          </a:prstGeom>
          <a:noFill/>
          <a:ln w="9525">
            <a:noFill/>
            <a:miter lim="800000"/>
            <a:headEnd/>
            <a:tailEnd/>
          </a:ln>
        </p:spPr>
        <p:txBody>
          <a:bodyPr vert="horz" wrap="none" lIns="92075" tIns="46038" rIns="92075" bIns="46038" numCol="1" anchor="b"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latin typeface="+mj-lt"/>
                <a:ea typeface="+mj-ea"/>
                <a:cs typeface="+mj-cs"/>
              </a:rPr>
              <a:t>Authentication</a:t>
            </a:r>
            <a:endParaRPr kumimoji="0" lang="en-GB" sz="4400" b="1" i="0" u="none" strike="noStrike" kern="0" cap="none" spc="0" normalizeH="0" baseline="0" noProof="0" dirty="0">
              <a:ln>
                <a:noFill/>
              </a:ln>
              <a:effectLst/>
              <a:uLnTx/>
              <a:uFillTx/>
              <a:latin typeface="+mj-lt"/>
              <a:ea typeface="+mj-ea"/>
              <a:cs typeface="+mj-cs"/>
            </a:endParaRPr>
          </a:p>
        </p:txBody>
      </p:sp>
    </p:spTree>
  </p:cSld>
  <p:clrMapOvr>
    <a:masterClrMapping/>
  </p:clrMapOvr>
  <p:transition/>
</p:sld>
</file>

<file path=ppt/theme/theme1.xml><?xml version="1.0" encoding="utf-8"?>
<a:theme xmlns:a="http://schemas.openxmlformats.org/drawingml/2006/main" name="2_Custom Design">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TotalTime>
  <Words>1625</Words>
  <Application>Microsoft Office PowerPoint</Application>
  <PresentationFormat>On-screen Show (4:3)</PresentationFormat>
  <Paragraphs>354</Paragraphs>
  <Slides>19</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Rounded MT Bold</vt:lpstr>
      <vt:lpstr>Monotype Sorts</vt:lpstr>
      <vt:lpstr>Tahoma</vt:lpstr>
      <vt:lpstr>Wingdings</vt:lpstr>
      <vt:lpstr>2_Custom Design</vt:lpstr>
      <vt:lpstr>PowerPoint Presentation</vt:lpstr>
      <vt:lpstr>Radio Checks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Company>Ministry of Defence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MonkD504</dc:creator>
  <cp:lastModifiedBy>1871 (Rugeley) Sqn ATC Officer Commanding (Grocott, Tom Flt Lt)</cp:lastModifiedBy>
  <cp:revision>75</cp:revision>
  <dcterms:created xsi:type="dcterms:W3CDTF">2011-07-15T10:12:05Z</dcterms:created>
  <dcterms:modified xsi:type="dcterms:W3CDTF">2018-01-13T21:35:09Z</dcterms:modified>
</cp:coreProperties>
</file>