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6" r:id="rId2"/>
    <p:sldId id="259" r:id="rId3"/>
    <p:sldId id="258" r:id="rId4"/>
    <p:sldId id="280" r:id="rId5"/>
    <p:sldId id="281" r:id="rId6"/>
    <p:sldId id="282" r:id="rId7"/>
    <p:sldId id="283" r:id="rId8"/>
    <p:sldId id="278" r:id="rId9"/>
    <p:sldId id="284" r:id="rId10"/>
    <p:sldId id="285" r:id="rId11"/>
    <p:sldId id="287" r:id="rId12"/>
    <p:sldId id="288" r:id="rId13"/>
    <p:sldId id="289" r:id="rId14"/>
    <p:sldId id="290" r:id="rId15"/>
    <p:sldId id="291" r:id="rId16"/>
    <p:sldId id="277" r:id="rId17"/>
    <p:sldId id="295" r:id="rId18"/>
    <p:sldId id="292" r:id="rId19"/>
    <p:sldId id="296" r:id="rId20"/>
    <p:sldId id="293" r:id="rId21"/>
    <p:sldId id="297" r:id="rId22"/>
    <p:sldId id="294" r:id="rId23"/>
    <p:sldId id="298" r:id="rId24"/>
    <p:sldId id="279" r:id="rId25"/>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Myanmar Text" panose="020B0502040204020203" pitchFamily="34" charset="0"/>
      <p:regular r:id="rId34"/>
      <p:bold r:id="rId35"/>
    </p:embeddedFont>
    <p:embeddedFont>
      <p:font typeface="Myriad Pro" panose="020B0503030403020204" pitchFamily="3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F"/>
    <a:srgbClr val="193159"/>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0" autoAdjust="0"/>
    <p:restoredTop sz="81594" autoAdjust="0"/>
  </p:normalViewPr>
  <p:slideViewPr>
    <p:cSldViewPr snapToGrid="0">
      <p:cViewPr varScale="1">
        <p:scale>
          <a:sx n="90" d="100"/>
          <a:sy n="90" d="100"/>
        </p:scale>
        <p:origin x="1080" y="78"/>
      </p:cViewPr>
      <p:guideLst/>
    </p:cSldViewPr>
  </p:slideViewPr>
  <p:notesTextViewPr>
    <p:cViewPr>
      <p:scale>
        <a:sx n="1" d="1"/>
        <a:sy n="1" d="1"/>
      </p:scale>
      <p:origin x="0" y="0"/>
    </p:cViewPr>
  </p:notesTextViewPr>
  <p:notesViewPr>
    <p:cSldViewPr snapToGrid="0">
      <p:cViewPr>
        <p:scale>
          <a:sx n="82" d="100"/>
          <a:sy n="82" d="100"/>
        </p:scale>
        <p:origin x="990" y="1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26/04/2019</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An inflated balloon displaces its own volume of air, so experiences lift or up-thrust.</a:t>
            </a:r>
          </a:p>
          <a:p>
            <a:endParaRPr lang="en-GB" dirty="0"/>
          </a:p>
          <a:p>
            <a:r>
              <a:rPr lang="en-GB" dirty="0"/>
              <a:t>A Helium balloon inflated to about the size of a house would contain half a tonne of gas and would displace the same volume of air weighing 4 tonnes.</a:t>
            </a:r>
          </a:p>
          <a:p>
            <a:endParaRPr lang="en-GB" dirty="0"/>
          </a:p>
          <a:p>
            <a:r>
              <a:rPr lang="en-GB" dirty="0"/>
              <a:t>Therefore a lifting force is generated.</a:t>
            </a:r>
          </a:p>
        </p:txBody>
      </p:sp>
    </p:spTree>
    <p:extLst>
      <p:ext uri="{BB962C8B-B14F-4D97-AF65-F5344CB8AC3E}">
        <p14:creationId xmlns:p14="http://schemas.microsoft.com/office/powerpoint/2010/main" val="1827355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Inside the main balloon are two ballonets - inflatable air bags that keep the pressure of the helium gas slightly higher than atmospheric pressure. This prevents the balloon from over inflating as the airship rises, or sagging as it descends. Also, pumping air from one ballonet to the other trims the airship balance.</a:t>
            </a:r>
          </a:p>
          <a:p>
            <a:endParaRPr lang="en-GB" dirty="0"/>
          </a:p>
          <a:p>
            <a:endParaRPr lang="en-GB" dirty="0"/>
          </a:p>
        </p:txBody>
      </p:sp>
    </p:spTree>
    <p:extLst>
      <p:ext uri="{BB962C8B-B14F-4D97-AF65-F5344CB8AC3E}">
        <p14:creationId xmlns:p14="http://schemas.microsoft.com/office/powerpoint/2010/main" val="95213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To get the airship to rise, valves release air from the ballonets into the atmosphere, reducing the weight of the airship and allowing the helium gas to expand - giving more lift.</a:t>
            </a:r>
          </a:p>
          <a:p>
            <a:endParaRPr lang="en-GB" dirty="0"/>
          </a:p>
          <a:p>
            <a:r>
              <a:rPr lang="en-GB" dirty="0"/>
              <a:t>To make the airship descend, pumps force air into the ballonets, increasing the airship’s weight and compressing the helium gas so that lift is reduced.</a:t>
            </a:r>
          </a:p>
        </p:txBody>
      </p:sp>
    </p:spTree>
    <p:extLst>
      <p:ext uri="{BB962C8B-B14F-4D97-AF65-F5344CB8AC3E}">
        <p14:creationId xmlns:p14="http://schemas.microsoft.com/office/powerpoint/2010/main" val="3453991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90585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Have an appreciation of the history of lighter-than-air craft and the methods of control applied to airships.</a:t>
            </a:r>
          </a:p>
          <a:p>
            <a:endParaRPr lang="en-GB" dirty="0"/>
          </a:p>
          <a:p>
            <a:r>
              <a:rPr lang="en-GB" dirty="0"/>
              <a:t>P2: Describe how airships are controlled.</a:t>
            </a:r>
          </a:p>
          <a:p>
            <a:endParaRPr lang="en-GB" dirty="0"/>
          </a:p>
        </p:txBody>
      </p:sp>
    </p:spTree>
    <p:extLst>
      <p:ext uri="{BB962C8B-B14F-4D97-AF65-F5344CB8AC3E}">
        <p14:creationId xmlns:p14="http://schemas.microsoft.com/office/powerpoint/2010/main" val="1304901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In which year did the Montgolfier brothers first fly their hot air balloon?</a:t>
            </a:r>
          </a:p>
          <a:p>
            <a:pPr marL="0" indent="0">
              <a:buNone/>
            </a:pPr>
            <a:endParaRPr lang="en-GB" dirty="0"/>
          </a:p>
          <a:p>
            <a:pPr marL="0" indent="0">
              <a:buNone/>
            </a:pPr>
            <a:r>
              <a:rPr lang="en-GB" dirty="0"/>
              <a:t>Answer: b. 1783</a:t>
            </a:r>
          </a:p>
          <a:p>
            <a:pPr marL="0" indent="0">
              <a:buNone/>
            </a:pPr>
            <a:endParaRPr lang="en-GB" u="sng" dirty="0"/>
          </a:p>
        </p:txBody>
      </p:sp>
    </p:spTree>
    <p:extLst>
      <p:ext uri="{BB962C8B-B14F-4D97-AF65-F5344CB8AC3E}">
        <p14:creationId xmlns:p14="http://schemas.microsoft.com/office/powerpoint/2010/main" val="2992758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In which year did the Montgolfier brothers first fly their hot air balloon?</a:t>
            </a:r>
          </a:p>
          <a:p>
            <a:pPr marL="0" indent="0">
              <a:buNone/>
            </a:pPr>
            <a:endParaRPr lang="en-GB" dirty="0"/>
          </a:p>
          <a:p>
            <a:pPr marL="0" indent="0">
              <a:buNone/>
            </a:pPr>
            <a:r>
              <a:rPr lang="en-GB" dirty="0"/>
              <a:t>Answer: b. 1783</a:t>
            </a:r>
          </a:p>
          <a:p>
            <a:pPr marL="0" indent="0">
              <a:buNone/>
            </a:pPr>
            <a:endParaRPr lang="en-GB" u="sng" dirty="0"/>
          </a:p>
        </p:txBody>
      </p:sp>
    </p:spTree>
    <p:extLst>
      <p:ext uri="{BB962C8B-B14F-4D97-AF65-F5344CB8AC3E}">
        <p14:creationId xmlns:p14="http://schemas.microsoft.com/office/powerpoint/2010/main" val="84503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Who first flew a man-carrying Hydrogen-filled Balloon?</a:t>
            </a:r>
          </a:p>
          <a:p>
            <a:pPr marL="0" indent="0">
              <a:buNone/>
            </a:pPr>
            <a:endParaRPr lang="en-GB" dirty="0"/>
          </a:p>
          <a:p>
            <a:pPr marL="0" indent="0">
              <a:buNone/>
            </a:pPr>
            <a:r>
              <a:rPr lang="en-GB" dirty="0"/>
              <a:t>Answer: c. Charles</a:t>
            </a:r>
          </a:p>
          <a:p>
            <a:pPr marL="0" indent="0">
              <a:buNone/>
            </a:pPr>
            <a:endParaRPr lang="en-GB" u="sng" dirty="0"/>
          </a:p>
        </p:txBody>
      </p:sp>
    </p:spTree>
    <p:extLst>
      <p:ext uri="{BB962C8B-B14F-4D97-AF65-F5344CB8AC3E}">
        <p14:creationId xmlns:p14="http://schemas.microsoft.com/office/powerpoint/2010/main" val="3281720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Who first flew a man-carrying Hydrogen-filled Balloon?</a:t>
            </a:r>
          </a:p>
          <a:p>
            <a:pPr marL="0" indent="0">
              <a:buNone/>
            </a:pPr>
            <a:endParaRPr lang="en-GB" dirty="0"/>
          </a:p>
          <a:p>
            <a:pPr marL="0" indent="0">
              <a:buNone/>
            </a:pPr>
            <a:r>
              <a:rPr lang="en-GB" dirty="0"/>
              <a:t>Answer: c. Charles</a:t>
            </a:r>
          </a:p>
          <a:p>
            <a:pPr marL="0" indent="0">
              <a:buNone/>
            </a:pPr>
            <a:endParaRPr lang="en-GB" u="sng" dirty="0"/>
          </a:p>
        </p:txBody>
      </p:sp>
    </p:spTree>
    <p:extLst>
      <p:ext uri="{BB962C8B-B14F-4D97-AF65-F5344CB8AC3E}">
        <p14:creationId xmlns:p14="http://schemas.microsoft.com/office/powerpoint/2010/main" val="4087984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defTabSz="914302">
              <a:defRPr/>
            </a:pPr>
            <a:r>
              <a:rPr lang="en-GB" dirty="0"/>
              <a:t>What are modern Airships filled with?</a:t>
            </a:r>
          </a:p>
          <a:p>
            <a:endParaRPr lang="en-GB" dirty="0"/>
          </a:p>
          <a:p>
            <a:r>
              <a:rPr lang="en-GB" dirty="0"/>
              <a:t>Answer:</a:t>
            </a:r>
            <a:r>
              <a:rPr lang="en-GB" baseline="0" dirty="0"/>
              <a:t> a. Helium</a:t>
            </a:r>
            <a:endParaRPr lang="en-GB" dirty="0"/>
          </a:p>
          <a:p>
            <a:pPr marL="0" indent="0">
              <a:buNone/>
            </a:pPr>
            <a:endParaRPr lang="en-GB" u="sng" dirty="0"/>
          </a:p>
        </p:txBody>
      </p:sp>
    </p:spTree>
    <p:extLst>
      <p:ext uri="{BB962C8B-B14F-4D97-AF65-F5344CB8AC3E}">
        <p14:creationId xmlns:p14="http://schemas.microsoft.com/office/powerpoint/2010/main" val="35225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Have an appreciation of the history of lighter-than-air craft and the methods of control applied to airships.</a:t>
            </a:r>
          </a:p>
          <a:p>
            <a:endParaRPr lang="en-GB" dirty="0"/>
          </a:p>
          <a:p>
            <a:r>
              <a:rPr lang="en-GB" dirty="0"/>
              <a:t>P1: Identify the key milestones in the history of lighter-than-air craft. </a:t>
            </a:r>
          </a:p>
          <a:p>
            <a:endParaRPr lang="en-GB" dirty="0"/>
          </a:p>
        </p:txBody>
      </p:sp>
    </p:spTree>
    <p:extLst>
      <p:ext uri="{BB962C8B-B14F-4D97-AF65-F5344CB8AC3E}">
        <p14:creationId xmlns:p14="http://schemas.microsoft.com/office/powerpoint/2010/main" val="3462265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defTabSz="914302">
              <a:defRPr/>
            </a:pPr>
            <a:r>
              <a:rPr lang="en-GB" dirty="0"/>
              <a:t>What are modern Airships filled with?</a:t>
            </a:r>
          </a:p>
          <a:p>
            <a:endParaRPr lang="en-GB" dirty="0"/>
          </a:p>
          <a:p>
            <a:r>
              <a:rPr lang="en-GB" dirty="0"/>
              <a:t>Answer:</a:t>
            </a:r>
            <a:r>
              <a:rPr lang="en-GB" baseline="0" dirty="0"/>
              <a:t> a. Helium</a:t>
            </a:r>
            <a:endParaRPr lang="en-GB" dirty="0"/>
          </a:p>
          <a:p>
            <a:pPr marL="0" indent="0">
              <a:buNone/>
            </a:pPr>
            <a:endParaRPr lang="en-GB" u="sng" dirty="0"/>
          </a:p>
        </p:txBody>
      </p:sp>
    </p:spTree>
    <p:extLst>
      <p:ext uri="{BB962C8B-B14F-4D97-AF65-F5344CB8AC3E}">
        <p14:creationId xmlns:p14="http://schemas.microsoft.com/office/powerpoint/2010/main" val="507490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defTabSz="914302">
              <a:defRPr/>
            </a:pPr>
            <a:r>
              <a:rPr lang="en-GB" dirty="0"/>
              <a:t>An Airship rises when:</a:t>
            </a:r>
          </a:p>
          <a:p>
            <a:pPr defTabSz="914302">
              <a:defRPr/>
            </a:pPr>
            <a:endParaRPr lang="en-GB" dirty="0"/>
          </a:p>
          <a:p>
            <a:pPr defTabSz="914302">
              <a:defRPr/>
            </a:pPr>
            <a:r>
              <a:rPr lang="en-GB" dirty="0"/>
              <a:t>Answer: a. The Ballonets empty and the Helium gas expands.</a:t>
            </a:r>
          </a:p>
          <a:p>
            <a:pPr marL="0" indent="0">
              <a:buNone/>
            </a:pPr>
            <a:endParaRPr lang="en-GB" u="sng" dirty="0"/>
          </a:p>
        </p:txBody>
      </p:sp>
    </p:spTree>
    <p:extLst>
      <p:ext uri="{BB962C8B-B14F-4D97-AF65-F5344CB8AC3E}">
        <p14:creationId xmlns:p14="http://schemas.microsoft.com/office/powerpoint/2010/main" val="3805771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defTabSz="914302">
              <a:defRPr/>
            </a:pPr>
            <a:r>
              <a:rPr lang="en-GB" dirty="0"/>
              <a:t>An Airship rises when:</a:t>
            </a:r>
          </a:p>
          <a:p>
            <a:pPr defTabSz="914302">
              <a:defRPr/>
            </a:pPr>
            <a:endParaRPr lang="en-GB" dirty="0"/>
          </a:p>
          <a:p>
            <a:pPr defTabSz="914302">
              <a:defRPr/>
            </a:pPr>
            <a:r>
              <a:rPr lang="en-GB" dirty="0"/>
              <a:t>Answer: a. The Ballonets empty and the Helium gas expands.</a:t>
            </a:r>
          </a:p>
          <a:p>
            <a:pPr marL="0" indent="0">
              <a:buNone/>
            </a:pPr>
            <a:endParaRPr lang="en-GB" u="sng" dirty="0"/>
          </a:p>
        </p:txBody>
      </p:sp>
    </p:spTree>
    <p:extLst>
      <p:ext uri="{BB962C8B-B14F-4D97-AF65-F5344CB8AC3E}">
        <p14:creationId xmlns:p14="http://schemas.microsoft.com/office/powerpoint/2010/main" val="4280171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417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Leonardo Da Vinci designed an aircraft inspired by the flight of winged animals such as bats and birds. </a:t>
            </a:r>
          </a:p>
          <a:p>
            <a:endParaRPr lang="en-GB" dirty="0"/>
          </a:p>
          <a:p>
            <a:r>
              <a:rPr lang="en-GB" dirty="0"/>
              <a:t>His flying machine had a wingspan of 33 feet.</a:t>
            </a:r>
          </a:p>
          <a:p>
            <a:endParaRPr lang="en-GB" dirty="0"/>
          </a:p>
          <a:p>
            <a:r>
              <a:rPr lang="en-GB" dirty="0"/>
              <a:t>Although his ideas would seem to be capable of flight, they were very heavy.</a:t>
            </a:r>
          </a:p>
          <a:p>
            <a:endParaRPr lang="en-GB" dirty="0"/>
          </a:p>
          <a:p>
            <a:r>
              <a:rPr lang="en-GB" dirty="0"/>
              <a:t>The pilot would operate the machine through pulleys and rods attached to his feet.</a:t>
            </a:r>
          </a:p>
          <a:p>
            <a:endParaRPr lang="en-GB" dirty="0"/>
          </a:p>
          <a:p>
            <a:r>
              <a:rPr lang="en-GB" dirty="0"/>
              <a:t>His feet would move rather like riding a bicycle to imitate the flapping of wings. </a:t>
            </a:r>
          </a:p>
          <a:p>
            <a:endParaRPr lang="en-GB" dirty="0"/>
          </a:p>
          <a:p>
            <a:r>
              <a:rPr lang="en-GB" dirty="0"/>
              <a:t>Also man was not powerful enough to operate the wings.</a:t>
            </a:r>
          </a:p>
          <a:p>
            <a:endParaRPr lang="en-GB" dirty="0"/>
          </a:p>
          <a:p>
            <a:r>
              <a:rPr lang="en-GB" dirty="0"/>
              <a:t>He soon realised that imitating the way a bird glided was preferable than trying to move wings.</a:t>
            </a:r>
          </a:p>
          <a:p>
            <a:endParaRPr lang="en-GB" dirty="0"/>
          </a:p>
          <a:p>
            <a:r>
              <a:rPr lang="en-GB" dirty="0"/>
              <a:t>His wing shapes were bird or bat-like and moved through cables attached to handles.</a:t>
            </a:r>
          </a:p>
          <a:p>
            <a:endParaRPr lang="en-GB" dirty="0"/>
          </a:p>
          <a:p>
            <a:endParaRPr lang="en-GB" dirty="0"/>
          </a:p>
        </p:txBody>
      </p:sp>
    </p:spTree>
    <p:extLst>
      <p:ext uri="{BB962C8B-B14F-4D97-AF65-F5344CB8AC3E}">
        <p14:creationId xmlns:p14="http://schemas.microsoft.com/office/powerpoint/2010/main" val="287977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Montgolfier Brothers created the first ever hot air balloon which was made of silk and lined with paper. The balloon was around 12 metres and rose over 1000 feet.</a:t>
            </a:r>
          </a:p>
          <a:p>
            <a:endParaRPr lang="en-GB" dirty="0"/>
          </a:p>
          <a:p>
            <a:r>
              <a:rPr lang="en-GB" dirty="0"/>
              <a:t>In September 1783 a further demonstration saw the balloon lift a sheep, a duck and a cockerel - the first living creatures to become artificially airborne. There were no injuries and the sheep just ate straw and the duck and cockerel were too frightened to care.</a:t>
            </a:r>
          </a:p>
          <a:p>
            <a:endParaRPr lang="en-GB" dirty="0"/>
          </a:p>
          <a:p>
            <a:r>
              <a:rPr lang="en-GB" dirty="0"/>
              <a:t>Later in the same year Francois </a:t>
            </a:r>
            <a:r>
              <a:rPr lang="en-GB" dirty="0" err="1"/>
              <a:t>Pilatre</a:t>
            </a:r>
            <a:r>
              <a:rPr lang="en-GB" dirty="0"/>
              <a:t> de Rozier accompanied by the </a:t>
            </a:r>
            <a:r>
              <a:rPr lang="en-GB" dirty="0" err="1"/>
              <a:t>Maquis</a:t>
            </a:r>
            <a:r>
              <a:rPr lang="en-GB" dirty="0"/>
              <a:t> </a:t>
            </a:r>
            <a:r>
              <a:rPr lang="en-GB" dirty="0" err="1"/>
              <a:t>d’Arlandes</a:t>
            </a:r>
            <a:r>
              <a:rPr lang="en-GB" dirty="0"/>
              <a:t> made the first free flight in the balloon, remaining airborne for 25 minutes and travelling a distance of 9km.</a:t>
            </a:r>
          </a:p>
          <a:p>
            <a:endParaRPr lang="en-GB" dirty="0"/>
          </a:p>
        </p:txBody>
      </p:sp>
    </p:spTree>
    <p:extLst>
      <p:ext uri="{BB962C8B-B14F-4D97-AF65-F5344CB8AC3E}">
        <p14:creationId xmlns:p14="http://schemas.microsoft.com/office/powerpoint/2010/main" val="2867813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Although this was the beginning of manned flight, it was also the end of the Montgolfier balloon; almost immediately superseded by a much superior and practical hydrogen-filled balloon developed by J Charles.  The design was so good that modern airships use the same system today, but they are now filled with helium instead of hydrogen. </a:t>
            </a:r>
          </a:p>
          <a:p>
            <a:endParaRPr lang="en-GB" dirty="0"/>
          </a:p>
          <a:p>
            <a:r>
              <a:rPr lang="en-GB" dirty="0"/>
              <a:t>After the flight the balloon was attacked by terrified peasants who thought it was a monster from the sky! 10 days after the Montgolfier brothers flight on 21 Nov 1783, Charles along with 2 brothers Nicholas and </a:t>
            </a:r>
            <a:r>
              <a:rPr lang="en-GB" dirty="0" err="1"/>
              <a:t>Aine</a:t>
            </a:r>
            <a:r>
              <a:rPr lang="en-GB" dirty="0"/>
              <a:t> Jean Robert, became the first humans to ascend in a hydrogen filled balloon. up to 3000 </a:t>
            </a:r>
            <a:r>
              <a:rPr lang="en-GB" dirty="0" err="1"/>
              <a:t>mts</a:t>
            </a:r>
            <a:r>
              <a:rPr lang="en-GB" dirty="0"/>
              <a:t> nearly 10,000 ft.</a:t>
            </a:r>
          </a:p>
          <a:p>
            <a:endParaRPr lang="en-GB" dirty="0"/>
          </a:p>
          <a:p>
            <a:endParaRPr lang="en-GB" dirty="0"/>
          </a:p>
          <a:p>
            <a:r>
              <a:rPr lang="en-GB" dirty="0"/>
              <a:t>Airships are not very common nowadays but in the early 1900s they were considered by many people to be the way forward for air travel. They were quiet and provided passengers with a high degree of comfort. Their ability to remain stationary relative to the ground while using very little fuel made them ideal for scientific and military work. Their size and lifting capacity enabled them to carry large cargoes relatively cheaply. Unfortunately, they were filled with hydrogen gas which made them extremely dangerous - hydrogen gas can be ignited with a tiny spark and will explode with tremendous force.</a:t>
            </a:r>
          </a:p>
          <a:p>
            <a:endParaRPr lang="en-GB" dirty="0"/>
          </a:p>
        </p:txBody>
      </p:sp>
    </p:spTree>
    <p:extLst>
      <p:ext uri="{BB962C8B-B14F-4D97-AF65-F5344CB8AC3E}">
        <p14:creationId xmlns:p14="http://schemas.microsoft.com/office/powerpoint/2010/main" val="760582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On 6 May 1937 as the Hindenburg was approaching Lakehurst Naval Air Station, it encountered a storm. Although the crew delayed landing, the captain decided to land. At 6pm it was raining heavily, but 115 mins later it was reported that conditions were favourable. During the approach the airship was tail heavy, so water ballast was dropped, actually on spectators!</a:t>
            </a:r>
          </a:p>
          <a:p>
            <a:endParaRPr lang="en-GB" dirty="0"/>
          </a:p>
          <a:p>
            <a:r>
              <a:rPr lang="en-GB" dirty="0"/>
              <a:t>At 7.21pm an attempt to land was made. Most passengers stood by the windows. A flame was seen on the tail of the airship which rapidly spread.</a:t>
            </a:r>
          </a:p>
          <a:p>
            <a:r>
              <a:rPr lang="en-GB" dirty="0"/>
              <a:t>Some passengers jumped to their death from 300ft. Amazingly only 35 out of 97 people died, plus one crew member.</a:t>
            </a:r>
          </a:p>
          <a:p>
            <a:endParaRPr lang="en-GB" dirty="0"/>
          </a:p>
          <a:p>
            <a:r>
              <a:rPr lang="en-GB" dirty="0"/>
              <a:t>Modern airships are now filled with helium, which is lighter than air, but not flammable.</a:t>
            </a:r>
          </a:p>
          <a:p>
            <a:endParaRPr lang="en-GB" dirty="0"/>
          </a:p>
        </p:txBody>
      </p:sp>
    </p:spTree>
    <p:extLst>
      <p:ext uri="{BB962C8B-B14F-4D97-AF65-F5344CB8AC3E}">
        <p14:creationId xmlns:p14="http://schemas.microsoft.com/office/powerpoint/2010/main" val="55723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998105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Have an appreciation of the history of lighter-than-air craft and the methods of control applied to airships.</a:t>
            </a:r>
          </a:p>
          <a:p>
            <a:endParaRPr lang="en-GB" dirty="0"/>
          </a:p>
          <a:p>
            <a:r>
              <a:rPr lang="en-GB" dirty="0"/>
              <a:t>P1: Identify the key milestones in the history of lighter-than-air craft. </a:t>
            </a:r>
          </a:p>
          <a:p>
            <a:endParaRPr lang="en-GB" dirty="0"/>
          </a:p>
        </p:txBody>
      </p:sp>
    </p:spTree>
    <p:extLst>
      <p:ext uri="{BB962C8B-B14F-4D97-AF65-F5344CB8AC3E}">
        <p14:creationId xmlns:p14="http://schemas.microsoft.com/office/powerpoint/2010/main" val="381802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Have an appreciation of the history of lighter-than-air craft and the methods of control applied to airships.</a:t>
            </a:r>
          </a:p>
          <a:p>
            <a:endParaRPr lang="en-GB" dirty="0"/>
          </a:p>
          <a:p>
            <a:r>
              <a:rPr lang="en-GB" dirty="0"/>
              <a:t>P2: Describe how airships are controlled.</a:t>
            </a:r>
          </a:p>
          <a:p>
            <a:endParaRPr lang="en-GB" dirty="0"/>
          </a:p>
        </p:txBody>
      </p:sp>
    </p:spTree>
    <p:extLst>
      <p:ext uri="{BB962C8B-B14F-4D97-AF65-F5344CB8AC3E}">
        <p14:creationId xmlns:p14="http://schemas.microsoft.com/office/powerpoint/2010/main" val="1466018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49482" y="4084890"/>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1</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26/04/2019</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cadetdirect.co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LO1: </a:t>
            </a:r>
            <a:r>
              <a:rPr lang="en-GB" dirty="0">
                <a:solidFill>
                  <a:srgbClr val="0072CF"/>
                </a:solidFill>
              </a:rPr>
              <a:t>Have an appreciation of the history of lighter-than-air craft and the methods of control applied to airships.</a:t>
            </a:r>
          </a:p>
          <a:p>
            <a:pPr marL="0" indent="0">
              <a:buNone/>
            </a:pPr>
            <a:endParaRPr lang="en-GB" dirty="0">
              <a:solidFill>
                <a:srgbClr val="0072CF"/>
              </a:solidFill>
            </a:endParaRPr>
          </a:p>
          <a:p>
            <a:r>
              <a:rPr lang="en-GB" dirty="0"/>
              <a:t>Describe how airships are controlled.</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228044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97750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909C-6243-489C-A667-D94358539A25}"/>
              </a:ext>
            </a:extLst>
          </p:cNvPr>
          <p:cNvSpPr>
            <a:spLocks noGrp="1"/>
          </p:cNvSpPr>
          <p:nvPr>
            <p:ph type="title"/>
          </p:nvPr>
        </p:nvSpPr>
        <p:spPr>
          <a:xfrm>
            <a:off x="673248" y="271587"/>
            <a:ext cx="3810829" cy="609473"/>
          </a:xfrm>
        </p:spPr>
        <p:txBody>
          <a:bodyPr/>
          <a:lstStyle/>
          <a:p>
            <a:r>
              <a:rPr lang="en-GB" dirty="0"/>
              <a:t>HOT AIR BALLOONS</a:t>
            </a:r>
          </a:p>
        </p:txBody>
      </p:sp>
      <p:sp>
        <p:nvSpPr>
          <p:cNvPr id="3" name="Content Placeholder 2">
            <a:extLst>
              <a:ext uri="{FF2B5EF4-FFF2-40B4-BE49-F238E27FC236}">
                <a16:creationId xmlns:a16="http://schemas.microsoft.com/office/drawing/2014/main" id="{E31454FB-90E3-438E-978D-56185CAF289F}"/>
              </a:ext>
            </a:extLst>
          </p:cNvPr>
          <p:cNvSpPr>
            <a:spLocks noGrp="1"/>
          </p:cNvSpPr>
          <p:nvPr>
            <p:ph idx="1"/>
          </p:nvPr>
        </p:nvSpPr>
        <p:spPr>
          <a:xfrm>
            <a:off x="673249" y="1184490"/>
            <a:ext cx="5047067" cy="5402050"/>
          </a:xfrm>
        </p:spPr>
        <p:txBody>
          <a:bodyPr/>
          <a:lstStyle/>
          <a:p>
            <a:r>
              <a:rPr lang="en-GB" dirty="0"/>
              <a:t>As air is heated in the balloon, it expands.</a:t>
            </a:r>
          </a:p>
          <a:p>
            <a:endParaRPr lang="en-GB" dirty="0"/>
          </a:p>
          <a:p>
            <a:r>
              <a:rPr lang="en-GB" dirty="0"/>
              <a:t>This means the air inside the balloon becomes lighter than the air outside, causing the balloon to rise.</a:t>
            </a:r>
          </a:p>
          <a:p>
            <a:endParaRPr lang="en-GB" dirty="0"/>
          </a:p>
          <a:p>
            <a:r>
              <a:rPr lang="en-GB" dirty="0"/>
              <a:t>The balloon is carried by the wind.</a:t>
            </a:r>
          </a:p>
          <a:p>
            <a:endParaRPr lang="en-GB" dirty="0"/>
          </a:p>
          <a:p>
            <a:r>
              <a:rPr lang="en-GB" dirty="0"/>
              <a:t>Airships were designed to work like hot air balloons but with directional control instead of being carried by the wind.</a:t>
            </a:r>
          </a:p>
          <a:p>
            <a:endParaRPr lang="en-GB" dirty="0"/>
          </a:p>
        </p:txBody>
      </p:sp>
      <p:pic>
        <p:nvPicPr>
          <p:cNvPr id="1026" name="Picture 2" descr="Image result for raf hot air balloon">
            <a:extLst>
              <a:ext uri="{FF2B5EF4-FFF2-40B4-BE49-F238E27FC236}">
                <a16:creationId xmlns:a16="http://schemas.microsoft.com/office/drawing/2014/main" id="{68377A8E-0F3D-4345-9E5A-5E8865BEB4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42" r="5152"/>
          <a:stretch/>
        </p:blipFill>
        <p:spPr bwMode="auto">
          <a:xfrm>
            <a:off x="5960426" y="1184490"/>
            <a:ext cx="3923450" cy="2928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ot air balloon night">
            <a:extLst>
              <a:ext uri="{FF2B5EF4-FFF2-40B4-BE49-F238E27FC236}">
                <a16:creationId xmlns:a16="http://schemas.microsoft.com/office/drawing/2014/main" id="{EE632943-FA6E-42F3-B481-58BDDC85A7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73"/>
          <a:stretch/>
        </p:blipFill>
        <p:spPr bwMode="auto">
          <a:xfrm>
            <a:off x="5957018" y="4186335"/>
            <a:ext cx="3926859" cy="240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182561"/>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F51A3-5BAF-4267-A4A7-BDF256C6C8D1}"/>
              </a:ext>
            </a:extLst>
          </p:cNvPr>
          <p:cNvSpPr>
            <a:spLocks noGrp="1"/>
          </p:cNvSpPr>
          <p:nvPr>
            <p:ph type="title"/>
          </p:nvPr>
        </p:nvSpPr>
        <p:spPr>
          <a:xfrm>
            <a:off x="673248" y="271587"/>
            <a:ext cx="3557229" cy="609473"/>
          </a:xfrm>
        </p:spPr>
        <p:txBody>
          <a:bodyPr/>
          <a:lstStyle/>
          <a:p>
            <a:r>
              <a:rPr lang="en-GB" dirty="0"/>
              <a:t>AIRSHIP CONTROL</a:t>
            </a:r>
          </a:p>
        </p:txBody>
      </p:sp>
      <p:sp>
        <p:nvSpPr>
          <p:cNvPr id="3" name="Content Placeholder 2">
            <a:extLst>
              <a:ext uri="{FF2B5EF4-FFF2-40B4-BE49-F238E27FC236}">
                <a16:creationId xmlns:a16="http://schemas.microsoft.com/office/drawing/2014/main" id="{01184501-AFA2-4491-9B4D-2AB2DC695143}"/>
              </a:ext>
            </a:extLst>
          </p:cNvPr>
          <p:cNvSpPr>
            <a:spLocks noGrp="1"/>
          </p:cNvSpPr>
          <p:nvPr>
            <p:ph idx="1"/>
          </p:nvPr>
        </p:nvSpPr>
        <p:spPr>
          <a:xfrm>
            <a:off x="673248" y="1184490"/>
            <a:ext cx="9204177" cy="2946835"/>
          </a:xfrm>
        </p:spPr>
        <p:txBody>
          <a:bodyPr>
            <a:normAutofit/>
          </a:bodyPr>
          <a:lstStyle/>
          <a:p>
            <a:r>
              <a:rPr lang="en-GB" dirty="0"/>
              <a:t>Airships usually contain 2 balloons, called ballonets, which are filled with air and cased by an outer balloon filled with helium.</a:t>
            </a:r>
          </a:p>
          <a:p>
            <a:endParaRPr lang="en-GB" dirty="0"/>
          </a:p>
          <a:p>
            <a:r>
              <a:rPr lang="en-GB" dirty="0"/>
              <a:t> Valves change the amount of air in the airship which, in turn, allows the helium to expand and contract.</a:t>
            </a:r>
          </a:p>
          <a:p>
            <a:endParaRPr lang="en-GB" dirty="0"/>
          </a:p>
        </p:txBody>
      </p:sp>
      <p:graphicFrame>
        <p:nvGraphicFramePr>
          <p:cNvPr id="4" name="Table 3">
            <a:extLst>
              <a:ext uri="{FF2B5EF4-FFF2-40B4-BE49-F238E27FC236}">
                <a16:creationId xmlns:a16="http://schemas.microsoft.com/office/drawing/2014/main" id="{C34108D3-33E7-42BE-9D8A-92AB361E0062}"/>
              </a:ext>
            </a:extLst>
          </p:cNvPr>
          <p:cNvGraphicFramePr>
            <a:graphicFrameLocks noGrp="1"/>
          </p:cNvGraphicFramePr>
          <p:nvPr>
            <p:extLst>
              <p:ext uri="{D42A27DB-BD31-4B8C-83A1-F6EECF244321}">
                <p14:modId xmlns:p14="http://schemas.microsoft.com/office/powerpoint/2010/main" val="211698945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2" descr="http://news.uaf.edu/wp-content/uploads/2012/08/airship2.jpg">
            <a:extLst>
              <a:ext uri="{FF2B5EF4-FFF2-40B4-BE49-F238E27FC236}">
                <a16:creationId xmlns:a16="http://schemas.microsoft.com/office/drawing/2014/main" id="{CA83BD70-6526-4E71-A847-B8628BB99E0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73248" y="4308285"/>
            <a:ext cx="4157852" cy="22294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greeninnovation.co.uk/uploads/Products/product_957/zeppelin.jpg">
            <a:extLst>
              <a:ext uri="{FF2B5EF4-FFF2-40B4-BE49-F238E27FC236}">
                <a16:creationId xmlns:a16="http://schemas.microsoft.com/office/drawing/2014/main" id="{140F2206-8BCE-4FF6-BEF0-834A8D31CD3F}"/>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958225" y="4308285"/>
            <a:ext cx="4919200" cy="2229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14830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E738A-E0A3-41EE-869D-7612FFAE3DDE}"/>
              </a:ext>
            </a:extLst>
          </p:cNvPr>
          <p:cNvSpPr>
            <a:spLocks noGrp="1"/>
          </p:cNvSpPr>
          <p:nvPr>
            <p:ph type="title"/>
          </p:nvPr>
        </p:nvSpPr>
        <p:spPr>
          <a:xfrm>
            <a:off x="673248" y="271587"/>
            <a:ext cx="3557229" cy="609473"/>
          </a:xfrm>
        </p:spPr>
        <p:txBody>
          <a:bodyPr/>
          <a:lstStyle/>
          <a:p>
            <a:r>
              <a:rPr lang="en-GB" dirty="0"/>
              <a:t>AIRSHIP CONTROL</a:t>
            </a:r>
          </a:p>
        </p:txBody>
      </p:sp>
      <p:sp>
        <p:nvSpPr>
          <p:cNvPr id="3" name="Content Placeholder 2">
            <a:extLst>
              <a:ext uri="{FF2B5EF4-FFF2-40B4-BE49-F238E27FC236}">
                <a16:creationId xmlns:a16="http://schemas.microsoft.com/office/drawing/2014/main" id="{5D954DD0-8FF9-4C84-A87D-ED4AFA498E85}"/>
              </a:ext>
            </a:extLst>
          </p:cNvPr>
          <p:cNvSpPr>
            <a:spLocks noGrp="1"/>
          </p:cNvSpPr>
          <p:nvPr>
            <p:ph idx="1"/>
          </p:nvPr>
        </p:nvSpPr>
        <p:spPr/>
        <p:txBody>
          <a:bodyPr/>
          <a:lstStyle/>
          <a:p>
            <a:r>
              <a:rPr lang="en-GB" dirty="0"/>
              <a:t>To make the airship go up, the air is let out in order for the helium to expand.</a:t>
            </a:r>
          </a:p>
          <a:p>
            <a:endParaRPr lang="en-GB" dirty="0"/>
          </a:p>
          <a:p>
            <a:r>
              <a:rPr lang="en-GB" dirty="0"/>
              <a:t>In order to go down, more air is let in in order to supress the helium and force it to contract.</a:t>
            </a:r>
          </a:p>
          <a:p>
            <a:endParaRPr lang="en-GB" dirty="0"/>
          </a:p>
        </p:txBody>
      </p:sp>
      <p:graphicFrame>
        <p:nvGraphicFramePr>
          <p:cNvPr id="5" name="Table 4">
            <a:extLst>
              <a:ext uri="{FF2B5EF4-FFF2-40B4-BE49-F238E27FC236}">
                <a16:creationId xmlns:a16="http://schemas.microsoft.com/office/drawing/2014/main" id="{691E3A2B-BBF1-4221-9D41-8D4B2AE76A41}"/>
              </a:ext>
            </a:extLst>
          </p:cNvPr>
          <p:cNvGraphicFramePr>
            <a:graphicFrameLocks noGrp="1"/>
          </p:cNvGraphicFramePr>
          <p:nvPr>
            <p:extLst>
              <p:ext uri="{D42A27DB-BD31-4B8C-83A1-F6EECF244321}">
                <p14:modId xmlns:p14="http://schemas.microsoft.com/office/powerpoint/2010/main" val="2862249994"/>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6" name="Group 5">
            <a:extLst>
              <a:ext uri="{FF2B5EF4-FFF2-40B4-BE49-F238E27FC236}">
                <a16:creationId xmlns:a16="http://schemas.microsoft.com/office/drawing/2014/main" id="{3446F337-A238-4D27-A552-64C833D9AF4C}"/>
              </a:ext>
            </a:extLst>
          </p:cNvPr>
          <p:cNvGrpSpPr/>
          <p:nvPr/>
        </p:nvGrpSpPr>
        <p:grpSpPr>
          <a:xfrm>
            <a:off x="904422" y="3429000"/>
            <a:ext cx="8973003" cy="2722162"/>
            <a:chOff x="1055580" y="3662494"/>
            <a:chExt cx="6573151" cy="1994113"/>
          </a:xfrm>
        </p:grpSpPr>
        <p:grpSp>
          <p:nvGrpSpPr>
            <p:cNvPr id="7" name="Group 2">
              <a:extLst>
                <a:ext uri="{FF2B5EF4-FFF2-40B4-BE49-F238E27FC236}">
                  <a16:creationId xmlns:a16="http://schemas.microsoft.com/office/drawing/2014/main" id="{A5AC0492-B1DD-4D15-A4BC-19D79CAEA7E7}"/>
                </a:ext>
              </a:extLst>
            </p:cNvPr>
            <p:cNvGrpSpPr>
              <a:grpSpLocks/>
            </p:cNvGrpSpPr>
            <p:nvPr/>
          </p:nvGrpSpPr>
          <p:grpSpPr bwMode="auto">
            <a:xfrm>
              <a:off x="1055580" y="3662494"/>
              <a:ext cx="3065462" cy="1978025"/>
              <a:chOff x="109223688" y="108567809"/>
              <a:chExt cx="3065642" cy="1977616"/>
            </a:xfrm>
          </p:grpSpPr>
          <p:pic>
            <p:nvPicPr>
              <p:cNvPr id="20" name="Picture 3" descr="Airship Up">
                <a:extLst>
                  <a:ext uri="{FF2B5EF4-FFF2-40B4-BE49-F238E27FC236}">
                    <a16:creationId xmlns:a16="http://schemas.microsoft.com/office/drawing/2014/main" id="{AC74BE16-7693-4DF9-B954-B98783D72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3688" y="108567809"/>
                <a:ext cx="3065642" cy="197761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21" name="AutoShape 4">
                <a:extLst>
                  <a:ext uri="{FF2B5EF4-FFF2-40B4-BE49-F238E27FC236}">
                    <a16:creationId xmlns:a16="http://schemas.microsoft.com/office/drawing/2014/main" id="{15617DF3-EB36-48C7-AC83-08CEF209C9F0}"/>
                  </a:ext>
                </a:extLst>
              </p:cNvPr>
              <p:cNvSpPr>
                <a:spLocks noChangeArrowheads="1"/>
              </p:cNvSpPr>
              <p:nvPr/>
            </p:nvSpPr>
            <p:spPr bwMode="auto">
              <a:xfrm>
                <a:off x="110487655" y="110031957"/>
                <a:ext cx="298208" cy="460865"/>
              </a:xfrm>
              <a:prstGeom prst="downArrow">
                <a:avLst>
                  <a:gd name="adj1" fmla="val 43935"/>
                  <a:gd name="adj2" fmla="val 65911"/>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5">
                <a:extLst>
                  <a:ext uri="{FF2B5EF4-FFF2-40B4-BE49-F238E27FC236}">
                    <a16:creationId xmlns:a16="http://schemas.microsoft.com/office/drawing/2014/main" id="{624891D2-8A5F-4327-B0D4-14BB2A951953}"/>
                  </a:ext>
                </a:extLst>
              </p:cNvPr>
              <p:cNvSpPr txBox="1">
                <a:spLocks noChangeArrowheads="1"/>
              </p:cNvSpPr>
              <p:nvPr/>
            </p:nvSpPr>
            <p:spPr bwMode="auto">
              <a:xfrm>
                <a:off x="110599032" y="110047362"/>
                <a:ext cx="151303" cy="270061"/>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rgbClr val="FFFFFF"/>
                    </a:solidFill>
                    <a:effectLst/>
                    <a:latin typeface="Myriad Pro" panose="020B0503030403020204" pitchFamily="34" charset="0"/>
                  </a:rPr>
                  <a:t>AIR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AutoShape 6">
                <a:extLst>
                  <a:ext uri="{FF2B5EF4-FFF2-40B4-BE49-F238E27FC236}">
                    <a16:creationId xmlns:a16="http://schemas.microsoft.com/office/drawing/2014/main" id="{42190EBE-1040-4856-854D-4C8F50D7329B}"/>
                  </a:ext>
                </a:extLst>
              </p:cNvPr>
              <p:cNvSpPr>
                <a:spLocks noChangeArrowheads="1"/>
              </p:cNvSpPr>
              <p:nvPr/>
            </p:nvSpPr>
            <p:spPr bwMode="auto">
              <a:xfrm rot="1300581">
                <a:off x="109970519" y="108907939"/>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AutoShape 7">
                <a:extLst>
                  <a:ext uri="{FF2B5EF4-FFF2-40B4-BE49-F238E27FC236}">
                    <a16:creationId xmlns:a16="http://schemas.microsoft.com/office/drawing/2014/main" id="{A607ACB3-F1D2-4850-9D54-04B14A8EFE67}"/>
                  </a:ext>
                </a:extLst>
              </p:cNvPr>
              <p:cNvSpPr>
                <a:spLocks noChangeArrowheads="1"/>
              </p:cNvSpPr>
              <p:nvPr/>
            </p:nvSpPr>
            <p:spPr bwMode="auto">
              <a:xfrm rot="3982809">
                <a:off x="110212768" y="109150186"/>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AutoShape 8">
                <a:extLst>
                  <a:ext uri="{FF2B5EF4-FFF2-40B4-BE49-F238E27FC236}">
                    <a16:creationId xmlns:a16="http://schemas.microsoft.com/office/drawing/2014/main" id="{BBA82280-E86D-4075-A43F-EC0010C00114}"/>
                  </a:ext>
                </a:extLst>
              </p:cNvPr>
              <p:cNvSpPr>
                <a:spLocks noChangeArrowheads="1"/>
              </p:cNvSpPr>
              <p:nvPr/>
            </p:nvSpPr>
            <p:spPr bwMode="auto">
              <a:xfrm rot="-1576226">
                <a:off x="109636234" y="108907939"/>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AutoShape 9">
                <a:extLst>
                  <a:ext uri="{FF2B5EF4-FFF2-40B4-BE49-F238E27FC236}">
                    <a16:creationId xmlns:a16="http://schemas.microsoft.com/office/drawing/2014/main" id="{FB5A5FDD-ECD4-4267-B689-F9118CC53FC5}"/>
                  </a:ext>
                </a:extLst>
              </p:cNvPr>
              <p:cNvSpPr>
                <a:spLocks noChangeArrowheads="1"/>
              </p:cNvSpPr>
              <p:nvPr/>
            </p:nvSpPr>
            <p:spPr bwMode="auto">
              <a:xfrm rot="1300581">
                <a:off x="111115225" y="109242251"/>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AutoShape 10">
                <a:extLst>
                  <a:ext uri="{FF2B5EF4-FFF2-40B4-BE49-F238E27FC236}">
                    <a16:creationId xmlns:a16="http://schemas.microsoft.com/office/drawing/2014/main" id="{C05E6CA2-909A-43CA-95A1-D7F57040CB9B}"/>
                  </a:ext>
                </a:extLst>
              </p:cNvPr>
              <p:cNvSpPr>
                <a:spLocks noChangeArrowheads="1"/>
              </p:cNvSpPr>
              <p:nvPr/>
            </p:nvSpPr>
            <p:spPr bwMode="auto">
              <a:xfrm rot="3982809">
                <a:off x="111357474" y="109484498"/>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AutoShape 11">
                <a:extLst>
                  <a:ext uri="{FF2B5EF4-FFF2-40B4-BE49-F238E27FC236}">
                    <a16:creationId xmlns:a16="http://schemas.microsoft.com/office/drawing/2014/main" id="{1D418D4D-3082-481E-8632-F808AFCC97BA}"/>
                  </a:ext>
                </a:extLst>
              </p:cNvPr>
              <p:cNvSpPr>
                <a:spLocks noChangeArrowheads="1"/>
              </p:cNvSpPr>
              <p:nvPr/>
            </p:nvSpPr>
            <p:spPr bwMode="auto">
              <a:xfrm rot="-1576226">
                <a:off x="110780940" y="109242251"/>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8" name="Group 12">
              <a:extLst>
                <a:ext uri="{FF2B5EF4-FFF2-40B4-BE49-F238E27FC236}">
                  <a16:creationId xmlns:a16="http://schemas.microsoft.com/office/drawing/2014/main" id="{7757CF92-857F-4ABF-83BB-70B3EB4D0EDE}"/>
                </a:ext>
              </a:extLst>
            </p:cNvPr>
            <p:cNvGrpSpPr>
              <a:grpSpLocks/>
            </p:cNvGrpSpPr>
            <p:nvPr/>
          </p:nvGrpSpPr>
          <p:grpSpPr bwMode="auto">
            <a:xfrm>
              <a:off x="4563269" y="3678582"/>
              <a:ext cx="3065462" cy="1978025"/>
              <a:chOff x="109254471" y="110972706"/>
              <a:chExt cx="3065642" cy="1977616"/>
            </a:xfrm>
          </p:grpSpPr>
          <p:pic>
            <p:nvPicPr>
              <p:cNvPr id="9" name="Picture 13" descr="Airship Down">
                <a:extLst>
                  <a:ext uri="{FF2B5EF4-FFF2-40B4-BE49-F238E27FC236}">
                    <a16:creationId xmlns:a16="http://schemas.microsoft.com/office/drawing/2014/main" id="{CD087DC5-7144-44C9-B641-9D447B2DC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54471" y="110972706"/>
                <a:ext cx="3065642" cy="197761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grpSp>
            <p:nvGrpSpPr>
              <p:cNvPr id="10" name="Group 14">
                <a:extLst>
                  <a:ext uri="{FF2B5EF4-FFF2-40B4-BE49-F238E27FC236}">
                    <a16:creationId xmlns:a16="http://schemas.microsoft.com/office/drawing/2014/main" id="{1B5E6B2C-5255-4956-ABCA-9232AC59E290}"/>
                  </a:ext>
                </a:extLst>
              </p:cNvPr>
              <p:cNvGrpSpPr>
                <a:grpSpLocks/>
              </p:cNvGrpSpPr>
              <p:nvPr/>
            </p:nvGrpSpPr>
            <p:grpSpPr bwMode="auto">
              <a:xfrm>
                <a:off x="109606609" y="111765439"/>
                <a:ext cx="792794" cy="625673"/>
                <a:chOff x="109606609" y="111765439"/>
                <a:chExt cx="792794" cy="625673"/>
              </a:xfrm>
            </p:grpSpPr>
            <p:sp>
              <p:nvSpPr>
                <p:cNvPr id="17" name="AutoShape 15">
                  <a:extLst>
                    <a:ext uri="{FF2B5EF4-FFF2-40B4-BE49-F238E27FC236}">
                      <a16:creationId xmlns:a16="http://schemas.microsoft.com/office/drawing/2014/main" id="{A14D75C1-24DB-4B3B-BD72-D6A3F2F27CEE}"/>
                    </a:ext>
                  </a:extLst>
                </p:cNvPr>
                <p:cNvSpPr>
                  <a:spLocks noChangeArrowheads="1"/>
                </p:cNvSpPr>
                <p:nvPr/>
              </p:nvSpPr>
              <p:spPr bwMode="auto">
                <a:xfrm rot="3067627">
                  <a:off x="109653104" y="112174135"/>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AutoShape 16">
                  <a:extLst>
                    <a:ext uri="{FF2B5EF4-FFF2-40B4-BE49-F238E27FC236}">
                      <a16:creationId xmlns:a16="http://schemas.microsoft.com/office/drawing/2014/main" id="{9CFD264E-D1DD-4A08-8904-5BA6AC26C5CF}"/>
                    </a:ext>
                  </a:extLst>
                </p:cNvPr>
                <p:cNvSpPr>
                  <a:spLocks noChangeArrowheads="1"/>
                </p:cNvSpPr>
                <p:nvPr/>
              </p:nvSpPr>
              <p:spPr bwMode="auto">
                <a:xfrm rot="10800000">
                  <a:off x="109915868" y="111765439"/>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AutoShape 17">
                  <a:extLst>
                    <a:ext uri="{FF2B5EF4-FFF2-40B4-BE49-F238E27FC236}">
                      <a16:creationId xmlns:a16="http://schemas.microsoft.com/office/drawing/2014/main" id="{CE97BB23-963C-4C00-9DD6-2E306CD04677}"/>
                    </a:ext>
                  </a:extLst>
                </p:cNvPr>
                <p:cNvSpPr>
                  <a:spLocks noChangeArrowheads="1"/>
                </p:cNvSpPr>
                <p:nvPr/>
              </p:nvSpPr>
              <p:spPr bwMode="auto">
                <a:xfrm rot="18532373" flipH="1">
                  <a:off x="110182427" y="112174135"/>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1" name="Group 18">
                <a:extLst>
                  <a:ext uri="{FF2B5EF4-FFF2-40B4-BE49-F238E27FC236}">
                    <a16:creationId xmlns:a16="http://schemas.microsoft.com/office/drawing/2014/main" id="{03B4C163-5629-4219-A7F6-7B91A22CA174}"/>
                  </a:ext>
                </a:extLst>
              </p:cNvPr>
              <p:cNvGrpSpPr>
                <a:grpSpLocks/>
              </p:cNvGrpSpPr>
              <p:nvPr/>
            </p:nvGrpSpPr>
            <p:grpSpPr bwMode="auto">
              <a:xfrm>
                <a:off x="110712550" y="111650296"/>
                <a:ext cx="792794" cy="625673"/>
                <a:chOff x="109606609" y="111765439"/>
                <a:chExt cx="792794" cy="625673"/>
              </a:xfrm>
            </p:grpSpPr>
            <p:sp>
              <p:nvSpPr>
                <p:cNvPr id="14" name="AutoShape 19">
                  <a:extLst>
                    <a:ext uri="{FF2B5EF4-FFF2-40B4-BE49-F238E27FC236}">
                      <a16:creationId xmlns:a16="http://schemas.microsoft.com/office/drawing/2014/main" id="{A55FA79C-DDEC-48DF-93CF-0580F72B8117}"/>
                    </a:ext>
                  </a:extLst>
                </p:cNvPr>
                <p:cNvSpPr>
                  <a:spLocks noChangeArrowheads="1"/>
                </p:cNvSpPr>
                <p:nvPr/>
              </p:nvSpPr>
              <p:spPr bwMode="auto">
                <a:xfrm rot="3067627">
                  <a:off x="109653104" y="112174135"/>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AutoShape 20">
                  <a:extLst>
                    <a:ext uri="{FF2B5EF4-FFF2-40B4-BE49-F238E27FC236}">
                      <a16:creationId xmlns:a16="http://schemas.microsoft.com/office/drawing/2014/main" id="{C2B6AEFA-B803-44B0-9F1E-E346BC181AF0}"/>
                    </a:ext>
                  </a:extLst>
                </p:cNvPr>
                <p:cNvSpPr>
                  <a:spLocks noChangeArrowheads="1"/>
                </p:cNvSpPr>
                <p:nvPr/>
              </p:nvSpPr>
              <p:spPr bwMode="auto">
                <a:xfrm rot="10800000">
                  <a:off x="109915868" y="111765439"/>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AutoShape 21">
                  <a:extLst>
                    <a:ext uri="{FF2B5EF4-FFF2-40B4-BE49-F238E27FC236}">
                      <a16:creationId xmlns:a16="http://schemas.microsoft.com/office/drawing/2014/main" id="{0D018719-1976-42BF-84FB-06F912B121E4}"/>
                    </a:ext>
                  </a:extLst>
                </p:cNvPr>
                <p:cNvSpPr>
                  <a:spLocks noChangeArrowheads="1"/>
                </p:cNvSpPr>
                <p:nvPr/>
              </p:nvSpPr>
              <p:spPr bwMode="auto">
                <a:xfrm rot="18532373" flipH="1">
                  <a:off x="110182427" y="112174135"/>
                  <a:ext cx="170482" cy="263471"/>
                </a:xfrm>
                <a:prstGeom prst="downArrow">
                  <a:avLst>
                    <a:gd name="adj1" fmla="val 43935"/>
                    <a:gd name="adj2" fmla="val 65910"/>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2" name="AutoShape 22">
                <a:extLst>
                  <a:ext uri="{FF2B5EF4-FFF2-40B4-BE49-F238E27FC236}">
                    <a16:creationId xmlns:a16="http://schemas.microsoft.com/office/drawing/2014/main" id="{8774031E-C72C-42A4-9A56-23467AC75548}"/>
                  </a:ext>
                </a:extLst>
              </p:cNvPr>
              <p:cNvSpPr>
                <a:spLocks noChangeArrowheads="1"/>
              </p:cNvSpPr>
              <p:nvPr/>
            </p:nvSpPr>
            <p:spPr bwMode="auto">
              <a:xfrm rot="10800000">
                <a:off x="110858259" y="112460516"/>
                <a:ext cx="298208" cy="460865"/>
              </a:xfrm>
              <a:prstGeom prst="downArrow">
                <a:avLst>
                  <a:gd name="adj1" fmla="val 43935"/>
                  <a:gd name="adj2" fmla="val 65911"/>
                </a:avLst>
              </a:prstGeom>
              <a:solidFill>
                <a:srgbClr val="850057"/>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Box 23">
                <a:extLst>
                  <a:ext uri="{FF2B5EF4-FFF2-40B4-BE49-F238E27FC236}">
                    <a16:creationId xmlns:a16="http://schemas.microsoft.com/office/drawing/2014/main" id="{0F281048-23FC-4C85-BD02-2EFA679931F4}"/>
                  </a:ext>
                </a:extLst>
              </p:cNvPr>
              <p:cNvSpPr txBox="1">
                <a:spLocks noChangeArrowheads="1"/>
              </p:cNvSpPr>
              <p:nvPr/>
            </p:nvSpPr>
            <p:spPr bwMode="auto">
              <a:xfrm>
                <a:off x="110970150" y="112651320"/>
                <a:ext cx="151303" cy="270061"/>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rgbClr val="FFFFFF"/>
                    </a:solidFill>
                    <a:effectLst/>
                    <a:latin typeface="Myriad Pro" panose="020B0503030403020204" pitchFamily="34" charset="0"/>
                  </a:rPr>
                  <a:t>AIR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835425927"/>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8" y="271586"/>
            <a:ext cx="3381168"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150493860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LO1: </a:t>
            </a:r>
            <a:r>
              <a:rPr lang="en-GB" dirty="0">
                <a:solidFill>
                  <a:srgbClr val="0072CF"/>
                </a:solidFill>
              </a:rPr>
              <a:t>Have an appreciation of the history of lighter-than-air craft and the methods of control applied to airships.</a:t>
            </a:r>
          </a:p>
          <a:p>
            <a:pPr marL="0" indent="0">
              <a:buNone/>
            </a:pPr>
            <a:endParaRPr lang="en-GB" dirty="0">
              <a:solidFill>
                <a:srgbClr val="0072CF"/>
              </a:solidFill>
            </a:endParaRPr>
          </a:p>
          <a:p>
            <a:r>
              <a:rPr lang="en-GB" dirty="0"/>
              <a:t>Describe how airships are controlled.</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228044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908022"/>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In which year did the Montgolfier brothers first fly their hot air balloon?</a:t>
            </a:r>
          </a:p>
          <a:p>
            <a:pPr marL="0" indent="0">
              <a:buNone/>
            </a:pPr>
            <a:endParaRPr lang="en-GB" b="1" dirty="0">
              <a:solidFill>
                <a:srgbClr val="0072CF"/>
              </a:solidFill>
            </a:endParaRPr>
          </a:p>
          <a:p>
            <a:pPr marL="0" indent="0">
              <a:buNone/>
            </a:pPr>
            <a:r>
              <a:rPr lang="en-GB" dirty="0"/>
              <a:t>a.	1673</a:t>
            </a:r>
          </a:p>
          <a:p>
            <a:pPr marL="0" indent="0">
              <a:buNone/>
            </a:pPr>
            <a:endParaRPr lang="en-GB" dirty="0"/>
          </a:p>
          <a:p>
            <a:pPr marL="0" indent="0">
              <a:buNone/>
            </a:pPr>
            <a:r>
              <a:rPr lang="en-GB" dirty="0"/>
              <a:t>b.	1783</a:t>
            </a:r>
          </a:p>
          <a:p>
            <a:pPr marL="0" indent="0">
              <a:buNone/>
            </a:pPr>
            <a:r>
              <a:rPr lang="en-GB" dirty="0"/>
              <a:t>	</a:t>
            </a:r>
          </a:p>
          <a:p>
            <a:pPr marL="0" indent="0">
              <a:buNone/>
            </a:pPr>
            <a:r>
              <a:rPr lang="en-GB" dirty="0"/>
              <a:t>c.	1883</a:t>
            </a:r>
          </a:p>
          <a:p>
            <a:pPr marL="0" indent="0">
              <a:buNone/>
            </a:pPr>
            <a:endParaRPr lang="en-GB" dirty="0"/>
          </a:p>
          <a:p>
            <a:pPr marL="0" indent="0">
              <a:buNone/>
            </a:pPr>
            <a:r>
              <a:rPr lang="en-GB" dirty="0"/>
              <a:t>d.	1973</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1</a:t>
            </a:r>
          </a:p>
        </p:txBody>
      </p:sp>
    </p:spTree>
    <p:extLst>
      <p:ext uri="{BB962C8B-B14F-4D97-AF65-F5344CB8AC3E}">
        <p14:creationId xmlns:p14="http://schemas.microsoft.com/office/powerpoint/2010/main" val="3791032949"/>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In which year did the Montgolfier brothers first fly their hot air balloon?</a:t>
            </a:r>
          </a:p>
          <a:p>
            <a:pPr marL="0" indent="0">
              <a:buNone/>
            </a:pPr>
            <a:endParaRPr lang="en-GB" b="1" dirty="0">
              <a:solidFill>
                <a:srgbClr val="0072CF"/>
              </a:solidFill>
            </a:endParaRPr>
          </a:p>
          <a:p>
            <a:pPr marL="0" indent="0">
              <a:buNone/>
            </a:pPr>
            <a:r>
              <a:rPr lang="en-GB" dirty="0"/>
              <a:t>a.	1673</a:t>
            </a:r>
          </a:p>
          <a:p>
            <a:pPr marL="0" indent="0">
              <a:buNone/>
            </a:pPr>
            <a:endParaRPr lang="en-GB" dirty="0"/>
          </a:p>
          <a:p>
            <a:pPr marL="0" indent="0">
              <a:buNone/>
            </a:pPr>
            <a:r>
              <a:rPr lang="en-GB" b="1" dirty="0">
                <a:solidFill>
                  <a:srgbClr val="0072CF"/>
                </a:solidFill>
              </a:rPr>
              <a:t>b.	1783</a:t>
            </a:r>
          </a:p>
          <a:p>
            <a:pPr marL="0" indent="0">
              <a:buNone/>
            </a:pPr>
            <a:r>
              <a:rPr lang="en-GB" dirty="0"/>
              <a:t>	</a:t>
            </a:r>
          </a:p>
          <a:p>
            <a:pPr marL="0" indent="0">
              <a:buNone/>
            </a:pPr>
            <a:r>
              <a:rPr lang="en-GB" dirty="0"/>
              <a:t>c.	1883</a:t>
            </a:r>
          </a:p>
          <a:p>
            <a:pPr marL="0" indent="0">
              <a:buNone/>
            </a:pPr>
            <a:endParaRPr lang="en-GB" dirty="0"/>
          </a:p>
          <a:p>
            <a:pPr marL="0" indent="0">
              <a:buNone/>
            </a:pPr>
            <a:r>
              <a:rPr lang="en-GB" dirty="0"/>
              <a:t>d.	1973</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1</a:t>
            </a:r>
          </a:p>
        </p:txBody>
      </p:sp>
    </p:spTree>
    <p:extLst>
      <p:ext uri="{BB962C8B-B14F-4D97-AF65-F5344CB8AC3E}">
        <p14:creationId xmlns:p14="http://schemas.microsoft.com/office/powerpoint/2010/main" val="867116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Who first flew a man-carrying Hydrogen-filled Balloon?</a:t>
            </a:r>
          </a:p>
          <a:p>
            <a:pPr marL="0" indent="0">
              <a:buNone/>
            </a:pPr>
            <a:endParaRPr lang="en-GB" b="1" dirty="0">
              <a:solidFill>
                <a:srgbClr val="0072CF"/>
              </a:solidFill>
            </a:endParaRPr>
          </a:p>
          <a:p>
            <a:pPr marL="0" indent="0">
              <a:buNone/>
            </a:pPr>
            <a:r>
              <a:rPr lang="pt-BR" dirty="0"/>
              <a:t>a. 	Leonardo da Vinci.</a:t>
            </a:r>
          </a:p>
          <a:p>
            <a:pPr marL="0" indent="0">
              <a:buNone/>
            </a:pPr>
            <a:endParaRPr lang="pt-BR" dirty="0"/>
          </a:p>
          <a:p>
            <a:pPr marL="0" indent="0">
              <a:buNone/>
            </a:pPr>
            <a:r>
              <a:rPr lang="pt-BR" dirty="0"/>
              <a:t>b.	Montgolfier.</a:t>
            </a:r>
          </a:p>
          <a:p>
            <a:pPr marL="0" indent="0">
              <a:buNone/>
            </a:pPr>
            <a:endParaRPr lang="pt-BR" dirty="0"/>
          </a:p>
          <a:p>
            <a:pPr marL="0" indent="0">
              <a:buNone/>
            </a:pPr>
            <a:r>
              <a:rPr lang="pt-BR" dirty="0"/>
              <a:t>c.	Charles.</a:t>
            </a:r>
          </a:p>
          <a:p>
            <a:pPr marL="0" indent="0">
              <a:buNone/>
            </a:pPr>
            <a:endParaRPr lang="pt-BR" dirty="0"/>
          </a:p>
          <a:p>
            <a:pPr marL="0" indent="0">
              <a:buNone/>
            </a:pPr>
            <a:r>
              <a:rPr lang="pt-BR" dirty="0"/>
              <a:t>d.	De Rozier.</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2</a:t>
            </a:r>
          </a:p>
        </p:txBody>
      </p:sp>
    </p:spTree>
    <p:extLst>
      <p:ext uri="{BB962C8B-B14F-4D97-AF65-F5344CB8AC3E}">
        <p14:creationId xmlns:p14="http://schemas.microsoft.com/office/powerpoint/2010/main" val="2486326904"/>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Who first flew a man-carrying Hydrogen-filled Balloon?</a:t>
            </a:r>
          </a:p>
          <a:p>
            <a:pPr marL="0" indent="0">
              <a:buNone/>
            </a:pPr>
            <a:endParaRPr lang="en-GB" b="1" dirty="0">
              <a:solidFill>
                <a:srgbClr val="0072CF"/>
              </a:solidFill>
            </a:endParaRPr>
          </a:p>
          <a:p>
            <a:pPr marL="0" indent="0">
              <a:buNone/>
            </a:pPr>
            <a:r>
              <a:rPr lang="pt-BR" dirty="0"/>
              <a:t>a. 	Leonardo da Vinci.</a:t>
            </a:r>
          </a:p>
          <a:p>
            <a:pPr marL="0" indent="0">
              <a:buNone/>
            </a:pPr>
            <a:endParaRPr lang="pt-BR" dirty="0"/>
          </a:p>
          <a:p>
            <a:pPr marL="0" indent="0">
              <a:buNone/>
            </a:pPr>
            <a:r>
              <a:rPr lang="pt-BR" dirty="0"/>
              <a:t>b.	Montgolfier.</a:t>
            </a:r>
          </a:p>
          <a:p>
            <a:pPr marL="0" indent="0">
              <a:buNone/>
            </a:pPr>
            <a:endParaRPr lang="pt-BR" dirty="0"/>
          </a:p>
          <a:p>
            <a:pPr marL="0" indent="0">
              <a:buNone/>
            </a:pPr>
            <a:r>
              <a:rPr lang="pt-BR" b="1" dirty="0">
                <a:solidFill>
                  <a:srgbClr val="0072CF"/>
                </a:solidFill>
              </a:rPr>
              <a:t>c.	Charles.</a:t>
            </a:r>
          </a:p>
          <a:p>
            <a:pPr marL="0" indent="0">
              <a:buNone/>
            </a:pPr>
            <a:endParaRPr lang="pt-BR" dirty="0"/>
          </a:p>
          <a:p>
            <a:pPr marL="0" indent="0">
              <a:buNone/>
            </a:pPr>
            <a:r>
              <a:rPr lang="pt-BR" dirty="0"/>
              <a:t>d.	De Rozier.</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2</a:t>
            </a:r>
          </a:p>
        </p:txBody>
      </p:sp>
    </p:spTree>
    <p:extLst>
      <p:ext uri="{BB962C8B-B14F-4D97-AF65-F5344CB8AC3E}">
        <p14:creationId xmlns:p14="http://schemas.microsoft.com/office/powerpoint/2010/main" val="411106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LO1: </a:t>
            </a:r>
            <a:r>
              <a:rPr lang="en-GB" dirty="0">
                <a:solidFill>
                  <a:srgbClr val="0072CF"/>
                </a:solidFill>
              </a:rPr>
              <a:t>Have an appreciation of the history of lighter-than-air craft and the methods of control applied to airships.</a:t>
            </a:r>
          </a:p>
          <a:p>
            <a:pPr marL="0" indent="0">
              <a:buNone/>
            </a:pPr>
            <a:endParaRPr lang="en-GB" dirty="0">
              <a:solidFill>
                <a:srgbClr val="0072CF"/>
              </a:solidFill>
            </a:endParaRPr>
          </a:p>
          <a:p>
            <a:r>
              <a:rPr lang="en-GB" dirty="0"/>
              <a:t>Identify the key milestones in the history of lighter-than-air craft. </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228044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56829"/>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are modern Airships filled with?</a:t>
            </a:r>
          </a:p>
          <a:p>
            <a:pPr marL="0" indent="0">
              <a:buNone/>
            </a:pPr>
            <a:endParaRPr lang="en-GB" b="1" dirty="0">
              <a:solidFill>
                <a:srgbClr val="0072CF"/>
              </a:solidFill>
            </a:endParaRPr>
          </a:p>
          <a:p>
            <a:pPr marL="0" indent="0">
              <a:buNone/>
            </a:pPr>
            <a:r>
              <a:rPr lang="nn-NO" dirty="0"/>
              <a:t>a. 	Helium.</a:t>
            </a:r>
          </a:p>
          <a:p>
            <a:pPr marL="0" indent="0">
              <a:buNone/>
            </a:pPr>
            <a:endParaRPr lang="nn-NO" dirty="0"/>
          </a:p>
          <a:p>
            <a:pPr marL="0" indent="0">
              <a:buNone/>
            </a:pPr>
            <a:r>
              <a:rPr lang="nn-NO" dirty="0"/>
              <a:t>b.	Hydrogen.</a:t>
            </a:r>
          </a:p>
          <a:p>
            <a:pPr marL="0" indent="0">
              <a:buNone/>
            </a:pPr>
            <a:endParaRPr lang="nn-NO" dirty="0"/>
          </a:p>
          <a:p>
            <a:pPr marL="0" indent="0">
              <a:buNone/>
            </a:pPr>
            <a:r>
              <a:rPr lang="nn-NO" dirty="0"/>
              <a:t>c.	Butane.</a:t>
            </a:r>
          </a:p>
          <a:p>
            <a:pPr marL="0" indent="0">
              <a:buNone/>
            </a:pPr>
            <a:endParaRPr lang="nn-NO" dirty="0"/>
          </a:p>
          <a:p>
            <a:pPr marL="0" indent="0">
              <a:buNone/>
            </a:pPr>
            <a:r>
              <a:rPr lang="nn-NO" dirty="0"/>
              <a:t>d.	Propane.</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3</a:t>
            </a:r>
          </a:p>
        </p:txBody>
      </p:sp>
    </p:spTree>
    <p:extLst>
      <p:ext uri="{BB962C8B-B14F-4D97-AF65-F5344CB8AC3E}">
        <p14:creationId xmlns:p14="http://schemas.microsoft.com/office/powerpoint/2010/main" val="2199726258"/>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are modern Airships filled with?</a:t>
            </a:r>
          </a:p>
          <a:p>
            <a:pPr marL="0" indent="0">
              <a:buNone/>
            </a:pPr>
            <a:endParaRPr lang="en-GB" b="1" dirty="0">
              <a:solidFill>
                <a:srgbClr val="0072CF"/>
              </a:solidFill>
            </a:endParaRPr>
          </a:p>
          <a:p>
            <a:pPr marL="0" indent="0">
              <a:buNone/>
            </a:pPr>
            <a:r>
              <a:rPr lang="nn-NO" b="1" dirty="0">
                <a:solidFill>
                  <a:srgbClr val="0072CF"/>
                </a:solidFill>
              </a:rPr>
              <a:t>a. 	Helium.</a:t>
            </a:r>
          </a:p>
          <a:p>
            <a:pPr marL="0" indent="0">
              <a:buNone/>
            </a:pPr>
            <a:endParaRPr lang="nn-NO" dirty="0"/>
          </a:p>
          <a:p>
            <a:pPr marL="0" indent="0">
              <a:buNone/>
            </a:pPr>
            <a:r>
              <a:rPr lang="nn-NO" dirty="0"/>
              <a:t>b.	Hydrogen.</a:t>
            </a:r>
          </a:p>
          <a:p>
            <a:pPr marL="0" indent="0">
              <a:buNone/>
            </a:pPr>
            <a:endParaRPr lang="nn-NO" dirty="0"/>
          </a:p>
          <a:p>
            <a:pPr marL="0" indent="0">
              <a:buNone/>
            </a:pPr>
            <a:r>
              <a:rPr lang="nn-NO" dirty="0"/>
              <a:t>c.	Butane.</a:t>
            </a:r>
          </a:p>
          <a:p>
            <a:pPr marL="0" indent="0">
              <a:buNone/>
            </a:pPr>
            <a:endParaRPr lang="nn-NO" dirty="0"/>
          </a:p>
          <a:p>
            <a:pPr marL="0" indent="0">
              <a:buNone/>
            </a:pPr>
            <a:r>
              <a:rPr lang="nn-NO" dirty="0"/>
              <a:t>d.	Propane.</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3</a:t>
            </a:r>
          </a:p>
        </p:txBody>
      </p:sp>
    </p:spTree>
    <p:extLst>
      <p:ext uri="{BB962C8B-B14F-4D97-AF65-F5344CB8AC3E}">
        <p14:creationId xmlns:p14="http://schemas.microsoft.com/office/powerpoint/2010/main" val="3819884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An Airship rises when:</a:t>
            </a:r>
          </a:p>
          <a:p>
            <a:pPr marL="0" indent="0">
              <a:buNone/>
            </a:pPr>
            <a:endParaRPr lang="en-GB" b="1" dirty="0">
              <a:solidFill>
                <a:srgbClr val="0072CF"/>
              </a:solidFill>
            </a:endParaRPr>
          </a:p>
          <a:p>
            <a:pPr marL="0" indent="0">
              <a:buNone/>
            </a:pPr>
            <a:r>
              <a:rPr lang="en-GB" dirty="0"/>
              <a:t>a.	The Ballonets empty and the Helium gas expands.</a:t>
            </a:r>
          </a:p>
          <a:p>
            <a:pPr marL="0" indent="0">
              <a:buNone/>
            </a:pPr>
            <a:endParaRPr lang="en-GB" dirty="0"/>
          </a:p>
          <a:p>
            <a:pPr marL="0" indent="0">
              <a:buNone/>
            </a:pPr>
            <a:r>
              <a:rPr lang="en-GB" dirty="0"/>
              <a:t>b.	The Ballonets empty and the Helium gas is 	compressed.</a:t>
            </a:r>
          </a:p>
          <a:p>
            <a:pPr marL="0" indent="0">
              <a:buNone/>
            </a:pPr>
            <a:endParaRPr lang="en-GB" dirty="0"/>
          </a:p>
          <a:p>
            <a:pPr marL="0" indent="0">
              <a:buNone/>
            </a:pPr>
            <a:r>
              <a:rPr lang="en-GB" dirty="0"/>
              <a:t>c.	The Ballonets are filled with air and the Helium gas is 	compressed.</a:t>
            </a:r>
          </a:p>
          <a:p>
            <a:pPr marL="0" indent="0">
              <a:buNone/>
            </a:pPr>
            <a:endParaRPr lang="en-GB" dirty="0"/>
          </a:p>
          <a:p>
            <a:pPr marL="0" indent="0">
              <a:buNone/>
            </a:pPr>
            <a:r>
              <a:rPr lang="en-GB" dirty="0"/>
              <a:t>d.	The Ballonets are filled with air and the Helium gas 	expands.</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4</a:t>
            </a:r>
          </a:p>
        </p:txBody>
      </p:sp>
    </p:spTree>
    <p:extLst>
      <p:ext uri="{BB962C8B-B14F-4D97-AF65-F5344CB8AC3E}">
        <p14:creationId xmlns:p14="http://schemas.microsoft.com/office/powerpoint/2010/main" val="2742982326"/>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An Airship rises when:</a:t>
            </a:r>
          </a:p>
          <a:p>
            <a:pPr marL="0" indent="0">
              <a:buNone/>
            </a:pPr>
            <a:endParaRPr lang="en-GB" b="1" dirty="0">
              <a:solidFill>
                <a:srgbClr val="0072CF"/>
              </a:solidFill>
            </a:endParaRPr>
          </a:p>
          <a:p>
            <a:pPr marL="0" indent="0">
              <a:buNone/>
            </a:pPr>
            <a:r>
              <a:rPr lang="en-GB" b="1" dirty="0">
                <a:solidFill>
                  <a:srgbClr val="0072CF"/>
                </a:solidFill>
              </a:rPr>
              <a:t>a.	The Ballonets empty and the Helium gas expands.</a:t>
            </a:r>
          </a:p>
          <a:p>
            <a:pPr marL="0" indent="0">
              <a:buNone/>
            </a:pPr>
            <a:endParaRPr lang="en-GB" dirty="0"/>
          </a:p>
          <a:p>
            <a:pPr marL="0" indent="0">
              <a:buNone/>
            </a:pPr>
            <a:r>
              <a:rPr lang="en-GB" dirty="0"/>
              <a:t>b.	The Ballonets empty and the Helium gas is 	compressed.</a:t>
            </a:r>
          </a:p>
          <a:p>
            <a:pPr marL="0" indent="0">
              <a:buNone/>
            </a:pPr>
            <a:endParaRPr lang="en-GB" dirty="0"/>
          </a:p>
          <a:p>
            <a:pPr marL="0" indent="0">
              <a:buNone/>
            </a:pPr>
            <a:r>
              <a:rPr lang="en-GB" dirty="0"/>
              <a:t>c.	The Ballonets are filled with air and the Helium gas is 	compressed.</a:t>
            </a:r>
          </a:p>
          <a:p>
            <a:pPr marL="0" indent="0">
              <a:buNone/>
            </a:pPr>
            <a:endParaRPr lang="en-GB" dirty="0"/>
          </a:p>
          <a:p>
            <a:pPr marL="0" indent="0">
              <a:buNone/>
            </a:pPr>
            <a:r>
              <a:rPr lang="en-GB" dirty="0"/>
              <a:t>d.	The Ballonets are filled with air and the Helium gas 	expands.</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4</a:t>
            </a:r>
          </a:p>
        </p:txBody>
      </p:sp>
    </p:spTree>
    <p:extLst>
      <p:ext uri="{BB962C8B-B14F-4D97-AF65-F5344CB8AC3E}">
        <p14:creationId xmlns:p14="http://schemas.microsoft.com/office/powerpoint/2010/main" val="3651805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FA910-4EA0-4EFE-8D4B-59527AE8AEFE}"/>
              </a:ext>
            </a:extLst>
          </p:cNvPr>
          <p:cNvSpPr>
            <a:spLocks noGrp="1"/>
          </p:cNvSpPr>
          <p:nvPr>
            <p:ph idx="1"/>
          </p:nvPr>
        </p:nvSpPr>
        <p:spPr>
          <a:xfrm>
            <a:off x="673248" y="1184490"/>
            <a:ext cx="9204177" cy="5468724"/>
          </a:xfrm>
        </p:spPr>
        <p:txBody>
          <a:bodyPr>
            <a:normAutofit/>
          </a:bodyPr>
          <a:lstStyle/>
          <a:p>
            <a:r>
              <a:rPr lang="en-GB" sz="2000" dirty="0"/>
              <a:t>This presentation is provided free of charge with the 1st class cadet training system with no warranty or support.</a:t>
            </a:r>
          </a:p>
          <a:p>
            <a:r>
              <a:rPr lang="en-GB" sz="2000" dirty="0"/>
              <a:t>Every effort has been made to ensure the information is correct, but the author accepts no responsibility for any errors or omissions.</a:t>
            </a:r>
          </a:p>
          <a:p>
            <a:r>
              <a:rPr lang="en-GB" sz="2000" dirty="0"/>
              <a:t>Official information on Ultilearn or Bader SharePoint should be checked before using these presentations.</a:t>
            </a:r>
          </a:p>
          <a:p>
            <a:r>
              <a:rPr lang="en-GB" sz="2000" dirty="0"/>
              <a:t>These presentations may be distributed to other Air Cadet squadrons free of charge, but do not place them on the internet. </a:t>
            </a:r>
          </a:p>
          <a:p>
            <a:r>
              <a:rPr lang="en-GB" sz="2000" dirty="0"/>
              <a:t>For best results, use with the 1st class resource book and 1st class instructor handbook, available from </a:t>
            </a:r>
            <a:r>
              <a:rPr lang="en-GB" sz="2000" dirty="0">
                <a:hlinkClick r:id="rId3"/>
              </a:rPr>
              <a:t>cadetdirect.com</a:t>
            </a:r>
            <a:r>
              <a:rPr lang="en-GB" sz="2000" dirty="0"/>
              <a:t>.</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Version 19/04</a:t>
            </a:r>
          </a:p>
        </p:txBody>
      </p:sp>
      <p:sp>
        <p:nvSpPr>
          <p:cNvPr id="3" name="Title 2">
            <a:extLst>
              <a:ext uri="{FF2B5EF4-FFF2-40B4-BE49-F238E27FC236}">
                <a16:creationId xmlns:a16="http://schemas.microsoft.com/office/drawing/2014/main" id="{C6D1B6E8-056B-4DB6-832B-A118019CC386}"/>
              </a:ext>
            </a:extLst>
          </p:cNvPr>
          <p:cNvSpPr>
            <a:spLocks noGrp="1"/>
          </p:cNvSpPr>
          <p:nvPr>
            <p:ph type="title"/>
          </p:nvPr>
        </p:nvSpPr>
        <p:spPr>
          <a:xfrm>
            <a:off x="673248" y="271587"/>
            <a:ext cx="5276139" cy="609474"/>
          </a:xfrm>
        </p:spPr>
        <p:txBody>
          <a:bodyPr>
            <a:normAutofit/>
          </a:bodyPr>
          <a:lstStyle/>
          <a:p>
            <a:r>
              <a:rPr lang="en-GB" sz="3200" dirty="0"/>
              <a:t>INSTRUCTOR INFORMATION</a:t>
            </a:r>
          </a:p>
        </p:txBody>
      </p:sp>
    </p:spTree>
    <p:extLst>
      <p:ext uri="{BB962C8B-B14F-4D97-AF65-F5344CB8AC3E}">
        <p14:creationId xmlns:p14="http://schemas.microsoft.com/office/powerpoint/2010/main" val="369500180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247821" y="1184490"/>
            <a:ext cx="3629604" cy="5402050"/>
          </a:xfrm>
        </p:spPr>
        <p:txBody>
          <a:bodyPr/>
          <a:lstStyle/>
          <a:p>
            <a:r>
              <a:rPr lang="en-GB" dirty="0"/>
              <a:t>1452 – 1519.</a:t>
            </a:r>
          </a:p>
          <a:p>
            <a:endParaRPr lang="en-GB" dirty="0"/>
          </a:p>
          <a:p>
            <a:r>
              <a:rPr lang="en-GB" dirty="0"/>
              <a:t>An Italian artist and inventor who produced many designs for aircraft which relied on flapping wings.</a:t>
            </a:r>
          </a:p>
          <a:p>
            <a:endParaRPr lang="en-GB" dirty="0"/>
          </a:p>
          <a:p>
            <a:r>
              <a:rPr lang="en-GB" dirty="0"/>
              <a:t>Why wouldn’t the designs have worked?</a:t>
            </a:r>
          </a:p>
          <a:p>
            <a:pPr marL="0" indent="0">
              <a:buNone/>
            </a:pPr>
            <a:endParaRPr lang="en-GB" dirty="0"/>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4004260" cy="609473"/>
          </a:xfrm>
        </p:spPr>
        <p:txBody>
          <a:bodyPr/>
          <a:lstStyle/>
          <a:p>
            <a:r>
              <a:rPr lang="en-GB" dirty="0"/>
              <a:t>LEONARDO DA VINCI</a:t>
            </a:r>
          </a:p>
        </p:txBody>
      </p:sp>
      <p:graphicFrame>
        <p:nvGraphicFramePr>
          <p:cNvPr id="4" name="Table 3">
            <a:extLst>
              <a:ext uri="{FF2B5EF4-FFF2-40B4-BE49-F238E27FC236}">
                <a16:creationId xmlns:a16="http://schemas.microsoft.com/office/drawing/2014/main" id="{FDA7A465-37C9-499C-8720-982190256092}"/>
              </a:ext>
            </a:extLst>
          </p:cNvPr>
          <p:cNvGraphicFramePr>
            <a:graphicFrameLocks noGrp="1"/>
          </p:cNvGraphicFramePr>
          <p:nvPr>
            <p:extLst>
              <p:ext uri="{D42A27DB-BD31-4B8C-83A1-F6EECF244321}">
                <p14:modId xmlns:p14="http://schemas.microsoft.com/office/powerpoint/2010/main" val="283343250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2" name="Group 1">
            <a:extLst>
              <a:ext uri="{FF2B5EF4-FFF2-40B4-BE49-F238E27FC236}">
                <a16:creationId xmlns:a16="http://schemas.microsoft.com/office/drawing/2014/main" id="{CF0FE08B-9763-4A26-BA00-BC5C86589A87}"/>
              </a:ext>
            </a:extLst>
          </p:cNvPr>
          <p:cNvGrpSpPr/>
          <p:nvPr/>
        </p:nvGrpSpPr>
        <p:grpSpPr>
          <a:xfrm>
            <a:off x="673248" y="1086871"/>
            <a:ext cx="5422752" cy="5499542"/>
            <a:chOff x="1038225" y="1446212"/>
            <a:chExt cx="5067541" cy="5139301"/>
          </a:xfrm>
        </p:grpSpPr>
        <p:pic>
          <p:nvPicPr>
            <p:cNvPr id="5" name="Picture 6" descr="220px-Leonardo_self">
              <a:extLst>
                <a:ext uri="{FF2B5EF4-FFF2-40B4-BE49-F238E27FC236}">
                  <a16:creationId xmlns:a16="http://schemas.microsoft.com/office/drawing/2014/main" id="{AC8C8D73-4A47-4001-8998-5983141828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8225" y="1531937"/>
              <a:ext cx="2319500" cy="3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eoglider">
              <a:extLst>
                <a:ext uri="{FF2B5EF4-FFF2-40B4-BE49-F238E27FC236}">
                  <a16:creationId xmlns:a16="http://schemas.microsoft.com/office/drawing/2014/main" id="{ADEE8B12-5AF5-4857-86FE-85897CC5011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8225" y="5282009"/>
              <a:ext cx="2078686" cy="13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SuperStock_900-4788~Flying-Machine-Posters">
              <a:extLst>
                <a:ext uri="{FF2B5EF4-FFF2-40B4-BE49-F238E27FC236}">
                  <a16:creationId xmlns:a16="http://schemas.microsoft.com/office/drawing/2014/main" id="{BD4EB79F-7001-4938-8BB4-8E9C0BFD938B}"/>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411793" y="1446212"/>
              <a:ext cx="2693973"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eoglider2">
              <a:extLst>
                <a:ext uri="{FF2B5EF4-FFF2-40B4-BE49-F238E27FC236}">
                  <a16:creationId xmlns:a16="http://schemas.microsoft.com/office/drawing/2014/main" id="{AE364BE2-63BE-4874-BB81-A894ED12D27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64811" y="3657600"/>
              <a:ext cx="2640955" cy="144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flymach">
              <a:extLst>
                <a:ext uri="{FF2B5EF4-FFF2-40B4-BE49-F238E27FC236}">
                  <a16:creationId xmlns:a16="http://schemas.microsoft.com/office/drawing/2014/main" id="{64E3A473-70CF-42BF-A854-14957D75F76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258787" y="5282009"/>
              <a:ext cx="2846979" cy="13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902966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EDD46-97AA-4A88-9C3A-776400C39C7B}"/>
              </a:ext>
            </a:extLst>
          </p:cNvPr>
          <p:cNvSpPr>
            <a:spLocks noGrp="1"/>
          </p:cNvSpPr>
          <p:nvPr>
            <p:ph type="title"/>
          </p:nvPr>
        </p:nvSpPr>
        <p:spPr>
          <a:xfrm>
            <a:off x="673248" y="271587"/>
            <a:ext cx="5709967" cy="609473"/>
          </a:xfrm>
        </p:spPr>
        <p:txBody>
          <a:bodyPr/>
          <a:lstStyle/>
          <a:p>
            <a:r>
              <a:rPr lang="en-GB" dirty="0"/>
              <a:t>THE MONTGOLFIER BROTHERS</a:t>
            </a:r>
          </a:p>
        </p:txBody>
      </p:sp>
      <p:sp>
        <p:nvSpPr>
          <p:cNvPr id="3" name="Content Placeholder 2">
            <a:extLst>
              <a:ext uri="{FF2B5EF4-FFF2-40B4-BE49-F238E27FC236}">
                <a16:creationId xmlns:a16="http://schemas.microsoft.com/office/drawing/2014/main" id="{4DBD33FC-BA64-4768-81FF-8DF03B3CFF62}"/>
              </a:ext>
            </a:extLst>
          </p:cNvPr>
          <p:cNvSpPr>
            <a:spLocks noGrp="1"/>
          </p:cNvSpPr>
          <p:nvPr>
            <p:ph idx="1"/>
          </p:nvPr>
        </p:nvSpPr>
        <p:spPr>
          <a:xfrm>
            <a:off x="681714" y="1234178"/>
            <a:ext cx="5701501" cy="4841368"/>
          </a:xfrm>
        </p:spPr>
        <p:txBody>
          <a:bodyPr>
            <a:normAutofit/>
          </a:bodyPr>
          <a:lstStyle/>
          <a:p>
            <a:r>
              <a:rPr lang="en-GB" dirty="0"/>
              <a:t>The Montgolfier brothers built the first hot air balloon.</a:t>
            </a:r>
          </a:p>
          <a:p>
            <a:endParaRPr lang="en-GB" dirty="0"/>
          </a:p>
          <a:p>
            <a:r>
              <a:rPr lang="en-GB" dirty="0"/>
              <a:t>First Flight in France – 25 April 1783 – 1000ft climbed.</a:t>
            </a:r>
          </a:p>
          <a:p>
            <a:endParaRPr lang="en-GB" dirty="0"/>
          </a:p>
          <a:p>
            <a:r>
              <a:rPr lang="en-GB" dirty="0"/>
              <a:t>In September 1783 a sheep, duck and cockerel became airborne in the balloon.</a:t>
            </a:r>
          </a:p>
          <a:p>
            <a:endParaRPr lang="en-GB" dirty="0"/>
          </a:p>
          <a:p>
            <a:r>
              <a:rPr lang="en-GB" dirty="0"/>
              <a:t>At the end of 1783 two passengers flew in the balloon for 25 minutes, travelling 9km.</a:t>
            </a:r>
          </a:p>
        </p:txBody>
      </p:sp>
      <p:graphicFrame>
        <p:nvGraphicFramePr>
          <p:cNvPr id="4" name="Table 3">
            <a:extLst>
              <a:ext uri="{FF2B5EF4-FFF2-40B4-BE49-F238E27FC236}">
                <a16:creationId xmlns:a16="http://schemas.microsoft.com/office/drawing/2014/main" id="{17C852B3-7DB3-41B1-9D1C-B1BBD7338E6B}"/>
              </a:ext>
            </a:extLst>
          </p:cNvPr>
          <p:cNvGraphicFramePr>
            <a:graphicFrameLocks noGrp="1"/>
          </p:cNvGraphicFramePr>
          <p:nvPr>
            <p:extLst>
              <p:ext uri="{D42A27DB-BD31-4B8C-83A1-F6EECF244321}">
                <p14:modId xmlns:p14="http://schemas.microsoft.com/office/powerpoint/2010/main" val="3296244121"/>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descr="Montgolfier_Etienne">
            <a:extLst>
              <a:ext uri="{FF2B5EF4-FFF2-40B4-BE49-F238E27FC236}">
                <a16:creationId xmlns:a16="http://schemas.microsoft.com/office/drawing/2014/main" id="{9EC02039-7ACD-463A-B1CE-48B72C0DBB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379371" y="1477599"/>
            <a:ext cx="1643521" cy="212067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5" descr="Montgolfier_Joseph">
            <a:extLst>
              <a:ext uri="{FF2B5EF4-FFF2-40B4-BE49-F238E27FC236}">
                <a16:creationId xmlns:a16="http://schemas.microsoft.com/office/drawing/2014/main" id="{668016E9-741F-47A6-A164-7F3C5D1F59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33904" y="1430187"/>
            <a:ext cx="1643521" cy="212067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16634C-A639-4B25-97B1-0AE8558D0C0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4798"/>
          <a:stretch/>
        </p:blipFill>
        <p:spPr>
          <a:xfrm>
            <a:off x="6383215" y="3951388"/>
            <a:ext cx="2290928" cy="212415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8" name="Picture 9" descr="de rozier ballon flight">
            <a:extLst>
              <a:ext uri="{FF2B5EF4-FFF2-40B4-BE49-F238E27FC236}">
                <a16:creationId xmlns:a16="http://schemas.microsoft.com/office/drawing/2014/main" id="{583EB426-2479-46E5-A889-6E97F6023F7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829101" y="3951388"/>
            <a:ext cx="1453829" cy="212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764877"/>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E15A-9A9F-4E4D-807B-2DD6C1806879}"/>
              </a:ext>
            </a:extLst>
          </p:cNvPr>
          <p:cNvSpPr>
            <a:spLocks noGrp="1"/>
          </p:cNvSpPr>
          <p:nvPr>
            <p:ph type="title"/>
          </p:nvPr>
        </p:nvSpPr>
        <p:spPr>
          <a:xfrm>
            <a:off x="673248" y="271587"/>
            <a:ext cx="1894106" cy="609473"/>
          </a:xfrm>
        </p:spPr>
        <p:txBody>
          <a:bodyPr/>
          <a:lstStyle/>
          <a:p>
            <a:r>
              <a:rPr lang="en-GB" dirty="0"/>
              <a:t>AIRSHIPS</a:t>
            </a:r>
          </a:p>
        </p:txBody>
      </p:sp>
      <p:sp>
        <p:nvSpPr>
          <p:cNvPr id="3" name="Content Placeholder 2">
            <a:extLst>
              <a:ext uri="{FF2B5EF4-FFF2-40B4-BE49-F238E27FC236}">
                <a16:creationId xmlns:a16="http://schemas.microsoft.com/office/drawing/2014/main" id="{A0BFD107-BB3F-408E-8E40-E213B60245CD}"/>
              </a:ext>
            </a:extLst>
          </p:cNvPr>
          <p:cNvSpPr>
            <a:spLocks noGrp="1"/>
          </p:cNvSpPr>
          <p:nvPr>
            <p:ph idx="1"/>
          </p:nvPr>
        </p:nvSpPr>
        <p:spPr>
          <a:xfrm>
            <a:off x="4589585" y="1184490"/>
            <a:ext cx="5287840" cy="5402050"/>
          </a:xfrm>
        </p:spPr>
        <p:txBody>
          <a:bodyPr/>
          <a:lstStyle/>
          <a:p>
            <a:r>
              <a:rPr lang="en-GB" dirty="0"/>
              <a:t>J Charles designed the first airship, also in 1783.</a:t>
            </a:r>
          </a:p>
          <a:p>
            <a:endParaRPr lang="en-GB" dirty="0"/>
          </a:p>
          <a:p>
            <a:r>
              <a:rPr lang="en-GB" dirty="0"/>
              <a:t>A 27 mile free flight was made by J. Charles and his assistant from Paris. </a:t>
            </a:r>
          </a:p>
          <a:p>
            <a:endParaRPr lang="en-GB" dirty="0"/>
          </a:p>
          <a:p>
            <a:r>
              <a:rPr lang="en-GB" dirty="0"/>
              <a:t>In the 1900s airships were considered the way forward for air travel. As they were comfortable, controllable and used little fuel.</a:t>
            </a:r>
          </a:p>
          <a:p>
            <a:endParaRPr lang="en-GB" dirty="0"/>
          </a:p>
          <a:p>
            <a:r>
              <a:rPr lang="en-GB" dirty="0"/>
              <a:t>What advantages do airships have over balloons?</a:t>
            </a:r>
          </a:p>
          <a:p>
            <a:pPr marL="0" indent="0">
              <a:buNone/>
            </a:pPr>
            <a:endParaRPr lang="en-GB" dirty="0"/>
          </a:p>
        </p:txBody>
      </p:sp>
      <p:graphicFrame>
        <p:nvGraphicFramePr>
          <p:cNvPr id="4" name="Table 3">
            <a:extLst>
              <a:ext uri="{FF2B5EF4-FFF2-40B4-BE49-F238E27FC236}">
                <a16:creationId xmlns:a16="http://schemas.microsoft.com/office/drawing/2014/main" id="{CCB02B98-4585-4BE2-9DEC-010D1CE98F8D}"/>
              </a:ext>
            </a:extLst>
          </p:cNvPr>
          <p:cNvGraphicFramePr>
            <a:graphicFrameLocks noGrp="1"/>
          </p:cNvGraphicFramePr>
          <p:nvPr>
            <p:extLst>
              <p:ext uri="{D42A27DB-BD31-4B8C-83A1-F6EECF244321}">
                <p14:modId xmlns:p14="http://schemas.microsoft.com/office/powerpoint/2010/main" val="120188433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7" name="Group 6">
            <a:extLst>
              <a:ext uri="{FF2B5EF4-FFF2-40B4-BE49-F238E27FC236}">
                <a16:creationId xmlns:a16="http://schemas.microsoft.com/office/drawing/2014/main" id="{FEBD4FC9-53C7-4B97-ABC7-8BCF95719263}"/>
              </a:ext>
            </a:extLst>
          </p:cNvPr>
          <p:cNvGrpSpPr/>
          <p:nvPr/>
        </p:nvGrpSpPr>
        <p:grpSpPr>
          <a:xfrm>
            <a:off x="673247" y="1184364"/>
            <a:ext cx="3781425" cy="5402049"/>
            <a:chOff x="673248" y="1389108"/>
            <a:chExt cx="3768864" cy="5197305"/>
          </a:xfrm>
        </p:grpSpPr>
        <p:pic>
          <p:nvPicPr>
            <p:cNvPr id="5" name="Picture 4">
              <a:extLst>
                <a:ext uri="{FF2B5EF4-FFF2-40B4-BE49-F238E27FC236}">
                  <a16:creationId xmlns:a16="http://schemas.microsoft.com/office/drawing/2014/main" id="{D505F669-6722-4F3E-BCED-E343DEE07145}"/>
                </a:ext>
              </a:extLst>
            </p:cNvPr>
            <p:cNvPicPr>
              <a:picLocks noChangeAspect="1"/>
            </p:cNvPicPr>
            <p:nvPr/>
          </p:nvPicPr>
          <p:blipFill>
            <a:blip r:embed="rId3"/>
            <a:stretch>
              <a:fillRect/>
            </a:stretch>
          </p:blipFill>
          <p:spPr>
            <a:xfrm>
              <a:off x="1605156" y="1389108"/>
              <a:ext cx="1913562" cy="2800334"/>
            </a:xfrm>
            <a:prstGeom prst="rect">
              <a:avLst/>
            </a:prstGeom>
            <a:solidFill>
              <a:srgbClr val="FFFFFF">
                <a:shade val="85000"/>
              </a:srgbClr>
            </a:solidFill>
            <a:ln w="88900" cap="sq">
              <a:noFill/>
              <a:miter lim="800000"/>
            </a:ln>
            <a:effectLst/>
          </p:spPr>
        </p:pic>
        <p:pic>
          <p:nvPicPr>
            <p:cNvPr id="6" name="Picture 5">
              <a:extLst>
                <a:ext uri="{FF2B5EF4-FFF2-40B4-BE49-F238E27FC236}">
                  <a16:creationId xmlns:a16="http://schemas.microsoft.com/office/drawing/2014/main" id="{D607B68A-AFFB-4EE1-9635-B5635A5CCB52}"/>
                </a:ext>
              </a:extLst>
            </p:cNvPr>
            <p:cNvPicPr>
              <a:picLocks noChangeAspect="1"/>
            </p:cNvPicPr>
            <p:nvPr/>
          </p:nvPicPr>
          <p:blipFill>
            <a:blip r:embed="rId4"/>
            <a:stretch>
              <a:fillRect/>
            </a:stretch>
          </p:blipFill>
          <p:spPr>
            <a:xfrm>
              <a:off x="673248" y="4357399"/>
              <a:ext cx="3768864" cy="222901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7548645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875D-2325-4453-AA1D-AB1D9BFD1AFD}"/>
              </a:ext>
            </a:extLst>
          </p:cNvPr>
          <p:cNvSpPr>
            <a:spLocks noGrp="1"/>
          </p:cNvSpPr>
          <p:nvPr>
            <p:ph type="title"/>
          </p:nvPr>
        </p:nvSpPr>
        <p:spPr>
          <a:xfrm>
            <a:off x="673248" y="271587"/>
            <a:ext cx="5422752" cy="609473"/>
          </a:xfrm>
        </p:spPr>
        <p:txBody>
          <a:bodyPr/>
          <a:lstStyle/>
          <a:p>
            <a:r>
              <a:rPr lang="en-GB" dirty="0"/>
              <a:t>THE HINDENBURG DISASTER</a:t>
            </a:r>
          </a:p>
        </p:txBody>
      </p:sp>
      <p:sp>
        <p:nvSpPr>
          <p:cNvPr id="3" name="Content Placeholder 2">
            <a:extLst>
              <a:ext uri="{FF2B5EF4-FFF2-40B4-BE49-F238E27FC236}">
                <a16:creationId xmlns:a16="http://schemas.microsoft.com/office/drawing/2014/main" id="{A39E6619-9EFD-48FA-91CB-17660A972FDB}"/>
              </a:ext>
            </a:extLst>
          </p:cNvPr>
          <p:cNvSpPr>
            <a:spLocks noGrp="1"/>
          </p:cNvSpPr>
          <p:nvPr>
            <p:ph idx="1"/>
          </p:nvPr>
        </p:nvSpPr>
        <p:spPr>
          <a:xfrm>
            <a:off x="673249" y="1184490"/>
            <a:ext cx="6234015" cy="5401923"/>
          </a:xfrm>
        </p:spPr>
        <p:txBody>
          <a:bodyPr>
            <a:noAutofit/>
          </a:bodyPr>
          <a:lstStyle/>
          <a:p>
            <a:r>
              <a:rPr lang="en-GB" dirty="0"/>
              <a:t>On Thursday, May 16th 1937, a the Hindenburg was destroyed. </a:t>
            </a:r>
          </a:p>
          <a:p>
            <a:r>
              <a:rPr lang="en-GB" dirty="0"/>
              <a:t>36 were killed.</a:t>
            </a:r>
          </a:p>
          <a:p>
            <a:endParaRPr lang="en-GB" dirty="0"/>
          </a:p>
          <a:p>
            <a:r>
              <a:rPr lang="en-GB" dirty="0"/>
              <a:t>Electrostatic discharge (a spark), ignited the fuel, causing the airship to be swallowed in flames.</a:t>
            </a:r>
          </a:p>
          <a:p>
            <a:endParaRPr lang="en-GB" dirty="0"/>
          </a:p>
          <a:p>
            <a:r>
              <a:rPr lang="en-GB" dirty="0"/>
              <a:t> This disaster caused the end of the airship era.</a:t>
            </a:r>
          </a:p>
          <a:p>
            <a:endParaRPr lang="en-GB" dirty="0"/>
          </a:p>
          <a:p>
            <a:r>
              <a:rPr lang="en-GB" dirty="0"/>
              <a:t>Airships are now filled with helium which is not flammable.</a:t>
            </a:r>
          </a:p>
        </p:txBody>
      </p:sp>
      <p:graphicFrame>
        <p:nvGraphicFramePr>
          <p:cNvPr id="4" name="Table 3">
            <a:extLst>
              <a:ext uri="{FF2B5EF4-FFF2-40B4-BE49-F238E27FC236}">
                <a16:creationId xmlns:a16="http://schemas.microsoft.com/office/drawing/2014/main" id="{929CB1B7-BB1D-4B15-A100-01283A91F8BD}"/>
              </a:ext>
            </a:extLst>
          </p:cNvPr>
          <p:cNvGraphicFramePr>
            <a:graphicFrameLocks noGrp="1"/>
          </p:cNvGraphicFramePr>
          <p:nvPr>
            <p:extLst>
              <p:ext uri="{D42A27DB-BD31-4B8C-83A1-F6EECF244321}">
                <p14:modId xmlns:p14="http://schemas.microsoft.com/office/powerpoint/2010/main" val="2958726940"/>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descr="big_hindenburg_burning_on_ground">
            <a:extLst>
              <a:ext uri="{FF2B5EF4-FFF2-40B4-BE49-F238E27FC236}">
                <a16:creationId xmlns:a16="http://schemas.microsoft.com/office/drawing/2014/main" id="{EC6BA789-DE00-47F0-9B0E-1A40B5469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07264" y="3818508"/>
            <a:ext cx="3097856" cy="239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ig_hindenburg_explodes_over_lakehurst">
            <a:extLst>
              <a:ext uri="{FF2B5EF4-FFF2-40B4-BE49-F238E27FC236}">
                <a16:creationId xmlns:a16="http://schemas.microsoft.com/office/drawing/2014/main" id="{0B9501BA-6123-43F8-B5E9-F6C1C1084E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6399" y="1184490"/>
            <a:ext cx="3068721" cy="246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375608"/>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875D-2325-4453-AA1D-AB1D9BFD1AFD}"/>
              </a:ext>
            </a:extLst>
          </p:cNvPr>
          <p:cNvSpPr>
            <a:spLocks noGrp="1"/>
          </p:cNvSpPr>
          <p:nvPr>
            <p:ph type="title"/>
          </p:nvPr>
        </p:nvSpPr>
        <p:spPr>
          <a:xfrm>
            <a:off x="673248" y="271587"/>
            <a:ext cx="5422752" cy="609473"/>
          </a:xfrm>
        </p:spPr>
        <p:txBody>
          <a:bodyPr/>
          <a:lstStyle/>
          <a:p>
            <a:r>
              <a:rPr lang="en-GB" dirty="0"/>
              <a:t>THE HINDENBURG DISASTER</a:t>
            </a:r>
          </a:p>
        </p:txBody>
      </p:sp>
      <p:graphicFrame>
        <p:nvGraphicFramePr>
          <p:cNvPr id="4" name="Table 3">
            <a:extLst>
              <a:ext uri="{FF2B5EF4-FFF2-40B4-BE49-F238E27FC236}">
                <a16:creationId xmlns:a16="http://schemas.microsoft.com/office/drawing/2014/main" id="{929CB1B7-BB1D-4B15-A100-01283A91F8BD}"/>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1026" name="Picture 2" descr="Related image">
            <a:extLst>
              <a:ext uri="{FF2B5EF4-FFF2-40B4-BE49-F238E27FC236}">
                <a16:creationId xmlns:a16="http://schemas.microsoft.com/office/drawing/2014/main" id="{5D64D87F-C1B9-438B-B92D-8F23418A7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625"/>
          <a:stretch/>
        </p:blipFill>
        <p:spPr bwMode="auto">
          <a:xfrm>
            <a:off x="673248" y="1012548"/>
            <a:ext cx="8070850" cy="5573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061735"/>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8" y="271586"/>
            <a:ext cx="3381168"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11206900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LO1: </a:t>
            </a:r>
            <a:r>
              <a:rPr lang="en-GB" dirty="0">
                <a:solidFill>
                  <a:srgbClr val="0072CF"/>
                </a:solidFill>
              </a:rPr>
              <a:t>Have an appreciation of the history of lighter-than-air craft and the methods of control applied to airships.</a:t>
            </a:r>
          </a:p>
          <a:p>
            <a:pPr marL="0" indent="0">
              <a:buNone/>
            </a:pPr>
            <a:endParaRPr lang="en-GB" dirty="0">
              <a:solidFill>
                <a:srgbClr val="0072CF"/>
              </a:solidFill>
            </a:endParaRPr>
          </a:p>
          <a:p>
            <a:r>
              <a:rPr lang="en-GB" dirty="0"/>
              <a:t>Identify the key milestones in the history of lighter-than-air craft. </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228044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122465"/>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story of Flight Part 1" id="{CBAC4F16-F1ED-4902-A881-8310435DF8A2}" vid="{5175336B-0490-4889-AAA2-6E9EAEFE9B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History of Flight Part 1</Template>
  <TotalTime>221</TotalTime>
  <Words>1797</Words>
  <Application>Microsoft Office PowerPoint</Application>
  <PresentationFormat>Widescreen</PresentationFormat>
  <Paragraphs>255</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 Light</vt:lpstr>
      <vt:lpstr>Myanmar Text</vt:lpstr>
      <vt:lpstr>Myriad Pro</vt:lpstr>
      <vt:lpstr>Calibri</vt:lpstr>
      <vt:lpstr>Office Theme</vt:lpstr>
      <vt:lpstr>PowerPoint Presentation</vt:lpstr>
      <vt:lpstr>LEARNING OUTCOMES</vt:lpstr>
      <vt:lpstr>LEONARDO DA VINCI</vt:lpstr>
      <vt:lpstr>THE MONTGOLFIER BROTHERS</vt:lpstr>
      <vt:lpstr>AIRSHIPS</vt:lpstr>
      <vt:lpstr>THE HINDENBURG DISASTER</vt:lpstr>
      <vt:lpstr>THE HINDENBURG DISASTER</vt:lpstr>
      <vt:lpstr>ANY QUESTIONS?</vt:lpstr>
      <vt:lpstr>LEARNING OUTCOMES</vt:lpstr>
      <vt:lpstr>LEARNING OUTCOMES</vt:lpstr>
      <vt:lpstr>HOT AIR BALLOONS</vt:lpstr>
      <vt:lpstr>AIRSHIP CONTROL</vt:lpstr>
      <vt:lpstr>AIRSHIP CONTROL</vt:lpstr>
      <vt:lpstr>ANY QUESTIONS?</vt:lpstr>
      <vt:lpstr>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1871 (Rugeley) Sqn ATC Officer Commanding (Grocott, Tom Flt Lt)</dc:creator>
  <cp:lastModifiedBy>m419055</cp:lastModifiedBy>
  <cp:revision>13</cp:revision>
  <dcterms:created xsi:type="dcterms:W3CDTF">2019-04-19T12:17:08Z</dcterms:created>
  <dcterms:modified xsi:type="dcterms:W3CDTF">2019-04-26T16:20:07Z</dcterms:modified>
</cp:coreProperties>
</file>