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handoutMasterIdLst>
    <p:handoutMasterId r:id="rId30"/>
  </p:handoutMasterIdLst>
  <p:sldIdLst>
    <p:sldId id="256" r:id="rId2"/>
    <p:sldId id="259" r:id="rId3"/>
    <p:sldId id="280" r:id="rId4"/>
    <p:sldId id="299" r:id="rId5"/>
    <p:sldId id="300" r:id="rId6"/>
    <p:sldId id="301" r:id="rId7"/>
    <p:sldId id="302" r:id="rId8"/>
    <p:sldId id="303" r:id="rId9"/>
    <p:sldId id="306" r:id="rId10"/>
    <p:sldId id="304" r:id="rId11"/>
    <p:sldId id="305" r:id="rId12"/>
    <p:sldId id="278" r:id="rId13"/>
    <p:sldId id="307" r:id="rId14"/>
    <p:sldId id="308" r:id="rId15"/>
    <p:sldId id="309" r:id="rId16"/>
    <p:sldId id="310" r:id="rId17"/>
    <p:sldId id="311" r:id="rId18"/>
    <p:sldId id="312" r:id="rId19"/>
    <p:sldId id="294" r:id="rId20"/>
    <p:sldId id="316" r:id="rId21"/>
    <p:sldId id="315" r:id="rId22"/>
    <p:sldId id="317" r:id="rId23"/>
    <p:sldId id="313" r:id="rId24"/>
    <p:sldId id="318" r:id="rId25"/>
    <p:sldId id="314" r:id="rId26"/>
    <p:sldId id="319" r:id="rId27"/>
    <p:sldId id="279" r:id="rId28"/>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Myanmar Text" panose="020B0502040204020203" pitchFamily="34" charset="0"/>
      <p:regular r:id="rId37"/>
      <p:bold r:id="rId38"/>
    </p:embeddedFont>
    <p:embeddedFont>
      <p:font typeface="Myriad Pro" panose="020B0503030403020204" pitchFamily="34"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CF"/>
    <a:srgbClr val="193159"/>
    <a:srgbClr val="5E9CAE"/>
    <a:srgbClr val="729ABD"/>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0" autoAdjust="0"/>
    <p:restoredTop sz="81594" autoAdjust="0"/>
  </p:normalViewPr>
  <p:slideViewPr>
    <p:cSldViewPr snapToGrid="0">
      <p:cViewPr varScale="1">
        <p:scale>
          <a:sx n="90" d="100"/>
          <a:sy n="90" d="100"/>
        </p:scale>
        <p:origin x="1080" y="78"/>
      </p:cViewPr>
      <p:guideLst/>
    </p:cSldViewPr>
  </p:slideViewPr>
  <p:notesTextViewPr>
    <p:cViewPr>
      <p:scale>
        <a:sx n="1" d="1"/>
        <a:sy n="1" d="1"/>
      </p:scale>
      <p:origin x="0" y="0"/>
    </p:cViewPr>
  </p:notesTextViewPr>
  <p:notesViewPr>
    <p:cSldViewPr snapToGrid="0">
      <p:cViewPr>
        <p:scale>
          <a:sx n="82" d="100"/>
          <a:sy n="82" d="100"/>
        </p:scale>
        <p:origin x="990" y="1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2CFB40-8AC3-409D-8385-BFC98C4594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6E8860E-1C6F-4B33-8891-A1623A13F6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EF131-B304-4D89-829E-C990EDF5860E}" type="datetimeFigureOut">
              <a:rPr lang="en-GB" smtClean="0"/>
              <a:t>26/04/2019</a:t>
            </a:fld>
            <a:endParaRPr lang="en-GB"/>
          </a:p>
        </p:txBody>
      </p:sp>
      <p:sp>
        <p:nvSpPr>
          <p:cNvPr id="4" name="Footer Placeholder 3">
            <a:extLst>
              <a:ext uri="{FF2B5EF4-FFF2-40B4-BE49-F238E27FC236}">
                <a16:creationId xmlns:a16="http://schemas.microsoft.com/office/drawing/2014/main" id="{4270E970-23A9-4508-A675-A657AE5B3B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E53954D-6FB1-4DE3-A24A-B47474A53B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75AFB6-4D8E-4894-8B0A-6096D108AA8A}" type="slidenum">
              <a:rPr lang="en-GB" smtClean="0"/>
              <a:t>‹#›</a:t>
            </a:fld>
            <a:endParaRPr lang="en-GB"/>
          </a:p>
        </p:txBody>
      </p:sp>
    </p:spTree>
    <p:extLst>
      <p:ext uri="{BB962C8B-B14F-4D97-AF65-F5344CB8AC3E}">
        <p14:creationId xmlns:p14="http://schemas.microsoft.com/office/powerpoint/2010/main" val="2677596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1473" y="969794"/>
            <a:ext cx="6115050" cy="3439716"/>
          </a:xfrm>
          <a:prstGeom prst="rect">
            <a:avLst/>
          </a:prstGeom>
          <a:noFill/>
          <a:ln w="12700">
            <a:solidFill>
              <a:srgbClr val="729ABD"/>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71474" y="4719698"/>
            <a:ext cx="6115050" cy="3454508"/>
          </a:xfrm>
          <a:prstGeom prst="rect">
            <a:avLst/>
          </a:prstGeom>
          <a:ln>
            <a:solidFill>
              <a:srgbClr val="729ABD"/>
            </a:solidFill>
          </a:ln>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Box 8">
            <a:extLst>
              <a:ext uri="{FF2B5EF4-FFF2-40B4-BE49-F238E27FC236}">
                <a16:creationId xmlns:a16="http://schemas.microsoft.com/office/drawing/2014/main" id="{22E09B5A-10A3-464B-8855-E20B9B3C9242}"/>
              </a:ext>
            </a:extLst>
          </p:cNvPr>
          <p:cNvSpPr txBox="1"/>
          <p:nvPr/>
        </p:nvSpPr>
        <p:spPr>
          <a:xfrm>
            <a:off x="371473" y="351830"/>
            <a:ext cx="1973141"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PRESENTATION NOTES</a:t>
            </a:r>
          </a:p>
        </p:txBody>
      </p:sp>
      <p:sp>
        <p:nvSpPr>
          <p:cNvPr id="11" name="TextBox 10">
            <a:extLst>
              <a:ext uri="{FF2B5EF4-FFF2-40B4-BE49-F238E27FC236}">
                <a16:creationId xmlns:a16="http://schemas.microsoft.com/office/drawing/2014/main" id="{0750822C-9B37-415A-9256-DC84547B662A}"/>
              </a:ext>
            </a:extLst>
          </p:cNvPr>
          <p:cNvSpPr txBox="1"/>
          <p:nvPr/>
        </p:nvSpPr>
        <p:spPr>
          <a:xfrm>
            <a:off x="2344614" y="351830"/>
            <a:ext cx="4141909" cy="307777"/>
          </a:xfrm>
          <a:prstGeom prst="rect">
            <a:avLst/>
          </a:prstGeom>
          <a:solidFill>
            <a:srgbClr val="0072CF"/>
          </a:solidFill>
        </p:spPr>
        <p:txBody>
          <a:bodyPr wrap="square" rtlCol="0">
            <a:spAutoFit/>
          </a:bodyPr>
          <a:lstStyle/>
          <a:p>
            <a:pPr algn="r"/>
            <a:r>
              <a:rPr lang="en-GB" sz="1400" b="1" dirty="0">
                <a:solidFill>
                  <a:schemeClr val="bg1"/>
                </a:solidFill>
                <a:latin typeface="Myriad Pro" panose="020B0503030403020204" pitchFamily="34" charset="0"/>
              </a:rPr>
              <a:t>THE ROYAL AIR FORCE</a:t>
            </a:r>
          </a:p>
        </p:txBody>
      </p:sp>
      <p:sp>
        <p:nvSpPr>
          <p:cNvPr id="16" name="TextBox 15">
            <a:extLst>
              <a:ext uri="{FF2B5EF4-FFF2-40B4-BE49-F238E27FC236}">
                <a16:creationId xmlns:a16="http://schemas.microsoft.com/office/drawing/2014/main" id="{A65A52ED-5813-45A7-9711-399706552E8C}"/>
              </a:ext>
            </a:extLst>
          </p:cNvPr>
          <p:cNvSpPr txBox="1"/>
          <p:nvPr/>
        </p:nvSpPr>
        <p:spPr>
          <a:xfrm>
            <a:off x="5615353" y="8469601"/>
            <a:ext cx="871171" cy="307777"/>
          </a:xfrm>
          <a:prstGeom prst="rect">
            <a:avLst/>
          </a:prstGeom>
          <a:solidFill>
            <a:srgbClr val="0072CF"/>
          </a:solidFill>
        </p:spPr>
        <p:txBody>
          <a:bodyPr wrap="square" rtlCol="0">
            <a:spAutoFit/>
          </a:bodyPr>
          <a:lstStyle/>
          <a:p>
            <a:pPr algn="r"/>
            <a:fld id="{BED1C4E3-AC42-4897-85E2-1C0F49AF255C}" type="slidenum">
              <a:rPr lang="en-GB" sz="1400" b="1" smtClean="0">
                <a:solidFill>
                  <a:schemeClr val="bg1"/>
                </a:solidFill>
                <a:latin typeface="Myriad Pro" panose="020B0503030403020204" pitchFamily="34" charset="0"/>
              </a:rPr>
              <a:t>‹#›</a:t>
            </a:fld>
            <a:endParaRPr lang="en-GB" sz="1400" b="1" dirty="0">
              <a:solidFill>
                <a:schemeClr val="bg1"/>
              </a:solidFill>
              <a:latin typeface="Myriad Pro" panose="020B0503030403020204" pitchFamily="34" charset="0"/>
            </a:endParaRPr>
          </a:p>
        </p:txBody>
      </p:sp>
      <p:sp>
        <p:nvSpPr>
          <p:cNvPr id="17" name="TextBox 16">
            <a:extLst>
              <a:ext uri="{FF2B5EF4-FFF2-40B4-BE49-F238E27FC236}">
                <a16:creationId xmlns:a16="http://schemas.microsoft.com/office/drawing/2014/main" id="{46C0BEC2-198E-4D86-BF84-55FBDD105ADB}"/>
              </a:ext>
            </a:extLst>
          </p:cNvPr>
          <p:cNvSpPr txBox="1"/>
          <p:nvPr/>
        </p:nvSpPr>
        <p:spPr>
          <a:xfrm>
            <a:off x="371473" y="8469600"/>
            <a:ext cx="5243880"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FIRST CLASS CADET</a:t>
            </a:r>
          </a:p>
        </p:txBody>
      </p:sp>
    </p:spTree>
    <p:extLst>
      <p:ext uri="{BB962C8B-B14F-4D97-AF65-F5344CB8AC3E}">
        <p14:creationId xmlns:p14="http://schemas.microsoft.com/office/powerpoint/2010/main" val="255108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200" kern="1200">
        <a:solidFill>
          <a:schemeClr val="tx1"/>
        </a:solidFill>
        <a:latin typeface="Myriad Pro" panose="020B0503030403020204" pitchFamily="34" charset="0"/>
        <a:ea typeface="+mn-ea"/>
        <a:cs typeface="+mn-cs"/>
      </a:defRPr>
    </a:lvl2pPr>
    <a:lvl3pPr marL="914400" algn="l" defTabSz="914400" rtl="0" eaLnBrk="1" latinLnBrk="0" hangingPunct="1">
      <a:defRPr sz="1200" kern="1200">
        <a:solidFill>
          <a:schemeClr val="tx1"/>
        </a:solidFill>
        <a:latin typeface="Myriad Pro" panose="020B0503030403020204" pitchFamily="34" charset="0"/>
        <a:ea typeface="+mn-ea"/>
        <a:cs typeface="+mn-cs"/>
      </a:defRPr>
    </a:lvl3pPr>
    <a:lvl4pPr marL="1371600" algn="l" defTabSz="914400" rtl="0" eaLnBrk="1" latinLnBrk="0" hangingPunct="1">
      <a:defRPr sz="1200" kern="1200">
        <a:solidFill>
          <a:schemeClr val="tx1"/>
        </a:solidFill>
        <a:latin typeface="Myriad Pro" panose="020B0503030403020204" pitchFamily="34" charset="0"/>
        <a:ea typeface="+mn-ea"/>
        <a:cs typeface="+mn-cs"/>
      </a:defRPr>
    </a:lvl4pPr>
    <a:lvl5pPr marL="1828800" algn="l" defTabSz="914400" rtl="0" eaLnBrk="1" latinLnBrk="0" hangingPunct="1">
      <a:defRPr sz="120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0869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By the time war was declared in August 1914, the leading nations’ armed forces had already established air arms. The stimulus of war accelerated the development of aeroplanes and engines and the industry expanded rapidly. Skirmishes between observation aircraft early in the war led to the development of more sophisticated gun technology.</a:t>
            </a:r>
          </a:p>
          <a:p>
            <a:endParaRPr lang="en-GB" dirty="0"/>
          </a:p>
          <a:p>
            <a:r>
              <a:rPr lang="en-GB" dirty="0"/>
              <a:t>Bombing was adopted to a limited extent, with little military effect, but stimulated the design of much larger twin-</a:t>
            </a:r>
            <a:r>
              <a:rPr lang="en-GB" dirty="0" err="1"/>
              <a:t>engined</a:t>
            </a:r>
            <a:r>
              <a:rPr lang="en-GB" dirty="0"/>
              <a:t> aircraft. Some of these designs provided the basis for the first post-war airliners.</a:t>
            </a:r>
          </a:p>
          <a:p>
            <a:endParaRPr lang="en-GB" dirty="0"/>
          </a:p>
          <a:p>
            <a:r>
              <a:rPr lang="en-GB" dirty="0"/>
              <a:t>After World War One, new uses for aircraft were pioneered. The machine which made the biggest impact in 1919 was the Vickers </a:t>
            </a:r>
            <a:r>
              <a:rPr lang="en-GB" dirty="0" err="1"/>
              <a:t>Vimy</a:t>
            </a:r>
            <a:r>
              <a:rPr lang="en-GB" dirty="0"/>
              <a:t> bomber. A converted </a:t>
            </a:r>
            <a:r>
              <a:rPr lang="en-GB" dirty="0" err="1"/>
              <a:t>Vimy</a:t>
            </a:r>
            <a:r>
              <a:rPr lang="en-GB" dirty="0"/>
              <a:t> flown by </a:t>
            </a:r>
            <a:r>
              <a:rPr lang="en-GB" dirty="0" err="1"/>
              <a:t>Alcock</a:t>
            </a:r>
            <a:r>
              <a:rPr lang="en-GB" dirty="0"/>
              <a:t> and Brown made the first non-stop crossing of the Atlantic. This was the first of many feats which showed the growing potential of aviation.</a:t>
            </a:r>
          </a:p>
        </p:txBody>
      </p:sp>
    </p:spTree>
    <p:extLst>
      <p:ext uri="{BB962C8B-B14F-4D97-AF65-F5344CB8AC3E}">
        <p14:creationId xmlns:p14="http://schemas.microsoft.com/office/powerpoint/2010/main" val="1876682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Amy Johnson flew a Gipsy Moth when in 1930 she made the first solo flight from England to Australia by a woman. There was a growth in popular flying and flying clubs multiplied. The Gipsy Moth was typical of the practicable, sturdy aircraft used for the purpose, and evolved into a whole family of de Havilland light aircraft including the famous Tiger Moth, which became the Royal Air Force’s trainer in World War Two. Flying solo or with her husband, Jim Mollison, she set numerous long-distance records during the 1930s. She flew in the Second World War as a part of the Air Transport Auxiliary and died during a ferry flight.</a:t>
            </a:r>
          </a:p>
        </p:txBody>
      </p:sp>
    </p:spTree>
    <p:extLst>
      <p:ext uri="{BB962C8B-B14F-4D97-AF65-F5344CB8AC3E}">
        <p14:creationId xmlns:p14="http://schemas.microsoft.com/office/powerpoint/2010/main" val="2822078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199810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LO2: Have an appreciation of the history and application of heavier-than-air craft</a:t>
            </a:r>
          </a:p>
          <a:p>
            <a:endParaRPr lang="en-GB" dirty="0"/>
          </a:p>
          <a:p>
            <a:r>
              <a:rPr lang="en-GB" dirty="0"/>
              <a:t>Identify the key milestones in the history of heavier-than-air craft. </a:t>
            </a:r>
          </a:p>
          <a:p>
            <a:endParaRPr lang="en-GB" dirty="0"/>
          </a:p>
        </p:txBody>
      </p:sp>
    </p:spTree>
    <p:extLst>
      <p:ext uri="{BB962C8B-B14F-4D97-AF65-F5344CB8AC3E}">
        <p14:creationId xmlns:p14="http://schemas.microsoft.com/office/powerpoint/2010/main" val="1998492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LO2: Have an appreciation of the history and application of heavier-than-air craft</a:t>
            </a:r>
          </a:p>
          <a:p>
            <a:endParaRPr lang="en-GB" dirty="0"/>
          </a:p>
          <a:p>
            <a:r>
              <a:rPr lang="en-GB" dirty="0"/>
              <a:t>Demonstrate the principle of heavier-than-air flight. </a:t>
            </a:r>
          </a:p>
        </p:txBody>
      </p:sp>
    </p:spTree>
    <p:extLst>
      <p:ext uri="{BB962C8B-B14F-4D97-AF65-F5344CB8AC3E}">
        <p14:creationId xmlns:p14="http://schemas.microsoft.com/office/powerpoint/2010/main" val="2815717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According the Bernoulli principle air "splits" at the front of a wing, and recombines at the rear of it. Because the air recombines, if the top of a wing is longer than the bottom, air travels faster over the top of a wing than over the bottom (this is referred to as the "principle of equal transit times"). According to the Bernoulli effect, the quicker the air is moving, the lower the pressure. This means that there is lower pressure on the top than the bottom. This causes air on the bottom to try to move upward, pushing the wing upward with it.</a:t>
            </a:r>
          </a:p>
        </p:txBody>
      </p:sp>
    </p:spTree>
    <p:extLst>
      <p:ext uri="{BB962C8B-B14F-4D97-AF65-F5344CB8AC3E}">
        <p14:creationId xmlns:p14="http://schemas.microsoft.com/office/powerpoint/2010/main" val="3767342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engine propels the aircraft forwards and, as the airspeed increases, the aircraft’s wings generate lift as a result of Bernoulli’s principal (as airspeed increases, the lift increases) and, hence, the aircraft becomes airborne. </a:t>
            </a:r>
          </a:p>
          <a:p>
            <a:r>
              <a:rPr lang="en-GB" dirty="0"/>
              <a:t>Once airborne, the pilot uses the elevators to control the aircraft’s pitch, ailerons to control the roll and the rudder to control the aircraft in yaw. </a:t>
            </a:r>
          </a:p>
          <a:p>
            <a:endParaRPr lang="en-GB" dirty="0"/>
          </a:p>
        </p:txBody>
      </p:sp>
    </p:spTree>
    <p:extLst>
      <p:ext uri="{BB962C8B-B14F-4D97-AF65-F5344CB8AC3E}">
        <p14:creationId xmlns:p14="http://schemas.microsoft.com/office/powerpoint/2010/main" val="3947179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1390635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LO2: Have an appreciation of the history and application of heavier-than-air craft</a:t>
            </a:r>
          </a:p>
          <a:p>
            <a:endParaRPr lang="en-GB" dirty="0"/>
          </a:p>
          <a:p>
            <a:r>
              <a:rPr lang="en-GB" dirty="0"/>
              <a:t>P4: Demonstrate the principle of heavier-than-air flight. </a:t>
            </a:r>
          </a:p>
        </p:txBody>
      </p:sp>
    </p:spTree>
    <p:extLst>
      <p:ext uri="{BB962C8B-B14F-4D97-AF65-F5344CB8AC3E}">
        <p14:creationId xmlns:p14="http://schemas.microsoft.com/office/powerpoint/2010/main" val="571094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Who is thought to have produced the first Model Glider</a:t>
            </a:r>
            <a:r>
              <a:rPr lang="en-GB" baseline="0" dirty="0"/>
              <a:t> </a:t>
            </a:r>
            <a:r>
              <a:rPr lang="en-GB" dirty="0"/>
              <a:t>in 1804?</a:t>
            </a:r>
          </a:p>
          <a:p>
            <a:pPr marL="0" indent="0">
              <a:buNone/>
            </a:pPr>
            <a:endParaRPr lang="en-GB" dirty="0"/>
          </a:p>
          <a:p>
            <a:pPr marL="0" indent="0">
              <a:buNone/>
            </a:pPr>
            <a:r>
              <a:rPr lang="en-GB" dirty="0"/>
              <a:t>Answer:</a:t>
            </a:r>
            <a:r>
              <a:rPr lang="en-GB" baseline="0" dirty="0"/>
              <a:t> b. Sir George Cayley.</a:t>
            </a:r>
          </a:p>
          <a:p>
            <a:pPr marL="0" indent="0">
              <a:buNone/>
            </a:pPr>
            <a:endParaRPr lang="en-GB" u="sng" dirty="0"/>
          </a:p>
        </p:txBody>
      </p:sp>
    </p:spTree>
    <p:extLst>
      <p:ext uri="{BB962C8B-B14F-4D97-AF65-F5344CB8AC3E}">
        <p14:creationId xmlns:p14="http://schemas.microsoft.com/office/powerpoint/2010/main" val="3805771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LO2: Have an appreciation of the history and application of heavier-than-air craft</a:t>
            </a:r>
          </a:p>
          <a:p>
            <a:endParaRPr lang="en-GB" dirty="0"/>
          </a:p>
          <a:p>
            <a:r>
              <a:rPr lang="en-GB" dirty="0"/>
              <a:t>P3: Identify the key milestones in the history of heavier-than-air craft. </a:t>
            </a:r>
          </a:p>
          <a:p>
            <a:endParaRPr lang="en-GB" dirty="0"/>
          </a:p>
        </p:txBody>
      </p:sp>
    </p:spTree>
    <p:extLst>
      <p:ext uri="{BB962C8B-B14F-4D97-AF65-F5344CB8AC3E}">
        <p14:creationId xmlns:p14="http://schemas.microsoft.com/office/powerpoint/2010/main" val="3462265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Who is thought to have produced the first Model Glider</a:t>
            </a:r>
            <a:r>
              <a:rPr lang="en-GB" baseline="0" dirty="0"/>
              <a:t> </a:t>
            </a:r>
            <a:r>
              <a:rPr lang="en-GB" dirty="0"/>
              <a:t>in 1804?</a:t>
            </a:r>
          </a:p>
          <a:p>
            <a:pPr marL="0" indent="0">
              <a:buNone/>
            </a:pPr>
            <a:endParaRPr lang="en-GB" dirty="0"/>
          </a:p>
          <a:p>
            <a:pPr marL="0" indent="0">
              <a:buNone/>
            </a:pPr>
            <a:r>
              <a:rPr lang="en-GB" dirty="0"/>
              <a:t>Answer:</a:t>
            </a:r>
            <a:r>
              <a:rPr lang="en-GB" baseline="0" dirty="0"/>
              <a:t> b. Sir George Cayley.</a:t>
            </a:r>
          </a:p>
          <a:p>
            <a:pPr marL="0" indent="0">
              <a:buNone/>
            </a:pPr>
            <a:endParaRPr lang="en-GB" u="sng" dirty="0"/>
          </a:p>
        </p:txBody>
      </p:sp>
    </p:spTree>
    <p:extLst>
      <p:ext uri="{BB962C8B-B14F-4D97-AF65-F5344CB8AC3E}">
        <p14:creationId xmlns:p14="http://schemas.microsoft.com/office/powerpoint/2010/main" val="2848903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Otto Lilienthal is known for?</a:t>
            </a:r>
          </a:p>
          <a:p>
            <a:pPr marL="0" indent="0">
              <a:buNone/>
            </a:pPr>
            <a:endParaRPr lang="en-GB" dirty="0"/>
          </a:p>
          <a:p>
            <a:pPr marL="0" indent="0">
              <a:buNone/>
            </a:pPr>
            <a:r>
              <a:rPr lang="en-GB" dirty="0"/>
              <a:t>Answer: a. Building controllable Gliders, considered to be the forerunner of the modern hang glider.</a:t>
            </a:r>
          </a:p>
          <a:p>
            <a:pPr marL="0" indent="0">
              <a:buNone/>
            </a:pPr>
            <a:endParaRPr lang="en-GB" u="sng" dirty="0"/>
          </a:p>
        </p:txBody>
      </p:sp>
    </p:spTree>
    <p:extLst>
      <p:ext uri="{BB962C8B-B14F-4D97-AF65-F5344CB8AC3E}">
        <p14:creationId xmlns:p14="http://schemas.microsoft.com/office/powerpoint/2010/main" val="4237827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Otto Lilienthal is known for?</a:t>
            </a:r>
          </a:p>
          <a:p>
            <a:pPr marL="0" indent="0">
              <a:buNone/>
            </a:pPr>
            <a:endParaRPr lang="en-GB" dirty="0"/>
          </a:p>
          <a:p>
            <a:pPr marL="0" indent="0">
              <a:buNone/>
            </a:pPr>
            <a:r>
              <a:rPr lang="en-GB" dirty="0"/>
              <a:t>Answer: a. Building controllable Gliders, considered to be the forerunner of the modern hang glider.</a:t>
            </a:r>
          </a:p>
          <a:p>
            <a:pPr marL="0" indent="0">
              <a:buNone/>
            </a:pPr>
            <a:endParaRPr lang="en-GB" u="sng" dirty="0"/>
          </a:p>
        </p:txBody>
      </p:sp>
    </p:spTree>
    <p:extLst>
      <p:ext uri="{BB962C8B-B14F-4D97-AF65-F5344CB8AC3E}">
        <p14:creationId xmlns:p14="http://schemas.microsoft.com/office/powerpoint/2010/main" val="212566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Who achieved the first powered, sustained and controlled airplane flight?</a:t>
            </a:r>
          </a:p>
          <a:p>
            <a:pPr marL="0" indent="0">
              <a:buNone/>
            </a:pPr>
            <a:endParaRPr lang="en-GB" dirty="0"/>
          </a:p>
          <a:p>
            <a:pPr marL="0" indent="0">
              <a:buNone/>
            </a:pPr>
            <a:r>
              <a:rPr lang="en-GB" dirty="0"/>
              <a:t>Answer: a. Wright Brothers.</a:t>
            </a:r>
          </a:p>
          <a:p>
            <a:pPr marL="0" indent="0">
              <a:buNone/>
            </a:pPr>
            <a:endParaRPr lang="en-GB" u="sng" dirty="0"/>
          </a:p>
        </p:txBody>
      </p:sp>
    </p:spTree>
    <p:extLst>
      <p:ext uri="{BB962C8B-B14F-4D97-AF65-F5344CB8AC3E}">
        <p14:creationId xmlns:p14="http://schemas.microsoft.com/office/powerpoint/2010/main" val="3390918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Who achieved the first powered, sustained and controlled airplane flight?</a:t>
            </a:r>
          </a:p>
          <a:p>
            <a:pPr marL="0" indent="0">
              <a:buNone/>
            </a:pPr>
            <a:endParaRPr lang="en-GB" dirty="0"/>
          </a:p>
          <a:p>
            <a:pPr marL="0" indent="0">
              <a:buNone/>
            </a:pPr>
            <a:r>
              <a:rPr lang="en-GB" dirty="0"/>
              <a:t>Answer: a. Wright Brothers.</a:t>
            </a:r>
          </a:p>
          <a:p>
            <a:pPr marL="0" indent="0">
              <a:buNone/>
            </a:pPr>
            <a:endParaRPr lang="en-GB" u="sng" dirty="0"/>
          </a:p>
        </p:txBody>
      </p:sp>
    </p:spTree>
    <p:extLst>
      <p:ext uri="{BB962C8B-B14F-4D97-AF65-F5344CB8AC3E}">
        <p14:creationId xmlns:p14="http://schemas.microsoft.com/office/powerpoint/2010/main" val="4048190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What does the pilot use to control pitch?</a:t>
            </a:r>
          </a:p>
          <a:p>
            <a:pPr marL="0" indent="0">
              <a:buNone/>
            </a:pPr>
            <a:endParaRPr lang="en-GB" dirty="0"/>
          </a:p>
          <a:p>
            <a:pPr marL="0" indent="0">
              <a:buNone/>
            </a:pPr>
            <a:r>
              <a:rPr lang="en-GB" dirty="0"/>
              <a:t>Answer:</a:t>
            </a:r>
            <a:r>
              <a:rPr lang="en-GB" baseline="0" dirty="0"/>
              <a:t> d. The elevators</a:t>
            </a:r>
            <a:r>
              <a:rPr lang="en-GB" u="sng" baseline="0" dirty="0"/>
              <a:t>.</a:t>
            </a:r>
            <a:endParaRPr lang="en-GB" baseline="0" dirty="0"/>
          </a:p>
        </p:txBody>
      </p:sp>
    </p:spTree>
    <p:extLst>
      <p:ext uri="{BB962C8B-B14F-4D97-AF65-F5344CB8AC3E}">
        <p14:creationId xmlns:p14="http://schemas.microsoft.com/office/powerpoint/2010/main" val="3686324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What does the pilot use to control pitch?</a:t>
            </a:r>
          </a:p>
          <a:p>
            <a:pPr marL="0" indent="0">
              <a:buNone/>
            </a:pPr>
            <a:endParaRPr lang="en-GB" dirty="0"/>
          </a:p>
          <a:p>
            <a:pPr marL="0" indent="0">
              <a:buNone/>
            </a:pPr>
            <a:r>
              <a:rPr lang="en-GB" dirty="0"/>
              <a:t>Answer:</a:t>
            </a:r>
            <a:r>
              <a:rPr lang="en-GB" baseline="0" dirty="0"/>
              <a:t> d. The elevators.</a:t>
            </a:r>
          </a:p>
          <a:p>
            <a:pPr marL="0" indent="0">
              <a:buNone/>
            </a:pPr>
            <a:endParaRPr lang="en-GB" u="sng" dirty="0"/>
          </a:p>
        </p:txBody>
      </p:sp>
    </p:spTree>
    <p:extLst>
      <p:ext uri="{BB962C8B-B14F-4D97-AF65-F5344CB8AC3E}">
        <p14:creationId xmlns:p14="http://schemas.microsoft.com/office/powerpoint/2010/main" val="3113324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1417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It is believed that the first man-made flying object climbed skyward at least 3000 years ago on the end of a piece of string.</a:t>
            </a:r>
          </a:p>
          <a:p>
            <a:endParaRPr lang="en-GB" dirty="0"/>
          </a:p>
          <a:p>
            <a:r>
              <a:rPr lang="en-GB" dirty="0"/>
              <a:t>The early Chinese people flew kites most probably as signalling devices or military banners heralding the approach of their armies. The technology of kite flying quickly spread throughout the world, with some kites almost certainly built large enough to lift a man used as a military observer.</a:t>
            </a:r>
          </a:p>
          <a:p>
            <a:endParaRPr lang="en-GB" dirty="0"/>
          </a:p>
        </p:txBody>
      </p:sp>
    </p:spTree>
    <p:extLst>
      <p:ext uri="{BB962C8B-B14F-4D97-AF65-F5344CB8AC3E}">
        <p14:creationId xmlns:p14="http://schemas.microsoft.com/office/powerpoint/2010/main" val="2867813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In 1804 the English Baronet Sir George Cayley built what is generally considered to be the first model glider. It was little more than a broomstick, to which was mounted a kite shaped wing at one end and vertical and horizontal tail surfaces at the other; nevertheless it was capable of stable flight over many metres. </a:t>
            </a:r>
          </a:p>
          <a:p>
            <a:endParaRPr lang="en-GB" dirty="0"/>
          </a:p>
          <a:p>
            <a:r>
              <a:rPr lang="en-GB" dirty="0"/>
              <a:t>The air supports the weight of the kite. With this device Cayley was able to confirm that the principles of heavier-than-air flight were definitely possible. From this first model he evolved a glider that was capable of carrying a small boy, although there was no way of controlling this craft in flight.</a:t>
            </a:r>
          </a:p>
        </p:txBody>
      </p:sp>
    </p:spTree>
    <p:extLst>
      <p:ext uri="{BB962C8B-B14F-4D97-AF65-F5344CB8AC3E}">
        <p14:creationId xmlns:p14="http://schemas.microsoft.com/office/powerpoint/2010/main" val="1590649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In June 1848, John </a:t>
            </a:r>
            <a:r>
              <a:rPr lang="en-GB" dirty="0" err="1"/>
              <a:t>Stringfellow</a:t>
            </a:r>
            <a:r>
              <a:rPr lang="en-GB" dirty="0"/>
              <a:t> from Chard in Somerset successfully flew his 10-foot wingspan model, powered by a tiny steam engine, across a long room in a disused lace mill. Attempts to make larger versions of steam powered craft were unfortunately unsuccessful. The problems of suitable engines dogged aviation pioneers for many years.</a:t>
            </a:r>
          </a:p>
        </p:txBody>
      </p:sp>
    </p:spTree>
    <p:extLst>
      <p:ext uri="{BB962C8B-B14F-4D97-AF65-F5344CB8AC3E}">
        <p14:creationId xmlns:p14="http://schemas.microsoft.com/office/powerpoint/2010/main" val="2515558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German Otto Lilienthal (1848-1896) built extremely lightweight gliders enabling him to make many thousands of flights. His gliders were the forerunners of the modern hang-glider, designed so that the mass of the body could be moved to allow some degree of control.</a:t>
            </a:r>
          </a:p>
          <a:p>
            <a:endParaRPr lang="en-GB" dirty="0"/>
          </a:p>
          <a:p>
            <a:r>
              <a:rPr lang="en-GB" dirty="0"/>
              <a:t>Despite many successful flights Lilienthal was killed in a flying accident on 9th August 1896, when he was 48 years old. He proved to be an inspiration to the Wright Brothers.</a:t>
            </a:r>
          </a:p>
        </p:txBody>
      </p:sp>
    </p:spTree>
    <p:extLst>
      <p:ext uri="{BB962C8B-B14F-4D97-AF65-F5344CB8AC3E}">
        <p14:creationId xmlns:p14="http://schemas.microsoft.com/office/powerpoint/2010/main" val="320119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In 1885 a German by the name of Gottlieb Daimler developed the world’s first single cylinder internal combustion engine which produced a power-to-weight ratio far superior to any other form of engine available for aircraft propulsion – the long awaited power plant for aircraft had finally arrived.</a:t>
            </a:r>
          </a:p>
        </p:txBody>
      </p:sp>
    </p:spTree>
    <p:extLst>
      <p:ext uri="{BB962C8B-B14F-4D97-AF65-F5344CB8AC3E}">
        <p14:creationId xmlns:p14="http://schemas.microsoft.com/office/powerpoint/2010/main" val="1140544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On the 17th December 1903 Orville and Wilbur Wright rolled out their ‘Flyer’ for the first test flight. With Orville at the controls the Flyer flew a full 120 feet in controlled flight. Three other test flights followed, the last and the best of that day covering 260m (852 ft) and ending with the elevator being damaged as the Flyer landed.</a:t>
            </a:r>
          </a:p>
          <a:p>
            <a:endParaRPr lang="en-GB" dirty="0"/>
          </a:p>
          <a:p>
            <a:r>
              <a:rPr lang="en-GB" dirty="0"/>
              <a:t>With improvements to the design of the Flyer, by the end of 1908 and flying from </a:t>
            </a:r>
            <a:r>
              <a:rPr lang="en-GB" dirty="0" err="1"/>
              <a:t>Auvours</a:t>
            </a:r>
            <a:r>
              <a:rPr lang="en-GB" dirty="0"/>
              <a:t> in France, Wilbur Wright had made more than 100 flights, totalling in excess of 25 flying hours. His last flight of the year, on 31st December lasted 2 hours 20 minutes during which time he covered a distance of 77 miles (124 km) to set a new world record and win the Michelin prize. </a:t>
            </a:r>
          </a:p>
          <a:p>
            <a:endParaRPr lang="en-GB" dirty="0"/>
          </a:p>
          <a:p>
            <a:r>
              <a:rPr lang="en-GB" dirty="0"/>
              <a:t>While Wilbur was busy in Europe, Orville was demonstrating the Flyer at Fort Myer in Virginia. These demonstrations attracted and thrilled many thousands of people who came from miles around to see an </a:t>
            </a:r>
            <a:r>
              <a:rPr lang="en-GB" dirty="0" err="1"/>
              <a:t>areoplane</a:t>
            </a:r>
            <a:r>
              <a:rPr lang="en-GB" dirty="0"/>
              <a:t> in flight. Tragically they ended after only a few weeks when the aircraft crashed, seriously injuring Orville and killing his passenger - Lt Thomas E Selfridge - the first man in the world to be killed in a powered aircraft accident.</a:t>
            </a:r>
          </a:p>
        </p:txBody>
      </p:sp>
    </p:spTree>
    <p:extLst>
      <p:ext uri="{BB962C8B-B14F-4D97-AF65-F5344CB8AC3E}">
        <p14:creationId xmlns:p14="http://schemas.microsoft.com/office/powerpoint/2010/main" val="3299622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Video available here: https://www.youtube.com/watch?v=Wfyvspnko04</a:t>
            </a:r>
          </a:p>
        </p:txBody>
      </p:sp>
    </p:spTree>
    <p:extLst>
      <p:ext uri="{BB962C8B-B14F-4D97-AF65-F5344CB8AC3E}">
        <p14:creationId xmlns:p14="http://schemas.microsoft.com/office/powerpoint/2010/main" val="2290035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6A59C-F33A-424F-B96E-25C8A098B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F0F5B46-BF4A-4C42-ABB9-7ECBB61B98C3}"/>
              </a:ext>
            </a:extLst>
          </p:cNvPr>
          <p:cNvSpPr txBox="1"/>
          <p:nvPr userDrawn="1"/>
        </p:nvSpPr>
        <p:spPr>
          <a:xfrm>
            <a:off x="649482" y="4084890"/>
            <a:ext cx="2247543" cy="569387"/>
          </a:xfrm>
          <a:prstGeom prst="rect">
            <a:avLst/>
          </a:prstGeom>
          <a:noFill/>
        </p:spPr>
        <p:txBody>
          <a:bodyPr wrap="square" rtlCol="0">
            <a:spAutoFit/>
          </a:bodyPr>
          <a:lstStyle/>
          <a:p>
            <a:r>
              <a:rPr lang="en-GB" sz="3100" b="1" dirty="0">
                <a:solidFill>
                  <a:srgbClr val="0072CF"/>
                </a:solidFill>
                <a:latin typeface="Myriad Pro" panose="020B0503030403020204" pitchFamily="34" charset="0"/>
                <a:cs typeface="Myanmar Text" panose="020B0502040204020203" pitchFamily="34" charset="0"/>
              </a:rPr>
              <a:t>PART 2</a:t>
            </a:r>
          </a:p>
        </p:txBody>
      </p:sp>
    </p:spTree>
    <p:extLst>
      <p:ext uri="{BB962C8B-B14F-4D97-AF65-F5344CB8AC3E}">
        <p14:creationId xmlns:p14="http://schemas.microsoft.com/office/powerpoint/2010/main" val="268944492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A12-1936-4FF9-8E82-D962CB5682FE}"/>
              </a:ext>
            </a:extLst>
          </p:cNvPr>
          <p:cNvSpPr>
            <a:spLocks noGrp="1"/>
          </p:cNvSpPr>
          <p:nvPr>
            <p:ph type="title"/>
          </p:nvPr>
        </p:nvSpPr>
        <p:spPr>
          <a:xfrm>
            <a:off x="673248" y="271587"/>
            <a:ext cx="7666884"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ectangle 19">
            <a:extLst>
              <a:ext uri="{FF2B5EF4-FFF2-40B4-BE49-F238E27FC236}">
                <a16:creationId xmlns:a16="http://schemas.microsoft.com/office/drawing/2014/main" id="{E93D9D74-62DF-47F7-8627-3EDF485EBFEC}"/>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B5773850-69D5-4C8D-BE2B-4EDE23336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6114" y="2250570"/>
            <a:ext cx="6857999" cy="2353771"/>
          </a:xfrm>
          <a:prstGeom prst="rect">
            <a:avLst/>
          </a:prstGeom>
        </p:spPr>
      </p:pic>
      <p:pic>
        <p:nvPicPr>
          <p:cNvPr id="12" name="Picture 11">
            <a:extLst>
              <a:ext uri="{FF2B5EF4-FFF2-40B4-BE49-F238E27FC236}">
                <a16:creationId xmlns:a16="http://schemas.microsoft.com/office/drawing/2014/main" id="{791900B3-B49C-4C97-98D3-7E4EEC595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349C338D-2F13-4717-A4D7-97C012E508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2869392150"/>
      </p:ext>
    </p:extLst>
  </p:cSld>
  <p:clrMapOvr>
    <a:masterClrMapping/>
  </p:clrMapOvr>
  <p:transition spd="slow">
    <p:cove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0A53BE-1675-439D-99AF-3E782B998DF2}"/>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A669EBC1-2B6C-4A93-A85F-E09F25FD8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2" name="Picture 11">
            <a:extLst>
              <a:ext uri="{FF2B5EF4-FFF2-40B4-BE49-F238E27FC236}">
                <a16:creationId xmlns:a16="http://schemas.microsoft.com/office/drawing/2014/main" id="{54440B0F-5B6F-4659-8196-A45C255C9F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AFC5D2B2-820F-40CA-B47A-6A7E62F9AD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
        <p:nvSpPr>
          <p:cNvPr id="22" name="Title 1">
            <a:extLst>
              <a:ext uri="{FF2B5EF4-FFF2-40B4-BE49-F238E27FC236}">
                <a16:creationId xmlns:a16="http://schemas.microsoft.com/office/drawing/2014/main" id="{06D94CF9-033A-4930-B65D-412F28886FD3}"/>
              </a:ext>
            </a:extLst>
          </p:cNvPr>
          <p:cNvSpPr>
            <a:spLocks noGrp="1"/>
          </p:cNvSpPr>
          <p:nvPr>
            <p:ph type="title"/>
          </p:nvPr>
        </p:nvSpPr>
        <p:spPr>
          <a:xfrm>
            <a:off x="673248" y="271587"/>
            <a:ext cx="9204176"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81892087"/>
      </p:ext>
    </p:extLst>
  </p:cSld>
  <p:clrMapOvr>
    <a:masterClrMapping/>
  </p:clrMapOvr>
  <p:transition spd="slow">
    <p:cover/>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844646-51DE-4695-AA98-5C31E1907D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2B532D1-4E9D-4768-BB7B-5EE41C33536F}"/>
              </a:ext>
            </a:extLst>
          </p:cNvPr>
          <p:cNvSpPr/>
          <p:nvPr userDrawn="1"/>
        </p:nvSpPr>
        <p:spPr>
          <a:xfrm>
            <a:off x="-1981" y="0"/>
            <a:ext cx="361951" cy="6858000"/>
          </a:xfrm>
          <a:prstGeom prst="rect">
            <a:avLst/>
          </a:prstGeom>
          <a:solidFill>
            <a:srgbClr val="0072C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a:solidFill>
            <a:schemeClr val="bg1">
              <a:alpha val="90000"/>
            </a:schemeClr>
          </a:solidFill>
        </p:spPr>
        <p:txBody>
          <a:bodyPr lIns="180000" tIns="180000" rIns="180000" bIns="180000">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sp>
        <p:nvSpPr>
          <p:cNvPr id="15" name="Title 1">
            <a:extLst>
              <a:ext uri="{FF2B5EF4-FFF2-40B4-BE49-F238E27FC236}">
                <a16:creationId xmlns:a16="http://schemas.microsoft.com/office/drawing/2014/main" id="{BF8F222D-94B9-439D-9146-8D045A2E079E}"/>
              </a:ext>
            </a:extLst>
          </p:cNvPr>
          <p:cNvSpPr>
            <a:spLocks noGrp="1"/>
          </p:cNvSpPr>
          <p:nvPr>
            <p:ph type="title"/>
          </p:nvPr>
        </p:nvSpPr>
        <p:spPr>
          <a:xfrm>
            <a:off x="673247" y="271586"/>
            <a:ext cx="9204177" cy="64508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0A05F25D-2B80-4954-8F22-1CAAFF2AF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8" name="Picture 17">
            <a:extLst>
              <a:ext uri="{FF2B5EF4-FFF2-40B4-BE49-F238E27FC236}">
                <a16:creationId xmlns:a16="http://schemas.microsoft.com/office/drawing/2014/main" id="{BF3E8FA3-A810-45CA-BB16-0AC1D5A45E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9" name="Picture 18">
            <a:extLst>
              <a:ext uri="{FF2B5EF4-FFF2-40B4-BE49-F238E27FC236}">
                <a16:creationId xmlns:a16="http://schemas.microsoft.com/office/drawing/2014/main" id="{31F37E55-88C3-4BD8-A04F-751CE94409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1865027670"/>
      </p:ext>
    </p:extLst>
  </p:cSld>
  <p:clrMapOvr>
    <a:masterClrMapping/>
  </p:clrMapOvr>
  <p:transition spd="slow">
    <p:cover/>
  </p:transition>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CE044-6719-4EEF-A6E7-2D9657DA7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3010FB-387B-4001-8995-3919F01C8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0972A-F89A-4CE9-9C93-C483D4329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D4E38-C322-4E3F-859D-6383D4F03D6E}" type="datetimeFigureOut">
              <a:rPr lang="en-GB" smtClean="0"/>
              <a:t>26/04/2019</a:t>
            </a:fld>
            <a:endParaRPr lang="en-GB"/>
          </a:p>
        </p:txBody>
      </p:sp>
      <p:sp>
        <p:nvSpPr>
          <p:cNvPr id="5" name="Footer Placeholder 4">
            <a:extLst>
              <a:ext uri="{FF2B5EF4-FFF2-40B4-BE49-F238E27FC236}">
                <a16:creationId xmlns:a16="http://schemas.microsoft.com/office/drawing/2014/main" id="{F786C8FD-2944-421A-9919-9E1B77EAE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EA8D94-24F4-4E4D-A098-7B0F9587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EB75E-B922-4533-A540-3426F7C5E744}" type="slidenum">
              <a:rPr lang="en-GB" smtClean="0"/>
              <a:t>‹#›</a:t>
            </a:fld>
            <a:endParaRPr lang="en-GB"/>
          </a:p>
        </p:txBody>
      </p:sp>
    </p:spTree>
    <p:extLst>
      <p:ext uri="{BB962C8B-B14F-4D97-AF65-F5344CB8AC3E}">
        <p14:creationId xmlns:p14="http://schemas.microsoft.com/office/powerpoint/2010/main" val="244431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cadetdirect.com/"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Wfyvspnko04?feature=oembed" TargetMode="External"/><Relationship Id="rId5" Type="http://schemas.openxmlformats.org/officeDocument/2006/relationships/hyperlink" Target="https://www.youtube.com/watch?v=Wfyvspnko04" TargetMode="Externa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57493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D248-72F4-4A24-AA95-9958A76831E1}"/>
              </a:ext>
            </a:extLst>
          </p:cNvPr>
          <p:cNvSpPr>
            <a:spLocks noGrp="1"/>
          </p:cNvSpPr>
          <p:nvPr>
            <p:ph type="title"/>
          </p:nvPr>
        </p:nvSpPr>
        <p:spPr>
          <a:xfrm>
            <a:off x="673248" y="271587"/>
            <a:ext cx="4074598" cy="609473"/>
          </a:xfrm>
        </p:spPr>
        <p:txBody>
          <a:bodyPr/>
          <a:lstStyle/>
          <a:p>
            <a:r>
              <a:rPr lang="en-GB" dirty="0"/>
              <a:t>WORLD WAR I &amp; 1919</a:t>
            </a:r>
          </a:p>
        </p:txBody>
      </p:sp>
      <p:sp>
        <p:nvSpPr>
          <p:cNvPr id="3" name="Content Placeholder 2">
            <a:extLst>
              <a:ext uri="{FF2B5EF4-FFF2-40B4-BE49-F238E27FC236}">
                <a16:creationId xmlns:a16="http://schemas.microsoft.com/office/drawing/2014/main" id="{581B979F-648A-47C9-B606-B7FA02BCE698}"/>
              </a:ext>
            </a:extLst>
          </p:cNvPr>
          <p:cNvSpPr>
            <a:spLocks noGrp="1"/>
          </p:cNvSpPr>
          <p:nvPr>
            <p:ph idx="1"/>
          </p:nvPr>
        </p:nvSpPr>
        <p:spPr/>
        <p:txBody>
          <a:bodyPr/>
          <a:lstStyle/>
          <a:p>
            <a:r>
              <a:rPr lang="en-GB" dirty="0"/>
              <a:t>During WW1 (1914-1918) technology developed rapidly and many armed forces began using aircraft.</a:t>
            </a:r>
          </a:p>
          <a:p>
            <a:endParaRPr lang="en-GB" dirty="0"/>
          </a:p>
          <a:p>
            <a:r>
              <a:rPr lang="en-GB" dirty="0"/>
              <a:t>Gun technology improved on many aircraft.</a:t>
            </a:r>
          </a:p>
          <a:p>
            <a:endParaRPr lang="en-GB" dirty="0"/>
          </a:p>
          <a:p>
            <a:r>
              <a:rPr lang="en-GB" dirty="0"/>
              <a:t>In 1919 a converted Vickers </a:t>
            </a:r>
            <a:r>
              <a:rPr lang="en-GB" dirty="0" err="1"/>
              <a:t>Vimy</a:t>
            </a:r>
            <a:r>
              <a:rPr lang="en-GB" dirty="0"/>
              <a:t> bomber was the first aircraft to cross the Atlantic. Flown by </a:t>
            </a:r>
            <a:r>
              <a:rPr lang="en-GB" dirty="0" err="1"/>
              <a:t>Alcock</a:t>
            </a:r>
            <a:r>
              <a:rPr lang="en-GB" dirty="0"/>
              <a:t> and Brown.</a:t>
            </a:r>
          </a:p>
          <a:p>
            <a:endParaRPr lang="en-GB" dirty="0"/>
          </a:p>
        </p:txBody>
      </p:sp>
      <p:graphicFrame>
        <p:nvGraphicFramePr>
          <p:cNvPr id="4" name="Table 3">
            <a:extLst>
              <a:ext uri="{FF2B5EF4-FFF2-40B4-BE49-F238E27FC236}">
                <a16:creationId xmlns:a16="http://schemas.microsoft.com/office/drawing/2014/main" id="{45258BA7-E3BF-493A-BA2D-9BBB707666F7}"/>
              </a:ext>
            </a:extLst>
          </p:cNvPr>
          <p:cNvGraphicFramePr>
            <a:graphicFrameLocks noGrp="1"/>
          </p:cNvGraphicFramePr>
          <p:nvPr>
            <p:extLst>
              <p:ext uri="{D42A27DB-BD31-4B8C-83A1-F6EECF244321}">
                <p14:modId xmlns:p14="http://schemas.microsoft.com/office/powerpoint/2010/main" val="3172525240"/>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51</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8" name="Group 7">
            <a:extLst>
              <a:ext uri="{FF2B5EF4-FFF2-40B4-BE49-F238E27FC236}">
                <a16:creationId xmlns:a16="http://schemas.microsoft.com/office/drawing/2014/main" id="{4FF98D81-0819-4E7A-B566-9869DF924C48}"/>
              </a:ext>
            </a:extLst>
          </p:cNvPr>
          <p:cNvGrpSpPr/>
          <p:nvPr/>
        </p:nvGrpSpPr>
        <p:grpSpPr>
          <a:xfrm>
            <a:off x="673247" y="4422517"/>
            <a:ext cx="9204177" cy="2163896"/>
            <a:chOff x="838199" y="4404594"/>
            <a:chExt cx="9329612" cy="2193386"/>
          </a:xfrm>
        </p:grpSpPr>
        <p:pic>
          <p:nvPicPr>
            <p:cNvPr id="5" name="Picture 4">
              <a:extLst>
                <a:ext uri="{FF2B5EF4-FFF2-40B4-BE49-F238E27FC236}">
                  <a16:creationId xmlns:a16="http://schemas.microsoft.com/office/drawing/2014/main" id="{6B591085-0299-4A89-9197-1BA9864F9F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38372" y="4407278"/>
              <a:ext cx="4022977" cy="2184476"/>
            </a:xfrm>
            <a:prstGeom prst="rect">
              <a:avLst/>
            </a:prstGeom>
            <a:ln w="228600" cap="sq" cmpd="thickThin">
              <a:noFill/>
              <a:prstDash val="solid"/>
              <a:miter lim="800000"/>
            </a:ln>
            <a:effectLst/>
          </p:spPr>
        </p:pic>
        <p:pic>
          <p:nvPicPr>
            <p:cNvPr id="6" name="Picture 5">
              <a:extLst>
                <a:ext uri="{FF2B5EF4-FFF2-40B4-BE49-F238E27FC236}">
                  <a16:creationId xmlns:a16="http://schemas.microsoft.com/office/drawing/2014/main" id="{FB5124D2-1CDC-4206-B16F-36A8D70EA571}"/>
                </a:ext>
              </a:extLst>
            </p:cNvPr>
            <p:cNvPicPr>
              <a:picLocks noChangeAspect="1"/>
            </p:cNvPicPr>
            <p:nvPr/>
          </p:nvPicPr>
          <p:blipFill>
            <a:blip r:embed="rId4"/>
            <a:stretch>
              <a:fillRect/>
            </a:stretch>
          </p:blipFill>
          <p:spPr>
            <a:xfrm>
              <a:off x="838199" y="4407278"/>
              <a:ext cx="3257550" cy="2190702"/>
            </a:xfrm>
            <a:prstGeom prst="rect">
              <a:avLst/>
            </a:prstGeom>
          </p:spPr>
        </p:pic>
        <p:pic>
          <p:nvPicPr>
            <p:cNvPr id="7" name="Picture 2" descr="http://ngb.chebucto.org/Articles/sjc-alcock-and-brown-photo.jpg">
              <a:extLst>
                <a:ext uri="{FF2B5EF4-FFF2-40B4-BE49-F238E27FC236}">
                  <a16:creationId xmlns:a16="http://schemas.microsoft.com/office/drawing/2014/main" id="{D62FBEB1-9833-45D6-B266-28EBE47D9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3972" y="4404594"/>
              <a:ext cx="1763839" cy="21871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71517861"/>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7AEBB-5FC0-4BE2-B935-063002DB97E5}"/>
              </a:ext>
            </a:extLst>
          </p:cNvPr>
          <p:cNvSpPr>
            <a:spLocks noGrp="1"/>
          </p:cNvSpPr>
          <p:nvPr>
            <p:ph type="title"/>
          </p:nvPr>
        </p:nvSpPr>
        <p:spPr>
          <a:xfrm>
            <a:off x="673248" y="271587"/>
            <a:ext cx="2966767" cy="609473"/>
          </a:xfrm>
        </p:spPr>
        <p:txBody>
          <a:bodyPr/>
          <a:lstStyle/>
          <a:p>
            <a:r>
              <a:rPr lang="en-GB" dirty="0"/>
              <a:t>AMY JOHNSON</a:t>
            </a:r>
          </a:p>
        </p:txBody>
      </p:sp>
      <p:sp>
        <p:nvSpPr>
          <p:cNvPr id="3" name="Content Placeholder 2">
            <a:extLst>
              <a:ext uri="{FF2B5EF4-FFF2-40B4-BE49-F238E27FC236}">
                <a16:creationId xmlns:a16="http://schemas.microsoft.com/office/drawing/2014/main" id="{A4DFE750-87EE-4096-BFA5-AB5A37BE4FBF}"/>
              </a:ext>
            </a:extLst>
          </p:cNvPr>
          <p:cNvSpPr>
            <a:spLocks noGrp="1"/>
          </p:cNvSpPr>
          <p:nvPr>
            <p:ph idx="1"/>
          </p:nvPr>
        </p:nvSpPr>
        <p:spPr>
          <a:xfrm>
            <a:off x="4457181" y="1180427"/>
            <a:ext cx="5420243" cy="2643792"/>
          </a:xfrm>
        </p:spPr>
        <p:txBody>
          <a:bodyPr/>
          <a:lstStyle/>
          <a:p>
            <a:r>
              <a:rPr lang="en-GB" dirty="0"/>
              <a:t>First solo flight from England to Australia by a woman in 1930.</a:t>
            </a:r>
          </a:p>
          <a:p>
            <a:endParaRPr lang="en-GB" dirty="0"/>
          </a:p>
          <a:p>
            <a:r>
              <a:rPr lang="en-GB" dirty="0"/>
              <a:t>She set numerous long-distance records during the 1930s.</a:t>
            </a:r>
          </a:p>
          <a:p>
            <a:pPr marL="0" indent="0">
              <a:buNone/>
            </a:pPr>
            <a:endParaRPr lang="en-GB" dirty="0"/>
          </a:p>
        </p:txBody>
      </p:sp>
      <p:graphicFrame>
        <p:nvGraphicFramePr>
          <p:cNvPr id="4" name="Table 3">
            <a:extLst>
              <a:ext uri="{FF2B5EF4-FFF2-40B4-BE49-F238E27FC236}">
                <a16:creationId xmlns:a16="http://schemas.microsoft.com/office/drawing/2014/main" id="{372EA9DC-2053-4FA9-8E8A-BBAED1C88749}"/>
              </a:ext>
            </a:extLst>
          </p:cNvPr>
          <p:cNvGraphicFramePr>
            <a:graphicFrameLocks noGrp="1"/>
          </p:cNvGraphicFramePr>
          <p:nvPr>
            <p:extLst>
              <p:ext uri="{D42A27DB-BD31-4B8C-83A1-F6EECF244321}">
                <p14:modId xmlns:p14="http://schemas.microsoft.com/office/powerpoint/2010/main" val="249013803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51</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6" name="Picture 4" descr="http://www.kismetgirls.com/celebrities/celebrity_photos/amy-johnson-de-haviland-gypsy-moth-science-museum.jpg">
            <a:extLst>
              <a:ext uri="{FF2B5EF4-FFF2-40B4-BE49-F238E27FC236}">
                <a16:creationId xmlns:a16="http://schemas.microsoft.com/office/drawing/2014/main" id="{B4B2202D-E67B-41C6-8517-A9777116D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 y="1185905"/>
            <a:ext cx="3655769" cy="246681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258CBDD-B2EC-44C5-9881-77550448FE40}"/>
              </a:ext>
            </a:extLst>
          </p:cNvPr>
          <p:cNvGrpSpPr/>
          <p:nvPr/>
        </p:nvGrpSpPr>
        <p:grpSpPr>
          <a:xfrm>
            <a:off x="673248" y="3824219"/>
            <a:ext cx="9204177" cy="2758258"/>
            <a:chOff x="673248" y="4028870"/>
            <a:chExt cx="8534400" cy="2557543"/>
          </a:xfrm>
        </p:grpSpPr>
        <p:pic>
          <p:nvPicPr>
            <p:cNvPr id="5" name="Picture 2" descr="http://amyjohnsonfestival.co.uk/wp-content/uploads/2015/08/amy-portrait1.jpg">
              <a:extLst>
                <a:ext uri="{FF2B5EF4-FFF2-40B4-BE49-F238E27FC236}">
                  <a16:creationId xmlns:a16="http://schemas.microsoft.com/office/drawing/2014/main" id="{F7B385E2-00A8-4A2A-94F2-AAAF4A79AD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48" y="4028870"/>
              <a:ext cx="1787525" cy="25536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tar: Amy Johnson with the Gipsy Moth, which the Science Museum is refusing to lend to an event in Hull">
              <a:extLst>
                <a:ext uri="{FF2B5EF4-FFF2-40B4-BE49-F238E27FC236}">
                  <a16:creationId xmlns:a16="http://schemas.microsoft.com/office/drawing/2014/main" id="{A7247076-65C8-48A9-AFDB-A37E3AFE26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761"/>
            <a:stretch/>
          </p:blipFill>
          <p:spPr bwMode="auto">
            <a:xfrm>
              <a:off x="2598885" y="4038395"/>
              <a:ext cx="3217863" cy="25448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www.mylearning.org/learning/yorkshire-world-collection-amy-johnson-logbook/Mollison_and_Johnson.jpg">
              <a:extLst>
                <a:ext uri="{FF2B5EF4-FFF2-40B4-BE49-F238E27FC236}">
                  <a16:creationId xmlns:a16="http://schemas.microsoft.com/office/drawing/2014/main" id="{F5AF498B-5B25-4C2E-A67A-C9AAD178D7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4860" y="4038395"/>
              <a:ext cx="3252788" cy="25480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6211565"/>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8" y="271586"/>
            <a:ext cx="3381168"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3112069002"/>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p:txBody>
          <a:bodyPr/>
          <a:lstStyle/>
          <a:p>
            <a:pPr marL="0" indent="0">
              <a:buNone/>
            </a:pPr>
            <a:r>
              <a:rPr lang="en-GB" b="1" dirty="0">
                <a:solidFill>
                  <a:srgbClr val="0072CF"/>
                </a:solidFill>
              </a:rPr>
              <a:t>LO2: </a:t>
            </a:r>
            <a:r>
              <a:rPr lang="en-GB" dirty="0">
                <a:solidFill>
                  <a:srgbClr val="0072CF"/>
                </a:solidFill>
              </a:rPr>
              <a:t>Have an appreciation of the history and application of heavier-than-air craft.</a:t>
            </a:r>
          </a:p>
          <a:p>
            <a:pPr marL="0" indent="0">
              <a:buNone/>
            </a:pPr>
            <a:endParaRPr lang="en-GB" dirty="0">
              <a:solidFill>
                <a:srgbClr val="0072CF"/>
              </a:solidFill>
            </a:endParaRPr>
          </a:p>
          <a:p>
            <a:r>
              <a:rPr lang="en-GB" dirty="0"/>
              <a:t>Identify the key milestones in the history of heavier-than-air craft. </a:t>
            </a:r>
          </a:p>
        </p:txBody>
      </p:sp>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cxnSp>
        <p:nvCxnSpPr>
          <p:cNvPr id="5" name="Straight Connector 4">
            <a:extLst>
              <a:ext uri="{FF2B5EF4-FFF2-40B4-BE49-F238E27FC236}">
                <a16:creationId xmlns:a16="http://schemas.microsoft.com/office/drawing/2014/main" id="{FFD7AB20-116E-4EB1-97D4-C90995C5E888}"/>
              </a:ext>
            </a:extLst>
          </p:cNvPr>
          <p:cNvCxnSpPr>
            <a:cxnSpLocks/>
          </p:cNvCxnSpPr>
          <p:nvPr/>
        </p:nvCxnSpPr>
        <p:spPr>
          <a:xfrm>
            <a:off x="827471" y="2280445"/>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536929"/>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p:txBody>
          <a:bodyPr/>
          <a:lstStyle/>
          <a:p>
            <a:pPr marL="0" indent="0">
              <a:buNone/>
            </a:pPr>
            <a:r>
              <a:rPr lang="en-GB" b="1" dirty="0">
                <a:solidFill>
                  <a:srgbClr val="0072CF"/>
                </a:solidFill>
              </a:rPr>
              <a:t>LO2: </a:t>
            </a:r>
            <a:r>
              <a:rPr lang="en-GB" dirty="0">
                <a:solidFill>
                  <a:srgbClr val="0072CF"/>
                </a:solidFill>
              </a:rPr>
              <a:t>Have an appreciation of the history and application of heavier-than-air craft.</a:t>
            </a:r>
          </a:p>
          <a:p>
            <a:pPr marL="0" indent="0">
              <a:buNone/>
            </a:pPr>
            <a:endParaRPr lang="en-GB" dirty="0">
              <a:solidFill>
                <a:srgbClr val="0072CF"/>
              </a:solidFill>
            </a:endParaRPr>
          </a:p>
          <a:p>
            <a:r>
              <a:rPr lang="en-GB" dirty="0"/>
              <a:t>Demonstrate the principle of heavier-than-air flight.</a:t>
            </a:r>
          </a:p>
        </p:txBody>
      </p:sp>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cxnSp>
        <p:nvCxnSpPr>
          <p:cNvPr id="5" name="Straight Connector 4">
            <a:extLst>
              <a:ext uri="{FF2B5EF4-FFF2-40B4-BE49-F238E27FC236}">
                <a16:creationId xmlns:a16="http://schemas.microsoft.com/office/drawing/2014/main" id="{FFD7AB20-116E-4EB1-97D4-C90995C5E888}"/>
              </a:ext>
            </a:extLst>
          </p:cNvPr>
          <p:cNvCxnSpPr>
            <a:cxnSpLocks/>
          </p:cNvCxnSpPr>
          <p:nvPr/>
        </p:nvCxnSpPr>
        <p:spPr>
          <a:xfrm>
            <a:off x="827471" y="2280445"/>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587709"/>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87CBD-1CCE-4982-9205-4359B3070097}"/>
              </a:ext>
            </a:extLst>
          </p:cNvPr>
          <p:cNvSpPr>
            <a:spLocks noGrp="1"/>
          </p:cNvSpPr>
          <p:nvPr>
            <p:ph type="title"/>
          </p:nvPr>
        </p:nvSpPr>
        <p:spPr>
          <a:xfrm>
            <a:off x="673248" y="271587"/>
            <a:ext cx="5664922" cy="609473"/>
          </a:xfrm>
        </p:spPr>
        <p:txBody>
          <a:bodyPr/>
          <a:lstStyle/>
          <a:p>
            <a:r>
              <a:rPr lang="en-GB" dirty="0"/>
              <a:t>HOW DOES AN AIRCRAFT FLY?</a:t>
            </a:r>
          </a:p>
        </p:txBody>
      </p:sp>
      <p:sp>
        <p:nvSpPr>
          <p:cNvPr id="3" name="Content Placeholder 2">
            <a:extLst>
              <a:ext uri="{FF2B5EF4-FFF2-40B4-BE49-F238E27FC236}">
                <a16:creationId xmlns:a16="http://schemas.microsoft.com/office/drawing/2014/main" id="{8A6E4B1A-68EB-4503-A478-9EBF705DA53E}"/>
              </a:ext>
            </a:extLst>
          </p:cNvPr>
          <p:cNvSpPr>
            <a:spLocks noGrp="1"/>
          </p:cNvSpPr>
          <p:nvPr>
            <p:ph idx="1"/>
          </p:nvPr>
        </p:nvSpPr>
        <p:spPr/>
        <p:txBody>
          <a:bodyPr/>
          <a:lstStyle/>
          <a:p>
            <a:r>
              <a:rPr lang="en-GB" dirty="0"/>
              <a:t>Bernoulli principle:</a:t>
            </a:r>
          </a:p>
          <a:p>
            <a:pPr lvl="1"/>
            <a:r>
              <a:rPr lang="en-GB" sz="2400" dirty="0"/>
              <a:t>Air flows around wing.</a:t>
            </a:r>
          </a:p>
          <a:p>
            <a:pPr lvl="1"/>
            <a:r>
              <a:rPr lang="en-GB" sz="2400" dirty="0"/>
              <a:t>Air travels faster over the top of the wing than the bottom.</a:t>
            </a:r>
          </a:p>
          <a:p>
            <a:pPr lvl="1"/>
            <a:r>
              <a:rPr lang="en-GB" sz="2400" dirty="0"/>
              <a:t>Makes pressure lower on top of wing.</a:t>
            </a:r>
          </a:p>
          <a:p>
            <a:pPr lvl="1"/>
            <a:r>
              <a:rPr lang="en-GB" sz="2400" dirty="0"/>
              <a:t>High pressure is generated underneath wing – aircraft is ‘pushed’ up</a:t>
            </a:r>
            <a:r>
              <a:rPr lang="en-GB" dirty="0"/>
              <a:t>.</a:t>
            </a:r>
          </a:p>
        </p:txBody>
      </p:sp>
      <p:graphicFrame>
        <p:nvGraphicFramePr>
          <p:cNvPr id="5" name="Table 4">
            <a:extLst>
              <a:ext uri="{FF2B5EF4-FFF2-40B4-BE49-F238E27FC236}">
                <a16:creationId xmlns:a16="http://schemas.microsoft.com/office/drawing/2014/main" id="{322FDAE8-4A83-43B1-901C-D3DCA1BFE585}"/>
              </a:ext>
            </a:extLst>
          </p:cNvPr>
          <p:cNvGraphicFramePr>
            <a:graphicFrameLocks noGrp="1"/>
          </p:cNvGraphicFramePr>
          <p:nvPr>
            <p:extLst>
              <p:ext uri="{D42A27DB-BD31-4B8C-83A1-F6EECF244321}">
                <p14:modId xmlns:p14="http://schemas.microsoft.com/office/powerpoint/2010/main" val="3376904956"/>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6" name="Group 33">
            <a:extLst>
              <a:ext uri="{FF2B5EF4-FFF2-40B4-BE49-F238E27FC236}">
                <a16:creationId xmlns:a16="http://schemas.microsoft.com/office/drawing/2014/main" id="{50473330-7DF4-497C-9BC2-8FCACE4D5AEA}"/>
              </a:ext>
            </a:extLst>
          </p:cNvPr>
          <p:cNvGrpSpPr>
            <a:grpSpLocks/>
          </p:cNvGrpSpPr>
          <p:nvPr/>
        </p:nvGrpSpPr>
        <p:grpSpPr bwMode="auto">
          <a:xfrm>
            <a:off x="673247" y="3508592"/>
            <a:ext cx="9204177" cy="3160871"/>
            <a:chOff x="108011636" y="109949246"/>
            <a:chExt cx="3975064" cy="1363933"/>
          </a:xfrm>
        </p:grpSpPr>
        <p:sp>
          <p:nvSpPr>
            <p:cNvPr id="7" name="AutoShape 34">
              <a:extLst>
                <a:ext uri="{FF2B5EF4-FFF2-40B4-BE49-F238E27FC236}">
                  <a16:creationId xmlns:a16="http://schemas.microsoft.com/office/drawing/2014/main" id="{5E7FB54F-67DC-4FB3-B6E3-3F6F349BF6F2}"/>
                </a:ext>
              </a:extLst>
            </p:cNvPr>
            <p:cNvSpPr>
              <a:spLocks noChangeArrowheads="1"/>
            </p:cNvSpPr>
            <p:nvPr/>
          </p:nvSpPr>
          <p:spPr bwMode="auto">
            <a:xfrm>
              <a:off x="110501879" y="109949246"/>
              <a:ext cx="368626" cy="568298"/>
            </a:xfrm>
            <a:prstGeom prst="upArrow">
              <a:avLst>
                <a:gd name="adj1" fmla="val 52778"/>
                <a:gd name="adj2" fmla="val 59197"/>
              </a:avLst>
            </a:prstGeom>
            <a:solidFill>
              <a:srgbClr val="002E5F"/>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eaVert" wrap="square" lIns="36576" tIns="36576" rIns="36576" bIns="36576" numCol="1" anchor="t" anchorCtr="0" compatLnSpc="1">
              <a:prstTxWarp prst="textNoShape">
                <a:avLst/>
              </a:prstTxWarp>
            </a:bodyPr>
            <a:lstStyle/>
            <a:p>
              <a:endParaRPr lang="en-GB" sz="3200"/>
            </a:p>
          </p:txBody>
        </p:sp>
        <p:pic>
          <p:nvPicPr>
            <p:cNvPr id="8" name="Picture 35" descr="Wing Lift Diagram">
              <a:extLst>
                <a:ext uri="{FF2B5EF4-FFF2-40B4-BE49-F238E27FC236}">
                  <a16:creationId xmlns:a16="http://schemas.microsoft.com/office/drawing/2014/main" id="{CF6437B7-4B1B-496C-9662-BF16BBD3C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11636" y="110142907"/>
              <a:ext cx="3975064" cy="1012191"/>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sp>
          <p:nvSpPr>
            <p:cNvPr id="9" name="Text Box 36">
              <a:extLst>
                <a:ext uri="{FF2B5EF4-FFF2-40B4-BE49-F238E27FC236}">
                  <a16:creationId xmlns:a16="http://schemas.microsoft.com/office/drawing/2014/main" id="{6282033E-871B-40A7-904E-3464ED390186}"/>
                </a:ext>
              </a:extLst>
            </p:cNvPr>
            <p:cNvSpPr txBox="1">
              <a:spLocks noChangeArrowheads="1"/>
            </p:cNvSpPr>
            <p:nvPr/>
          </p:nvSpPr>
          <p:spPr bwMode="auto">
            <a:xfrm>
              <a:off x="109018407" y="110518928"/>
              <a:ext cx="1136594" cy="240630"/>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FFFFFF"/>
                  </a:solidFill>
                  <a:effectLst/>
                  <a:latin typeface="Myriad Pro" panose="020B0503030403020204" pitchFamily="34" charset="0"/>
                </a:rPr>
                <a:t>Wing</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
          <p:nvSpPr>
            <p:cNvPr id="10" name="Text Box 37">
              <a:extLst>
                <a:ext uri="{FF2B5EF4-FFF2-40B4-BE49-F238E27FC236}">
                  <a16:creationId xmlns:a16="http://schemas.microsoft.com/office/drawing/2014/main" id="{76410D89-FB0A-45BA-BC59-62B1061BBD72}"/>
                </a:ext>
              </a:extLst>
            </p:cNvPr>
            <p:cNvSpPr txBox="1">
              <a:spLocks noChangeArrowheads="1"/>
            </p:cNvSpPr>
            <p:nvPr/>
          </p:nvSpPr>
          <p:spPr bwMode="auto">
            <a:xfrm>
              <a:off x="109001635" y="111072549"/>
              <a:ext cx="1331147" cy="240630"/>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0000"/>
                  </a:solidFill>
                  <a:effectLst/>
                  <a:latin typeface="Myriad Pro" panose="020B0503030403020204" pitchFamily="34" charset="0"/>
                </a:rPr>
                <a:t>Slower Moving Air</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
          <p:nvSpPr>
            <p:cNvPr id="11" name="Text Box 38">
              <a:extLst>
                <a:ext uri="{FF2B5EF4-FFF2-40B4-BE49-F238E27FC236}">
                  <a16:creationId xmlns:a16="http://schemas.microsoft.com/office/drawing/2014/main" id="{E26F10D5-2107-4165-855A-F967C184FC0B}"/>
                </a:ext>
              </a:extLst>
            </p:cNvPr>
            <p:cNvSpPr txBox="1">
              <a:spLocks noChangeArrowheads="1"/>
            </p:cNvSpPr>
            <p:nvPr/>
          </p:nvSpPr>
          <p:spPr bwMode="auto">
            <a:xfrm>
              <a:off x="109018407" y="109987641"/>
              <a:ext cx="1331147" cy="240631"/>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0000"/>
                  </a:solidFill>
                  <a:effectLst/>
                  <a:latin typeface="Myriad Pro" panose="020B0503030403020204" pitchFamily="34" charset="0"/>
                </a:rPr>
                <a:t>Faster Moving Air</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
          <p:nvSpPr>
            <p:cNvPr id="12" name="Text Box 39">
              <a:extLst>
                <a:ext uri="{FF2B5EF4-FFF2-40B4-BE49-F238E27FC236}">
                  <a16:creationId xmlns:a16="http://schemas.microsoft.com/office/drawing/2014/main" id="{3B407A28-B6F2-44C8-93C5-388D475C643C}"/>
                </a:ext>
              </a:extLst>
            </p:cNvPr>
            <p:cNvSpPr txBox="1">
              <a:spLocks noChangeArrowheads="1"/>
            </p:cNvSpPr>
            <p:nvPr/>
          </p:nvSpPr>
          <p:spPr bwMode="auto">
            <a:xfrm>
              <a:off x="110866517" y="110217096"/>
              <a:ext cx="602779" cy="240630"/>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0000"/>
                  </a:solidFill>
                  <a:effectLst/>
                  <a:latin typeface="Myriad Pro" panose="020B0503030403020204" pitchFamily="34" charset="0"/>
                </a:rPr>
                <a:t>Lift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999312649"/>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97DA-1F69-4FDE-8A49-6FCE428F1C11}"/>
              </a:ext>
            </a:extLst>
          </p:cNvPr>
          <p:cNvSpPr>
            <a:spLocks noGrp="1"/>
          </p:cNvSpPr>
          <p:nvPr>
            <p:ph type="title"/>
          </p:nvPr>
        </p:nvSpPr>
        <p:spPr>
          <a:xfrm>
            <a:off x="673248" y="271587"/>
            <a:ext cx="5664922" cy="609473"/>
          </a:xfrm>
        </p:spPr>
        <p:txBody>
          <a:bodyPr/>
          <a:lstStyle/>
          <a:p>
            <a:r>
              <a:rPr lang="en-GB" dirty="0"/>
              <a:t>HOW DOES AN AIRCRAFT FLY?</a:t>
            </a:r>
          </a:p>
        </p:txBody>
      </p:sp>
      <p:sp>
        <p:nvSpPr>
          <p:cNvPr id="3" name="Content Placeholder 2">
            <a:extLst>
              <a:ext uri="{FF2B5EF4-FFF2-40B4-BE49-F238E27FC236}">
                <a16:creationId xmlns:a16="http://schemas.microsoft.com/office/drawing/2014/main" id="{5CCC10E3-58F5-4BBC-959B-3317D03DC323}"/>
              </a:ext>
            </a:extLst>
          </p:cNvPr>
          <p:cNvSpPr>
            <a:spLocks noGrp="1"/>
          </p:cNvSpPr>
          <p:nvPr>
            <p:ph idx="1"/>
          </p:nvPr>
        </p:nvSpPr>
        <p:spPr>
          <a:xfrm>
            <a:off x="673248" y="1184490"/>
            <a:ext cx="9204177" cy="1158660"/>
          </a:xfrm>
        </p:spPr>
        <p:txBody>
          <a:bodyPr/>
          <a:lstStyle/>
          <a:p>
            <a:r>
              <a:rPr lang="en-GB" dirty="0"/>
              <a:t>Once airborne, the pilot uses the elevators to control the aircraft’s pitch, ailerons to control the roll and the rudder to control the aircraft in yaw.</a:t>
            </a:r>
          </a:p>
        </p:txBody>
      </p:sp>
      <p:grpSp>
        <p:nvGrpSpPr>
          <p:cNvPr id="18" name="Group 17">
            <a:extLst>
              <a:ext uri="{FF2B5EF4-FFF2-40B4-BE49-F238E27FC236}">
                <a16:creationId xmlns:a16="http://schemas.microsoft.com/office/drawing/2014/main" id="{B4592E88-90C9-42C8-ABE6-20E8B618C8FC}"/>
              </a:ext>
            </a:extLst>
          </p:cNvPr>
          <p:cNvGrpSpPr/>
          <p:nvPr/>
        </p:nvGrpSpPr>
        <p:grpSpPr>
          <a:xfrm>
            <a:off x="779936" y="2665630"/>
            <a:ext cx="9068015" cy="3373220"/>
            <a:chOff x="779936" y="2665630"/>
            <a:chExt cx="9068015" cy="3373220"/>
          </a:xfrm>
        </p:grpSpPr>
        <p:cxnSp>
          <p:nvCxnSpPr>
            <p:cNvPr id="7" name="AutoShape 34">
              <a:extLst>
                <a:ext uri="{FF2B5EF4-FFF2-40B4-BE49-F238E27FC236}">
                  <a16:creationId xmlns:a16="http://schemas.microsoft.com/office/drawing/2014/main" id="{1CA0828A-F6B9-4CB2-9154-9E67A61C7D43}"/>
                </a:ext>
              </a:extLst>
            </p:cNvPr>
            <p:cNvCxnSpPr>
              <a:cxnSpLocks noChangeShapeType="1"/>
            </p:cNvCxnSpPr>
            <p:nvPr/>
          </p:nvCxnSpPr>
          <p:spPr bwMode="auto">
            <a:xfrm>
              <a:off x="1538361" y="3681201"/>
              <a:ext cx="8309590" cy="487549"/>
            </a:xfrm>
            <a:prstGeom prst="straightConnector1">
              <a:avLst/>
            </a:prstGeom>
            <a:noFill/>
            <a:ln w="381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8" name="Text Box 35">
              <a:extLst>
                <a:ext uri="{FF2B5EF4-FFF2-40B4-BE49-F238E27FC236}">
                  <a16:creationId xmlns:a16="http://schemas.microsoft.com/office/drawing/2014/main" id="{C37AEF29-BE3A-42EB-9C79-F62F24D188F3}"/>
                </a:ext>
              </a:extLst>
            </p:cNvPr>
            <p:cNvSpPr txBox="1">
              <a:spLocks noChangeArrowheads="1"/>
            </p:cNvSpPr>
            <p:nvPr/>
          </p:nvSpPr>
          <p:spPr bwMode="auto">
            <a:xfrm>
              <a:off x="779936" y="5266924"/>
              <a:ext cx="1285734" cy="51331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2E5F"/>
                  </a:solidFill>
                  <a:effectLst/>
                  <a:latin typeface="Myriad Pro" panose="020B0503030403020204" pitchFamily="34" charset="0"/>
                </a:rPr>
                <a:t>Pitch</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cxnSp>
          <p:nvCxnSpPr>
            <p:cNvPr id="9" name="AutoShape 36">
              <a:extLst>
                <a:ext uri="{FF2B5EF4-FFF2-40B4-BE49-F238E27FC236}">
                  <a16:creationId xmlns:a16="http://schemas.microsoft.com/office/drawing/2014/main" id="{66913834-EF06-489E-B507-25B6E99FE6D5}"/>
                </a:ext>
              </a:extLst>
            </p:cNvPr>
            <p:cNvCxnSpPr>
              <a:cxnSpLocks noChangeShapeType="1"/>
            </p:cNvCxnSpPr>
            <p:nvPr/>
          </p:nvCxnSpPr>
          <p:spPr bwMode="auto">
            <a:xfrm flipH="1">
              <a:off x="5752033" y="2795803"/>
              <a:ext cx="23928" cy="3243047"/>
            </a:xfrm>
            <a:prstGeom prst="straightConnector1">
              <a:avLst/>
            </a:prstGeom>
            <a:noFill/>
            <a:ln w="381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pic>
          <p:nvPicPr>
            <p:cNvPr id="10" name="Picture 37" descr="grobxl">
              <a:extLst>
                <a:ext uri="{FF2B5EF4-FFF2-40B4-BE49-F238E27FC236}">
                  <a16:creationId xmlns:a16="http://schemas.microsoft.com/office/drawing/2014/main" id="{9301D5CD-3AE7-4E44-A3CC-6C429A9E6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4777" y="2665630"/>
              <a:ext cx="8161118" cy="2730422"/>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sp>
          <p:nvSpPr>
            <p:cNvPr id="11" name="AutoShape 38">
              <a:extLst>
                <a:ext uri="{FF2B5EF4-FFF2-40B4-BE49-F238E27FC236}">
                  <a16:creationId xmlns:a16="http://schemas.microsoft.com/office/drawing/2014/main" id="{7D584F7D-3DDE-47DB-9E1F-F775A5BD0C77}"/>
                </a:ext>
              </a:extLst>
            </p:cNvPr>
            <p:cNvSpPr>
              <a:spLocks noChangeArrowheads="1"/>
            </p:cNvSpPr>
            <p:nvPr/>
          </p:nvSpPr>
          <p:spPr bwMode="auto">
            <a:xfrm>
              <a:off x="1005794" y="4369846"/>
              <a:ext cx="834018" cy="771147"/>
            </a:xfrm>
            <a:prstGeom prst="curvedDownArrow">
              <a:avLst>
                <a:gd name="adj1" fmla="val 21633"/>
                <a:gd name="adj2" fmla="val 43265"/>
                <a:gd name="adj3" fmla="val 33333"/>
              </a:avLst>
            </a:prstGeom>
            <a:solidFill>
              <a:srgbClr val="002E5F"/>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endParaRPr lang="en-GB" sz="3600"/>
            </a:p>
          </p:txBody>
        </p:sp>
        <p:sp>
          <p:nvSpPr>
            <p:cNvPr id="12" name="AutoShape 39">
              <a:extLst>
                <a:ext uri="{FF2B5EF4-FFF2-40B4-BE49-F238E27FC236}">
                  <a16:creationId xmlns:a16="http://schemas.microsoft.com/office/drawing/2014/main" id="{534804F5-0373-41F7-89D2-6AF5666C45F1}"/>
                </a:ext>
              </a:extLst>
            </p:cNvPr>
            <p:cNvSpPr>
              <a:spLocks noChangeArrowheads="1"/>
            </p:cNvSpPr>
            <p:nvPr/>
          </p:nvSpPr>
          <p:spPr bwMode="auto">
            <a:xfrm flipH="1">
              <a:off x="8303585" y="3858531"/>
              <a:ext cx="1241293" cy="792149"/>
            </a:xfrm>
            <a:prstGeom prst="curvedDownArrow">
              <a:avLst>
                <a:gd name="adj1" fmla="val 23572"/>
                <a:gd name="adj2" fmla="val 54915"/>
                <a:gd name="adj3" fmla="val 24370"/>
              </a:avLst>
            </a:prstGeom>
            <a:solidFill>
              <a:srgbClr val="89697C"/>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endParaRPr lang="en-GB" sz="3600"/>
            </a:p>
          </p:txBody>
        </p:sp>
        <p:cxnSp>
          <p:nvCxnSpPr>
            <p:cNvPr id="13" name="AutoShape 40">
              <a:extLst>
                <a:ext uri="{FF2B5EF4-FFF2-40B4-BE49-F238E27FC236}">
                  <a16:creationId xmlns:a16="http://schemas.microsoft.com/office/drawing/2014/main" id="{8E2E3F91-6910-4CBD-8D81-0FAE76959057}"/>
                </a:ext>
              </a:extLst>
            </p:cNvPr>
            <p:cNvCxnSpPr>
              <a:cxnSpLocks noChangeShapeType="1"/>
            </p:cNvCxnSpPr>
            <p:nvPr/>
          </p:nvCxnSpPr>
          <p:spPr bwMode="auto">
            <a:xfrm>
              <a:off x="8963955" y="4119424"/>
              <a:ext cx="723876" cy="38803"/>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14" name="Text Box 41">
              <a:extLst>
                <a:ext uri="{FF2B5EF4-FFF2-40B4-BE49-F238E27FC236}">
                  <a16:creationId xmlns:a16="http://schemas.microsoft.com/office/drawing/2014/main" id="{0099FF94-DB10-4778-BE95-228F18E85DFB}"/>
                </a:ext>
              </a:extLst>
            </p:cNvPr>
            <p:cNvSpPr txBox="1">
              <a:spLocks noChangeArrowheads="1"/>
            </p:cNvSpPr>
            <p:nvPr/>
          </p:nvSpPr>
          <p:spPr bwMode="auto">
            <a:xfrm>
              <a:off x="8308382" y="4606973"/>
              <a:ext cx="1285734" cy="51331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AF95A4"/>
                  </a:solidFill>
                  <a:effectLst/>
                  <a:latin typeface="Myriad Pro" panose="020B0503030403020204" pitchFamily="34" charset="0"/>
                </a:rPr>
                <a:t>Roll</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
          <p:nvSpPr>
            <p:cNvPr id="15" name="AutoShape 42">
              <a:extLst>
                <a:ext uri="{FF2B5EF4-FFF2-40B4-BE49-F238E27FC236}">
                  <a16:creationId xmlns:a16="http://schemas.microsoft.com/office/drawing/2014/main" id="{4E8D64E8-FDD3-4EB4-A697-1179F2919A28}"/>
                </a:ext>
              </a:extLst>
            </p:cNvPr>
            <p:cNvSpPr>
              <a:spLocks noChangeArrowheads="1"/>
            </p:cNvSpPr>
            <p:nvPr/>
          </p:nvSpPr>
          <p:spPr bwMode="auto">
            <a:xfrm rot="10800000" flipH="1">
              <a:off x="5368806" y="5377002"/>
              <a:ext cx="861536" cy="485264"/>
            </a:xfrm>
            <a:prstGeom prst="curvedLeftArrow">
              <a:avLst>
                <a:gd name="adj1" fmla="val 31958"/>
                <a:gd name="adj2" fmla="val 45977"/>
                <a:gd name="adj3" fmla="val 59186"/>
              </a:avLst>
            </a:prstGeom>
            <a:solidFill>
              <a:srgbClr val="4C9DDE"/>
            </a:solidFill>
            <a:ln>
              <a:noFill/>
            </a:ln>
            <a:effectLst/>
            <a:extLs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endParaRPr lang="en-GB" sz="3600"/>
            </a:p>
          </p:txBody>
        </p:sp>
        <p:cxnSp>
          <p:nvCxnSpPr>
            <p:cNvPr id="16" name="AutoShape 43">
              <a:extLst>
                <a:ext uri="{FF2B5EF4-FFF2-40B4-BE49-F238E27FC236}">
                  <a16:creationId xmlns:a16="http://schemas.microsoft.com/office/drawing/2014/main" id="{2284DF04-6895-46B3-8196-52BD8D88B84A}"/>
                </a:ext>
              </a:extLst>
            </p:cNvPr>
            <p:cNvCxnSpPr>
              <a:cxnSpLocks noChangeShapeType="1"/>
            </p:cNvCxnSpPr>
            <p:nvPr/>
          </p:nvCxnSpPr>
          <p:spPr bwMode="auto">
            <a:xfrm flipH="1">
              <a:off x="5754563" y="5256563"/>
              <a:ext cx="2174" cy="400518"/>
            </a:xfrm>
            <a:prstGeom prst="straightConnector1">
              <a:avLst/>
            </a:prstGeom>
            <a:noFill/>
            <a:ln w="254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DFD4D7"/>
                    </a:outerShdw>
                  </a:effectLst>
                </a14:hiddenEffects>
              </a:ext>
            </a:extLst>
          </p:spPr>
        </p:cxnSp>
        <p:sp>
          <p:nvSpPr>
            <p:cNvPr id="17" name="Text Box 44">
              <a:extLst>
                <a:ext uri="{FF2B5EF4-FFF2-40B4-BE49-F238E27FC236}">
                  <a16:creationId xmlns:a16="http://schemas.microsoft.com/office/drawing/2014/main" id="{38F52EA7-9EEA-4F7F-AC72-FF95835B9316}"/>
                </a:ext>
              </a:extLst>
            </p:cNvPr>
            <p:cNvSpPr txBox="1">
              <a:spLocks noChangeArrowheads="1"/>
            </p:cNvSpPr>
            <p:nvPr/>
          </p:nvSpPr>
          <p:spPr bwMode="auto">
            <a:xfrm>
              <a:off x="6313139" y="5396052"/>
              <a:ext cx="1285734" cy="51331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4C9DDE"/>
                  </a:solidFill>
                  <a:effectLst/>
                  <a:latin typeface="Myriad Pro" panose="020B0503030403020204" pitchFamily="34" charset="0"/>
                </a:rPr>
                <a:t>Yaw</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226858403"/>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8" y="271586"/>
            <a:ext cx="3381168"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1886942450"/>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p:txBody>
          <a:bodyPr/>
          <a:lstStyle/>
          <a:p>
            <a:pPr marL="0" indent="0">
              <a:buNone/>
            </a:pPr>
            <a:r>
              <a:rPr lang="en-GB" b="1" dirty="0">
                <a:solidFill>
                  <a:srgbClr val="0072CF"/>
                </a:solidFill>
              </a:rPr>
              <a:t>LO2: </a:t>
            </a:r>
            <a:r>
              <a:rPr lang="en-GB" dirty="0">
                <a:solidFill>
                  <a:srgbClr val="0072CF"/>
                </a:solidFill>
              </a:rPr>
              <a:t>Have an appreciation of the history and application of heavier-than-air craft.</a:t>
            </a:r>
          </a:p>
          <a:p>
            <a:pPr marL="0" indent="0">
              <a:buNone/>
            </a:pPr>
            <a:endParaRPr lang="en-GB" dirty="0">
              <a:solidFill>
                <a:srgbClr val="0072CF"/>
              </a:solidFill>
            </a:endParaRPr>
          </a:p>
          <a:p>
            <a:r>
              <a:rPr lang="en-GB" dirty="0"/>
              <a:t>Demonstrate the principle of heavier-than-air flight.</a:t>
            </a:r>
          </a:p>
        </p:txBody>
      </p:sp>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cxnSp>
        <p:nvCxnSpPr>
          <p:cNvPr id="5" name="Straight Connector 4">
            <a:extLst>
              <a:ext uri="{FF2B5EF4-FFF2-40B4-BE49-F238E27FC236}">
                <a16:creationId xmlns:a16="http://schemas.microsoft.com/office/drawing/2014/main" id="{FFD7AB20-116E-4EB1-97D4-C90995C5E888}"/>
              </a:ext>
            </a:extLst>
          </p:cNvPr>
          <p:cNvCxnSpPr>
            <a:cxnSpLocks/>
          </p:cNvCxnSpPr>
          <p:nvPr/>
        </p:nvCxnSpPr>
        <p:spPr>
          <a:xfrm>
            <a:off x="827471" y="2280445"/>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033792"/>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Who is thought to have produced the first Model Glider</a:t>
            </a:r>
          </a:p>
          <a:p>
            <a:pPr marL="0" indent="0">
              <a:buNone/>
            </a:pPr>
            <a:r>
              <a:rPr lang="en-GB" b="1" dirty="0">
                <a:solidFill>
                  <a:srgbClr val="0072CF"/>
                </a:solidFill>
              </a:rPr>
              <a:t>in 1804?</a:t>
            </a:r>
          </a:p>
          <a:p>
            <a:pPr marL="0" indent="0">
              <a:buNone/>
            </a:pPr>
            <a:endParaRPr lang="en-GB" b="1" dirty="0">
              <a:solidFill>
                <a:srgbClr val="0072CF"/>
              </a:solidFill>
            </a:endParaRPr>
          </a:p>
          <a:p>
            <a:pPr marL="0" indent="0">
              <a:buNone/>
            </a:pPr>
            <a:r>
              <a:rPr lang="en-GB" dirty="0"/>
              <a:t>a.	Wright Brothers.</a:t>
            </a:r>
          </a:p>
          <a:p>
            <a:pPr marL="0" indent="0">
              <a:buNone/>
            </a:pPr>
            <a:endParaRPr lang="en-GB" dirty="0"/>
          </a:p>
          <a:p>
            <a:pPr marL="0" indent="0">
              <a:buNone/>
            </a:pPr>
            <a:r>
              <a:rPr lang="en-GB" dirty="0"/>
              <a:t>b.	Sir George Cayley.</a:t>
            </a:r>
          </a:p>
          <a:p>
            <a:pPr marL="0" indent="0">
              <a:buNone/>
            </a:pPr>
            <a:endParaRPr lang="en-GB" dirty="0"/>
          </a:p>
          <a:p>
            <a:pPr marL="0" indent="0">
              <a:buNone/>
            </a:pPr>
            <a:r>
              <a:rPr lang="en-GB" dirty="0"/>
              <a:t>c.	Louis Bleriot.</a:t>
            </a:r>
          </a:p>
          <a:p>
            <a:pPr marL="0" indent="0">
              <a:buNone/>
            </a:pPr>
            <a:endParaRPr lang="en-GB" dirty="0"/>
          </a:p>
          <a:p>
            <a:pPr marL="0" indent="0">
              <a:buNone/>
            </a:pPr>
            <a:r>
              <a:rPr lang="en-GB" dirty="0"/>
              <a:t>d.	John </a:t>
            </a:r>
            <a:r>
              <a:rPr lang="en-GB" dirty="0" err="1"/>
              <a:t>Stringfellow</a:t>
            </a:r>
            <a:r>
              <a:rPr lang="en-GB" dirty="0"/>
              <a:t>.</a:t>
            </a:r>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1</a:t>
            </a:r>
          </a:p>
        </p:txBody>
      </p:sp>
    </p:spTree>
    <p:extLst>
      <p:ext uri="{BB962C8B-B14F-4D97-AF65-F5344CB8AC3E}">
        <p14:creationId xmlns:p14="http://schemas.microsoft.com/office/powerpoint/2010/main" val="2742982326"/>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p:txBody>
          <a:bodyPr/>
          <a:lstStyle/>
          <a:p>
            <a:pPr marL="0" indent="0">
              <a:buNone/>
            </a:pPr>
            <a:r>
              <a:rPr lang="en-GB" b="1" dirty="0">
                <a:solidFill>
                  <a:srgbClr val="0072CF"/>
                </a:solidFill>
              </a:rPr>
              <a:t>LO2: </a:t>
            </a:r>
            <a:r>
              <a:rPr lang="en-GB" dirty="0">
                <a:solidFill>
                  <a:srgbClr val="0072CF"/>
                </a:solidFill>
              </a:rPr>
              <a:t>Have an appreciation of the history and application of heavier-than-air craft.</a:t>
            </a:r>
          </a:p>
          <a:p>
            <a:pPr marL="0" indent="0">
              <a:buNone/>
            </a:pPr>
            <a:endParaRPr lang="en-GB" dirty="0">
              <a:solidFill>
                <a:srgbClr val="0072CF"/>
              </a:solidFill>
            </a:endParaRPr>
          </a:p>
          <a:p>
            <a:r>
              <a:rPr lang="en-GB" dirty="0"/>
              <a:t>Identify the key milestones in the history of heavier-than-air craft. </a:t>
            </a:r>
          </a:p>
        </p:txBody>
      </p:sp>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cxnSp>
        <p:nvCxnSpPr>
          <p:cNvPr id="5" name="Straight Connector 4">
            <a:extLst>
              <a:ext uri="{FF2B5EF4-FFF2-40B4-BE49-F238E27FC236}">
                <a16:creationId xmlns:a16="http://schemas.microsoft.com/office/drawing/2014/main" id="{FFD7AB20-116E-4EB1-97D4-C90995C5E888}"/>
              </a:ext>
            </a:extLst>
          </p:cNvPr>
          <p:cNvCxnSpPr>
            <a:cxnSpLocks/>
          </p:cNvCxnSpPr>
          <p:nvPr/>
        </p:nvCxnSpPr>
        <p:spPr>
          <a:xfrm>
            <a:off x="827471" y="2280445"/>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356829"/>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Who is thought to have produced the first Model Glider</a:t>
            </a:r>
          </a:p>
          <a:p>
            <a:pPr marL="0" indent="0">
              <a:buNone/>
            </a:pPr>
            <a:r>
              <a:rPr lang="en-GB" b="1" dirty="0">
                <a:solidFill>
                  <a:srgbClr val="0072CF"/>
                </a:solidFill>
              </a:rPr>
              <a:t>in 1804?</a:t>
            </a:r>
          </a:p>
          <a:p>
            <a:pPr marL="0" indent="0">
              <a:buNone/>
            </a:pPr>
            <a:endParaRPr lang="en-GB" b="1" dirty="0">
              <a:solidFill>
                <a:srgbClr val="0072CF"/>
              </a:solidFill>
            </a:endParaRPr>
          </a:p>
          <a:p>
            <a:pPr marL="0" indent="0">
              <a:buNone/>
            </a:pPr>
            <a:r>
              <a:rPr lang="en-GB" dirty="0"/>
              <a:t>a.	Wright Brothers.</a:t>
            </a:r>
          </a:p>
          <a:p>
            <a:pPr marL="0" indent="0">
              <a:buNone/>
            </a:pPr>
            <a:endParaRPr lang="en-GB" dirty="0"/>
          </a:p>
          <a:p>
            <a:pPr marL="0" indent="0">
              <a:buNone/>
            </a:pPr>
            <a:r>
              <a:rPr lang="en-GB" b="1" dirty="0">
                <a:solidFill>
                  <a:srgbClr val="0072CF"/>
                </a:solidFill>
              </a:rPr>
              <a:t>b.	Sir George Cayley.</a:t>
            </a:r>
          </a:p>
          <a:p>
            <a:pPr marL="0" indent="0">
              <a:buNone/>
            </a:pPr>
            <a:endParaRPr lang="en-GB" dirty="0"/>
          </a:p>
          <a:p>
            <a:pPr marL="0" indent="0">
              <a:buNone/>
            </a:pPr>
            <a:r>
              <a:rPr lang="en-GB" dirty="0"/>
              <a:t>c.	Louis Bleriot.</a:t>
            </a:r>
          </a:p>
          <a:p>
            <a:pPr marL="0" indent="0">
              <a:buNone/>
            </a:pPr>
            <a:endParaRPr lang="en-GB" dirty="0"/>
          </a:p>
          <a:p>
            <a:pPr marL="0" indent="0">
              <a:buNone/>
            </a:pPr>
            <a:r>
              <a:rPr lang="en-GB" dirty="0"/>
              <a:t>d.	John </a:t>
            </a:r>
            <a:r>
              <a:rPr lang="en-GB" dirty="0" err="1"/>
              <a:t>Stringfellow</a:t>
            </a:r>
            <a:r>
              <a:rPr lang="en-GB" dirty="0"/>
              <a:t>.</a:t>
            </a:r>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1</a:t>
            </a:r>
          </a:p>
        </p:txBody>
      </p:sp>
    </p:spTree>
    <p:extLst>
      <p:ext uri="{BB962C8B-B14F-4D97-AF65-F5344CB8AC3E}">
        <p14:creationId xmlns:p14="http://schemas.microsoft.com/office/powerpoint/2010/main" val="594839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a:xfrm>
            <a:off x="673248" y="1184490"/>
            <a:ext cx="9204177" cy="5959260"/>
          </a:xfrm>
        </p:spPr>
        <p:txBody>
          <a:bodyPr>
            <a:normAutofit/>
          </a:bodyPr>
          <a:lstStyle/>
          <a:p>
            <a:pPr marL="0" indent="0">
              <a:buNone/>
            </a:pPr>
            <a:r>
              <a:rPr lang="en-GB" b="1" dirty="0">
                <a:solidFill>
                  <a:srgbClr val="0072CF"/>
                </a:solidFill>
              </a:rPr>
              <a:t>Otto Lilienthal is known for?</a:t>
            </a:r>
          </a:p>
          <a:p>
            <a:pPr marL="0" indent="0">
              <a:buNone/>
            </a:pPr>
            <a:endParaRPr lang="en-GB" b="1" dirty="0">
              <a:solidFill>
                <a:srgbClr val="0072CF"/>
              </a:solidFill>
            </a:endParaRPr>
          </a:p>
          <a:p>
            <a:pPr marL="0" indent="0">
              <a:buNone/>
            </a:pPr>
            <a:r>
              <a:rPr lang="en-GB" dirty="0"/>
              <a:t>a.	Building controllable Gliders, considered to be the</a:t>
            </a:r>
          </a:p>
          <a:p>
            <a:pPr marL="0" indent="0">
              <a:buNone/>
            </a:pPr>
            <a:r>
              <a:rPr lang="en-GB" dirty="0"/>
              <a:t>    	forerunner of the modern hang glider.</a:t>
            </a:r>
          </a:p>
          <a:p>
            <a:pPr marL="0" indent="0">
              <a:buNone/>
            </a:pPr>
            <a:endParaRPr lang="en-GB" dirty="0"/>
          </a:p>
          <a:p>
            <a:pPr marL="0" indent="0">
              <a:buNone/>
            </a:pPr>
            <a:r>
              <a:rPr lang="en-GB" dirty="0"/>
              <a:t>b.	Developing the world’s first single cylinder internal</a:t>
            </a:r>
          </a:p>
          <a:p>
            <a:pPr marL="0" indent="0">
              <a:buNone/>
            </a:pPr>
            <a:r>
              <a:rPr lang="en-GB" dirty="0"/>
              <a:t>    	combustion engine.</a:t>
            </a:r>
          </a:p>
          <a:p>
            <a:pPr marL="0" indent="0">
              <a:buNone/>
            </a:pPr>
            <a:endParaRPr lang="en-GB" dirty="0"/>
          </a:p>
          <a:p>
            <a:pPr marL="0" indent="0">
              <a:buNone/>
            </a:pPr>
            <a:r>
              <a:rPr lang="en-GB" dirty="0"/>
              <a:t>c.	Flying non-stop from London to Paris for the first time.</a:t>
            </a:r>
          </a:p>
          <a:p>
            <a:pPr marL="457200" indent="-457200">
              <a:buAutoNum type="alphaLcPeriod" startAt="3"/>
            </a:pPr>
            <a:endParaRPr lang="en-GB" dirty="0"/>
          </a:p>
          <a:p>
            <a:pPr marL="0" indent="0">
              <a:buNone/>
            </a:pPr>
            <a:r>
              <a:rPr lang="en-GB" dirty="0"/>
              <a:t>d.	Building the first heavier-than-air powered aircraft</a:t>
            </a:r>
          </a:p>
          <a:p>
            <a:pPr marL="0" indent="0">
              <a:buNone/>
            </a:pPr>
            <a:r>
              <a:rPr lang="en-GB" dirty="0"/>
              <a:t>    	large enough to carry a man.</a:t>
            </a:r>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2</a:t>
            </a:r>
          </a:p>
        </p:txBody>
      </p:sp>
    </p:spTree>
    <p:extLst>
      <p:ext uri="{BB962C8B-B14F-4D97-AF65-F5344CB8AC3E}">
        <p14:creationId xmlns:p14="http://schemas.microsoft.com/office/powerpoint/2010/main" val="1842791915"/>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a:xfrm>
            <a:off x="673248" y="1184490"/>
            <a:ext cx="9204177" cy="5959260"/>
          </a:xfrm>
        </p:spPr>
        <p:txBody>
          <a:bodyPr>
            <a:normAutofit/>
          </a:bodyPr>
          <a:lstStyle/>
          <a:p>
            <a:pPr marL="0" indent="0">
              <a:buNone/>
            </a:pPr>
            <a:r>
              <a:rPr lang="en-GB" b="1" dirty="0">
                <a:solidFill>
                  <a:srgbClr val="0072CF"/>
                </a:solidFill>
              </a:rPr>
              <a:t>Otto Lilienthal is known for?</a:t>
            </a:r>
          </a:p>
          <a:p>
            <a:pPr marL="0" indent="0">
              <a:buNone/>
            </a:pPr>
            <a:endParaRPr lang="en-GB" b="1" dirty="0">
              <a:solidFill>
                <a:srgbClr val="0072CF"/>
              </a:solidFill>
            </a:endParaRPr>
          </a:p>
          <a:p>
            <a:pPr marL="0" indent="0">
              <a:buNone/>
            </a:pPr>
            <a:r>
              <a:rPr lang="en-GB" b="1" dirty="0">
                <a:solidFill>
                  <a:srgbClr val="0072CF"/>
                </a:solidFill>
              </a:rPr>
              <a:t>a.	Building controllable Gliders, considered to be the</a:t>
            </a:r>
          </a:p>
          <a:p>
            <a:pPr marL="0" indent="0">
              <a:buNone/>
            </a:pPr>
            <a:r>
              <a:rPr lang="en-GB" b="1" dirty="0">
                <a:solidFill>
                  <a:srgbClr val="0072CF"/>
                </a:solidFill>
              </a:rPr>
              <a:t>    	forerunner of the modern hang glider.</a:t>
            </a:r>
          </a:p>
          <a:p>
            <a:pPr marL="0" indent="0">
              <a:buNone/>
            </a:pPr>
            <a:endParaRPr lang="en-GB" dirty="0"/>
          </a:p>
          <a:p>
            <a:pPr marL="0" indent="0">
              <a:buNone/>
            </a:pPr>
            <a:r>
              <a:rPr lang="en-GB" dirty="0"/>
              <a:t>b.	Developing the world’s first single cylinder internal</a:t>
            </a:r>
          </a:p>
          <a:p>
            <a:pPr marL="0" indent="0">
              <a:buNone/>
            </a:pPr>
            <a:r>
              <a:rPr lang="en-GB" dirty="0"/>
              <a:t>    	combustion engine.</a:t>
            </a:r>
          </a:p>
          <a:p>
            <a:pPr marL="0" indent="0">
              <a:buNone/>
            </a:pPr>
            <a:endParaRPr lang="en-GB" dirty="0"/>
          </a:p>
          <a:p>
            <a:pPr marL="0" indent="0">
              <a:buNone/>
            </a:pPr>
            <a:r>
              <a:rPr lang="en-GB" dirty="0"/>
              <a:t>c.	Flying non-stop from London to Paris for the first time.</a:t>
            </a:r>
          </a:p>
          <a:p>
            <a:pPr marL="457200" indent="-457200">
              <a:buAutoNum type="alphaLcPeriod" startAt="3"/>
            </a:pPr>
            <a:endParaRPr lang="en-GB" dirty="0"/>
          </a:p>
          <a:p>
            <a:pPr marL="0" indent="0">
              <a:buNone/>
            </a:pPr>
            <a:r>
              <a:rPr lang="en-GB" dirty="0"/>
              <a:t>d.	Building the first heavier-than-air powered aircraft</a:t>
            </a:r>
          </a:p>
          <a:p>
            <a:pPr marL="0" indent="0">
              <a:buNone/>
            </a:pPr>
            <a:r>
              <a:rPr lang="en-GB" dirty="0"/>
              <a:t>    	large enough to carry a man.</a:t>
            </a:r>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2</a:t>
            </a:r>
          </a:p>
        </p:txBody>
      </p:sp>
    </p:spTree>
    <p:extLst>
      <p:ext uri="{BB962C8B-B14F-4D97-AF65-F5344CB8AC3E}">
        <p14:creationId xmlns:p14="http://schemas.microsoft.com/office/powerpoint/2010/main" val="3142131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Who achieved the first powered, sustained and controlled airplane flight?</a:t>
            </a:r>
          </a:p>
          <a:p>
            <a:pPr marL="0" indent="0">
              <a:buNone/>
            </a:pPr>
            <a:endParaRPr lang="en-GB" b="1" dirty="0">
              <a:solidFill>
                <a:srgbClr val="0072CF"/>
              </a:solidFill>
            </a:endParaRPr>
          </a:p>
          <a:p>
            <a:pPr marL="0" indent="0">
              <a:buNone/>
            </a:pPr>
            <a:r>
              <a:rPr lang="en-GB" dirty="0"/>
              <a:t>a.	Wright Brothers.</a:t>
            </a:r>
          </a:p>
          <a:p>
            <a:pPr marL="0" indent="0">
              <a:buNone/>
            </a:pPr>
            <a:endParaRPr lang="en-GB" dirty="0"/>
          </a:p>
          <a:p>
            <a:pPr marL="0" indent="0">
              <a:buNone/>
            </a:pPr>
            <a:r>
              <a:rPr lang="en-GB" dirty="0"/>
              <a:t>b.	Sir George Cayley.</a:t>
            </a:r>
          </a:p>
          <a:p>
            <a:pPr marL="0" indent="0">
              <a:buNone/>
            </a:pPr>
            <a:endParaRPr lang="en-GB" dirty="0"/>
          </a:p>
          <a:p>
            <a:pPr marL="0" indent="0">
              <a:buNone/>
            </a:pPr>
            <a:r>
              <a:rPr lang="en-GB" dirty="0"/>
              <a:t>c.	Louis Bleriot.</a:t>
            </a:r>
          </a:p>
          <a:p>
            <a:pPr marL="0" indent="0">
              <a:buNone/>
            </a:pPr>
            <a:endParaRPr lang="en-GB" dirty="0"/>
          </a:p>
          <a:p>
            <a:pPr marL="0" indent="0">
              <a:buNone/>
            </a:pPr>
            <a:r>
              <a:rPr lang="en-GB" dirty="0"/>
              <a:t>d.	John </a:t>
            </a:r>
            <a:r>
              <a:rPr lang="en-GB" dirty="0" err="1"/>
              <a:t>Stringfellow</a:t>
            </a:r>
            <a:r>
              <a:rPr lang="en-GB" dirty="0"/>
              <a:t>.</a:t>
            </a:r>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3</a:t>
            </a:r>
          </a:p>
        </p:txBody>
      </p:sp>
    </p:spTree>
    <p:extLst>
      <p:ext uri="{BB962C8B-B14F-4D97-AF65-F5344CB8AC3E}">
        <p14:creationId xmlns:p14="http://schemas.microsoft.com/office/powerpoint/2010/main" val="4113972761"/>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Who achieved the first powered, sustained and controlled airplane flight?</a:t>
            </a:r>
          </a:p>
          <a:p>
            <a:pPr marL="0" indent="0">
              <a:buNone/>
            </a:pPr>
            <a:endParaRPr lang="en-GB" b="1" dirty="0">
              <a:solidFill>
                <a:srgbClr val="0072CF"/>
              </a:solidFill>
            </a:endParaRPr>
          </a:p>
          <a:p>
            <a:pPr marL="0" indent="0">
              <a:buNone/>
            </a:pPr>
            <a:r>
              <a:rPr lang="en-GB" b="1" dirty="0">
                <a:solidFill>
                  <a:srgbClr val="0072CF"/>
                </a:solidFill>
              </a:rPr>
              <a:t>a.	Wright Brothers.</a:t>
            </a:r>
          </a:p>
          <a:p>
            <a:pPr marL="0" indent="0">
              <a:buNone/>
            </a:pPr>
            <a:endParaRPr lang="en-GB" dirty="0"/>
          </a:p>
          <a:p>
            <a:pPr marL="0" indent="0">
              <a:buNone/>
            </a:pPr>
            <a:r>
              <a:rPr lang="en-GB" dirty="0"/>
              <a:t>b.	Sir George Cayley.</a:t>
            </a:r>
          </a:p>
          <a:p>
            <a:pPr marL="0" indent="0">
              <a:buNone/>
            </a:pPr>
            <a:endParaRPr lang="en-GB" dirty="0"/>
          </a:p>
          <a:p>
            <a:pPr marL="0" indent="0">
              <a:buNone/>
            </a:pPr>
            <a:r>
              <a:rPr lang="en-GB" dirty="0"/>
              <a:t>c.	Louis Bleriot.</a:t>
            </a:r>
          </a:p>
          <a:p>
            <a:pPr marL="0" indent="0">
              <a:buNone/>
            </a:pPr>
            <a:endParaRPr lang="en-GB" dirty="0"/>
          </a:p>
          <a:p>
            <a:pPr marL="0" indent="0">
              <a:buNone/>
            </a:pPr>
            <a:r>
              <a:rPr lang="en-GB" dirty="0"/>
              <a:t>d.	John </a:t>
            </a:r>
            <a:r>
              <a:rPr lang="en-GB" dirty="0" err="1"/>
              <a:t>Stringfellow</a:t>
            </a:r>
            <a:r>
              <a:rPr lang="en-GB" dirty="0"/>
              <a:t>.</a:t>
            </a:r>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3</a:t>
            </a:r>
          </a:p>
        </p:txBody>
      </p:sp>
    </p:spTree>
    <p:extLst>
      <p:ext uri="{BB962C8B-B14F-4D97-AF65-F5344CB8AC3E}">
        <p14:creationId xmlns:p14="http://schemas.microsoft.com/office/powerpoint/2010/main" val="2971641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What does the pilot use to control pitch?</a:t>
            </a:r>
          </a:p>
          <a:p>
            <a:pPr marL="0" indent="0">
              <a:buNone/>
            </a:pPr>
            <a:endParaRPr lang="en-GB" b="1" dirty="0">
              <a:solidFill>
                <a:srgbClr val="0072CF"/>
              </a:solidFill>
            </a:endParaRPr>
          </a:p>
          <a:p>
            <a:pPr marL="0" indent="0">
              <a:buNone/>
            </a:pPr>
            <a:r>
              <a:rPr lang="en-GB" dirty="0"/>
              <a:t>a.	The ailerons.</a:t>
            </a:r>
          </a:p>
          <a:p>
            <a:pPr marL="0" indent="0">
              <a:buNone/>
            </a:pPr>
            <a:endParaRPr lang="en-GB" dirty="0"/>
          </a:p>
          <a:p>
            <a:pPr marL="0" indent="0">
              <a:buNone/>
            </a:pPr>
            <a:r>
              <a:rPr lang="en-GB" dirty="0"/>
              <a:t>b.	The rudder.</a:t>
            </a:r>
          </a:p>
          <a:p>
            <a:pPr marL="0" indent="0">
              <a:buNone/>
            </a:pPr>
            <a:endParaRPr lang="en-GB" dirty="0"/>
          </a:p>
          <a:p>
            <a:pPr marL="0" indent="0">
              <a:buNone/>
            </a:pPr>
            <a:r>
              <a:rPr lang="en-GB" dirty="0"/>
              <a:t>c.	The airbrake.</a:t>
            </a:r>
          </a:p>
          <a:p>
            <a:pPr marL="0" indent="0">
              <a:buNone/>
            </a:pPr>
            <a:endParaRPr lang="en-GB" dirty="0"/>
          </a:p>
          <a:p>
            <a:pPr marL="0" indent="0">
              <a:buNone/>
            </a:pPr>
            <a:r>
              <a:rPr lang="en-GB" dirty="0"/>
              <a:t>d.	The elevators.</a:t>
            </a:r>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4</a:t>
            </a:r>
          </a:p>
        </p:txBody>
      </p:sp>
    </p:spTree>
    <p:extLst>
      <p:ext uri="{BB962C8B-B14F-4D97-AF65-F5344CB8AC3E}">
        <p14:creationId xmlns:p14="http://schemas.microsoft.com/office/powerpoint/2010/main" val="3832326825"/>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What does the pilot use to control pitch?</a:t>
            </a:r>
          </a:p>
          <a:p>
            <a:pPr marL="0" indent="0">
              <a:buNone/>
            </a:pPr>
            <a:endParaRPr lang="en-GB" b="1" dirty="0">
              <a:solidFill>
                <a:srgbClr val="0072CF"/>
              </a:solidFill>
            </a:endParaRPr>
          </a:p>
          <a:p>
            <a:pPr marL="0" indent="0">
              <a:buNone/>
            </a:pPr>
            <a:r>
              <a:rPr lang="en-GB" dirty="0"/>
              <a:t>a.	The ailerons.</a:t>
            </a:r>
          </a:p>
          <a:p>
            <a:pPr marL="0" indent="0">
              <a:buNone/>
            </a:pPr>
            <a:endParaRPr lang="en-GB" dirty="0"/>
          </a:p>
          <a:p>
            <a:pPr marL="0" indent="0">
              <a:buNone/>
            </a:pPr>
            <a:r>
              <a:rPr lang="en-GB" dirty="0"/>
              <a:t>b.	The rudder.</a:t>
            </a:r>
          </a:p>
          <a:p>
            <a:pPr marL="0" indent="0">
              <a:buNone/>
            </a:pPr>
            <a:endParaRPr lang="en-GB" dirty="0"/>
          </a:p>
          <a:p>
            <a:pPr marL="0" indent="0">
              <a:buNone/>
            </a:pPr>
            <a:r>
              <a:rPr lang="en-GB" dirty="0"/>
              <a:t>c.	The airbrake.</a:t>
            </a:r>
          </a:p>
          <a:p>
            <a:pPr marL="0" indent="0">
              <a:buNone/>
            </a:pPr>
            <a:endParaRPr lang="en-GB" dirty="0"/>
          </a:p>
          <a:p>
            <a:pPr marL="0" indent="0">
              <a:buNone/>
            </a:pPr>
            <a:r>
              <a:rPr lang="en-GB" b="1" dirty="0">
                <a:solidFill>
                  <a:srgbClr val="0072CF"/>
                </a:solidFill>
              </a:rPr>
              <a:t>d.	The elevators.</a:t>
            </a:r>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4</a:t>
            </a:r>
          </a:p>
        </p:txBody>
      </p:sp>
    </p:spTree>
    <p:extLst>
      <p:ext uri="{BB962C8B-B14F-4D97-AF65-F5344CB8AC3E}">
        <p14:creationId xmlns:p14="http://schemas.microsoft.com/office/powerpoint/2010/main" val="3489210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8FA910-4EA0-4EFE-8D4B-59527AE8AEFE}"/>
              </a:ext>
            </a:extLst>
          </p:cNvPr>
          <p:cNvSpPr>
            <a:spLocks noGrp="1"/>
          </p:cNvSpPr>
          <p:nvPr>
            <p:ph idx="1"/>
          </p:nvPr>
        </p:nvSpPr>
        <p:spPr>
          <a:xfrm>
            <a:off x="673248" y="1184490"/>
            <a:ext cx="9204177" cy="5468724"/>
          </a:xfrm>
        </p:spPr>
        <p:txBody>
          <a:bodyPr>
            <a:normAutofit/>
          </a:bodyPr>
          <a:lstStyle/>
          <a:p>
            <a:r>
              <a:rPr lang="en-GB" sz="2000" dirty="0"/>
              <a:t>This presentation is provided free of charge with the 1st class cadet training system with no warranty or support.</a:t>
            </a:r>
          </a:p>
          <a:p>
            <a:r>
              <a:rPr lang="en-GB" sz="2000" dirty="0"/>
              <a:t>Every effort has been made to ensure the information is correct, but the author accepts no responsibility for any errors or omissions.</a:t>
            </a:r>
          </a:p>
          <a:p>
            <a:r>
              <a:rPr lang="en-GB" sz="2000" dirty="0"/>
              <a:t>Official information on Ultilearn or Bader SharePoint should be checked before using these presentations.</a:t>
            </a:r>
          </a:p>
          <a:p>
            <a:r>
              <a:rPr lang="en-GB" sz="2000" dirty="0"/>
              <a:t>These presentations may be distributed to other Air Cadet squadrons free of charge, but do not place them on the internet. </a:t>
            </a:r>
          </a:p>
          <a:p>
            <a:r>
              <a:rPr lang="en-GB" sz="2000" dirty="0"/>
              <a:t>For best results, use with the 1st class resource book and 1st class instructor handbook, available from </a:t>
            </a:r>
            <a:r>
              <a:rPr lang="en-GB" sz="2000" dirty="0">
                <a:hlinkClick r:id="rId3"/>
              </a:rPr>
              <a:t>cadetdirect.com</a:t>
            </a:r>
            <a:r>
              <a:rPr lang="en-GB" sz="2000" dirty="0"/>
              <a:t>.</a:t>
            </a:r>
          </a:p>
          <a:p>
            <a:pPr marL="0" indent="0">
              <a:buNone/>
            </a:pPr>
            <a:endParaRPr lang="en-GB" sz="2000" dirty="0"/>
          </a:p>
          <a:p>
            <a:pPr marL="0" indent="0">
              <a:buNone/>
            </a:pPr>
            <a:endParaRPr lang="en-GB" sz="2000" dirty="0"/>
          </a:p>
          <a:p>
            <a:pPr marL="0" indent="0">
              <a:buNone/>
            </a:pPr>
            <a:endParaRPr lang="en-GB" sz="2000" dirty="0"/>
          </a:p>
          <a:p>
            <a:pPr marL="0" indent="0">
              <a:buNone/>
            </a:pPr>
            <a:r>
              <a:rPr lang="en-GB" sz="2000" dirty="0"/>
              <a:t>Version 19/04</a:t>
            </a:r>
          </a:p>
        </p:txBody>
      </p:sp>
      <p:sp>
        <p:nvSpPr>
          <p:cNvPr id="3" name="Title 2">
            <a:extLst>
              <a:ext uri="{FF2B5EF4-FFF2-40B4-BE49-F238E27FC236}">
                <a16:creationId xmlns:a16="http://schemas.microsoft.com/office/drawing/2014/main" id="{C6D1B6E8-056B-4DB6-832B-A118019CC386}"/>
              </a:ext>
            </a:extLst>
          </p:cNvPr>
          <p:cNvSpPr>
            <a:spLocks noGrp="1"/>
          </p:cNvSpPr>
          <p:nvPr>
            <p:ph type="title"/>
          </p:nvPr>
        </p:nvSpPr>
        <p:spPr>
          <a:xfrm>
            <a:off x="673248" y="271587"/>
            <a:ext cx="5276139" cy="609474"/>
          </a:xfrm>
        </p:spPr>
        <p:txBody>
          <a:bodyPr>
            <a:normAutofit/>
          </a:bodyPr>
          <a:lstStyle/>
          <a:p>
            <a:r>
              <a:rPr lang="en-GB" sz="3200" dirty="0"/>
              <a:t>INSTRUCTOR INFORMATION</a:t>
            </a:r>
          </a:p>
        </p:txBody>
      </p:sp>
    </p:spTree>
    <p:extLst>
      <p:ext uri="{BB962C8B-B14F-4D97-AF65-F5344CB8AC3E}">
        <p14:creationId xmlns:p14="http://schemas.microsoft.com/office/powerpoint/2010/main" val="3695001804"/>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EDD46-97AA-4A88-9C3A-776400C39C7B}"/>
              </a:ext>
            </a:extLst>
          </p:cNvPr>
          <p:cNvSpPr>
            <a:spLocks noGrp="1"/>
          </p:cNvSpPr>
          <p:nvPr>
            <p:ph type="title"/>
          </p:nvPr>
        </p:nvSpPr>
        <p:spPr>
          <a:xfrm>
            <a:off x="673249" y="271587"/>
            <a:ext cx="1225890" cy="609473"/>
          </a:xfrm>
        </p:spPr>
        <p:txBody>
          <a:bodyPr/>
          <a:lstStyle/>
          <a:p>
            <a:r>
              <a:rPr lang="en-GB" dirty="0"/>
              <a:t>KITES</a:t>
            </a:r>
          </a:p>
        </p:txBody>
      </p:sp>
      <p:sp>
        <p:nvSpPr>
          <p:cNvPr id="3" name="Content Placeholder 2">
            <a:extLst>
              <a:ext uri="{FF2B5EF4-FFF2-40B4-BE49-F238E27FC236}">
                <a16:creationId xmlns:a16="http://schemas.microsoft.com/office/drawing/2014/main" id="{4DBD33FC-BA64-4768-81FF-8DF03B3CFF62}"/>
              </a:ext>
            </a:extLst>
          </p:cNvPr>
          <p:cNvSpPr>
            <a:spLocks noGrp="1"/>
          </p:cNvSpPr>
          <p:nvPr>
            <p:ph idx="1"/>
          </p:nvPr>
        </p:nvSpPr>
        <p:spPr>
          <a:xfrm>
            <a:off x="5002505" y="1234178"/>
            <a:ext cx="4874920" cy="4841368"/>
          </a:xfrm>
        </p:spPr>
        <p:txBody>
          <a:bodyPr>
            <a:normAutofit/>
          </a:bodyPr>
          <a:lstStyle/>
          <a:p>
            <a:r>
              <a:rPr lang="en-GB" dirty="0"/>
              <a:t>3000 years ago, the Chinese flew kites as signalling devices.</a:t>
            </a:r>
          </a:p>
          <a:p>
            <a:endParaRPr lang="en-GB" dirty="0"/>
          </a:p>
          <a:p>
            <a:r>
              <a:rPr lang="en-GB" dirty="0"/>
              <a:t>The technology of kite flying quickly spread throughout the world.</a:t>
            </a:r>
          </a:p>
        </p:txBody>
      </p:sp>
      <p:graphicFrame>
        <p:nvGraphicFramePr>
          <p:cNvPr id="4" name="Table 3">
            <a:extLst>
              <a:ext uri="{FF2B5EF4-FFF2-40B4-BE49-F238E27FC236}">
                <a16:creationId xmlns:a16="http://schemas.microsoft.com/office/drawing/2014/main" id="{17C852B3-7DB3-41B1-9D1C-B1BBD7338E6B}"/>
              </a:ext>
            </a:extLst>
          </p:cNvPr>
          <p:cNvGraphicFramePr>
            <a:graphicFrameLocks noGrp="1"/>
          </p:cNvGraphicFramePr>
          <p:nvPr>
            <p:extLst>
              <p:ext uri="{D42A27DB-BD31-4B8C-83A1-F6EECF244321}">
                <p14:modId xmlns:p14="http://schemas.microsoft.com/office/powerpoint/2010/main" val="381133081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49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9" name="Group 8">
            <a:extLst>
              <a:ext uri="{FF2B5EF4-FFF2-40B4-BE49-F238E27FC236}">
                <a16:creationId xmlns:a16="http://schemas.microsoft.com/office/drawing/2014/main" id="{90A93868-3324-4ABD-AACC-DD15403B05F1}"/>
              </a:ext>
            </a:extLst>
          </p:cNvPr>
          <p:cNvGrpSpPr/>
          <p:nvPr/>
        </p:nvGrpSpPr>
        <p:grpSpPr>
          <a:xfrm>
            <a:off x="673249" y="1234178"/>
            <a:ext cx="3951505" cy="5286898"/>
            <a:chOff x="838200" y="1855607"/>
            <a:chExt cx="3535228" cy="4729942"/>
          </a:xfrm>
        </p:grpSpPr>
        <p:pic>
          <p:nvPicPr>
            <p:cNvPr id="10" name="Picture 9">
              <a:extLst>
                <a:ext uri="{FF2B5EF4-FFF2-40B4-BE49-F238E27FC236}">
                  <a16:creationId xmlns:a16="http://schemas.microsoft.com/office/drawing/2014/main" id="{8107FE9E-2CE8-4349-B41E-A9A4A2FA2FFD}"/>
                </a:ext>
              </a:extLst>
            </p:cNvPr>
            <p:cNvPicPr>
              <a:picLocks noChangeAspect="1"/>
            </p:cNvPicPr>
            <p:nvPr/>
          </p:nvPicPr>
          <p:blipFill>
            <a:blip r:embed="rId3"/>
            <a:stretch>
              <a:fillRect/>
            </a:stretch>
          </p:blipFill>
          <p:spPr>
            <a:xfrm>
              <a:off x="838200" y="1855607"/>
              <a:ext cx="3535228" cy="2962447"/>
            </a:xfrm>
            <a:prstGeom prst="rect">
              <a:avLst/>
            </a:prstGeom>
            <a:ln w="228600" cap="sq" cmpd="thickThin">
              <a:noFill/>
              <a:prstDash val="solid"/>
              <a:miter lim="800000"/>
            </a:ln>
            <a:effectLst>
              <a:innerShdw blurRad="76200">
                <a:srgbClr val="000000"/>
              </a:innerShdw>
            </a:effectLst>
          </p:spPr>
        </p:pic>
        <p:pic>
          <p:nvPicPr>
            <p:cNvPr id="11" name="Picture 2" descr="http://www.chinawhisper.com/wp-content/uploads/2012/11/ancient-flying-kite.jpg">
              <a:extLst>
                <a:ext uri="{FF2B5EF4-FFF2-40B4-BE49-F238E27FC236}">
                  <a16:creationId xmlns:a16="http://schemas.microsoft.com/office/drawing/2014/main" id="{32D13F76-4A23-4FE9-B451-DF132DBCA04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38200" y="4971488"/>
              <a:ext cx="1955280" cy="16140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chinakites.org/images/qingwoodcut.jpg">
              <a:extLst>
                <a:ext uri="{FF2B5EF4-FFF2-40B4-BE49-F238E27FC236}">
                  <a16:creationId xmlns:a16="http://schemas.microsoft.com/office/drawing/2014/main" id="{8C1C1094-7ED0-4697-9BC5-D96D2F61537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838304" y="4971489"/>
              <a:ext cx="1535123" cy="1614060"/>
            </a:xfrm>
            <a:prstGeom prst="rect">
              <a:avLst/>
            </a:prstGeom>
            <a:noFill/>
            <a:ln w="12700">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54764877"/>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CFAC9-3646-4FED-A29C-C188E011DC90}"/>
              </a:ext>
            </a:extLst>
          </p:cNvPr>
          <p:cNvSpPr>
            <a:spLocks noGrp="1"/>
          </p:cNvSpPr>
          <p:nvPr>
            <p:ph type="title"/>
          </p:nvPr>
        </p:nvSpPr>
        <p:spPr>
          <a:xfrm>
            <a:off x="673248" y="271587"/>
            <a:ext cx="3634983" cy="609473"/>
          </a:xfrm>
        </p:spPr>
        <p:txBody>
          <a:bodyPr/>
          <a:lstStyle/>
          <a:p>
            <a:r>
              <a:rPr lang="en-GB" dirty="0"/>
              <a:t>SIR GEORGE CALEY</a:t>
            </a:r>
          </a:p>
        </p:txBody>
      </p:sp>
      <p:sp>
        <p:nvSpPr>
          <p:cNvPr id="3" name="Content Placeholder 2">
            <a:extLst>
              <a:ext uri="{FF2B5EF4-FFF2-40B4-BE49-F238E27FC236}">
                <a16:creationId xmlns:a16="http://schemas.microsoft.com/office/drawing/2014/main" id="{64E3A575-FF29-445C-83DC-D9D009FDD052}"/>
              </a:ext>
            </a:extLst>
          </p:cNvPr>
          <p:cNvSpPr>
            <a:spLocks noGrp="1"/>
          </p:cNvSpPr>
          <p:nvPr>
            <p:ph idx="1"/>
          </p:nvPr>
        </p:nvSpPr>
        <p:spPr>
          <a:xfrm>
            <a:off x="673248" y="1184490"/>
            <a:ext cx="5649009" cy="5402050"/>
          </a:xfrm>
        </p:spPr>
        <p:txBody>
          <a:bodyPr/>
          <a:lstStyle/>
          <a:p>
            <a:r>
              <a:rPr lang="en-GB" dirty="0"/>
              <a:t>1804.</a:t>
            </a:r>
          </a:p>
          <a:p>
            <a:endParaRPr lang="en-GB" dirty="0"/>
          </a:p>
          <a:p>
            <a:r>
              <a:rPr lang="en-GB" dirty="0"/>
              <a:t>Sir George Cayley built the very first glider. It was able to carry a small boy.</a:t>
            </a:r>
          </a:p>
          <a:p>
            <a:endParaRPr lang="en-GB" dirty="0"/>
          </a:p>
          <a:p>
            <a:r>
              <a:rPr lang="en-GB" dirty="0"/>
              <a:t>No way of controlling the craft in flight.</a:t>
            </a:r>
          </a:p>
          <a:p>
            <a:endParaRPr lang="en-GB" dirty="0"/>
          </a:p>
        </p:txBody>
      </p:sp>
      <p:graphicFrame>
        <p:nvGraphicFramePr>
          <p:cNvPr id="4" name="Table 3">
            <a:extLst>
              <a:ext uri="{FF2B5EF4-FFF2-40B4-BE49-F238E27FC236}">
                <a16:creationId xmlns:a16="http://schemas.microsoft.com/office/drawing/2014/main" id="{F877E4F8-6671-4BB7-9443-F85BE3934637}"/>
              </a:ext>
            </a:extLst>
          </p:cNvPr>
          <p:cNvGraphicFramePr>
            <a:graphicFrameLocks noGrp="1"/>
          </p:cNvGraphicFramePr>
          <p:nvPr>
            <p:extLst>
              <p:ext uri="{D42A27DB-BD31-4B8C-83A1-F6EECF244321}">
                <p14:modId xmlns:p14="http://schemas.microsoft.com/office/powerpoint/2010/main" val="2621513516"/>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49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4">
            <a:extLst>
              <a:ext uri="{FF2B5EF4-FFF2-40B4-BE49-F238E27FC236}">
                <a16:creationId xmlns:a16="http://schemas.microsoft.com/office/drawing/2014/main" id="{45B9C042-8B91-4C2C-9AB0-2288CB81DB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38199" y="4400292"/>
            <a:ext cx="3571875" cy="2162433"/>
          </a:xfrm>
          <a:prstGeom prst="rect">
            <a:avLst/>
          </a:prstGeom>
          <a:solidFill>
            <a:srgbClr val="FFFFFF">
              <a:shade val="85000"/>
            </a:srgbClr>
          </a:solidFill>
          <a:ln w="12700" cap="sq">
            <a:noFill/>
            <a:miter lim="800000"/>
          </a:ln>
          <a:effectLst/>
        </p:spPr>
      </p:pic>
      <p:pic>
        <p:nvPicPr>
          <p:cNvPr id="6" name="Picture 5">
            <a:extLst>
              <a:ext uri="{FF2B5EF4-FFF2-40B4-BE49-F238E27FC236}">
                <a16:creationId xmlns:a16="http://schemas.microsoft.com/office/drawing/2014/main" id="{D51C39FD-F78A-46F6-B51E-5A5B3FE9042A}"/>
              </a:ext>
            </a:extLst>
          </p:cNvPr>
          <p:cNvPicPr>
            <a:picLocks noChangeAspect="1"/>
          </p:cNvPicPr>
          <p:nvPr/>
        </p:nvPicPr>
        <p:blipFill>
          <a:blip r:embed="rId4"/>
          <a:stretch>
            <a:fillRect/>
          </a:stretch>
        </p:blipFill>
        <p:spPr>
          <a:xfrm>
            <a:off x="6551613" y="1140813"/>
            <a:ext cx="3325812" cy="5421911"/>
          </a:xfrm>
          <a:prstGeom prst="rect">
            <a:avLst/>
          </a:prstGeom>
          <a:ln w="12700">
            <a:noFill/>
          </a:ln>
        </p:spPr>
      </p:pic>
      <p:pic>
        <p:nvPicPr>
          <p:cNvPr id="7" name="Picture 4" descr="cayley_portrait_200">
            <a:extLst>
              <a:ext uri="{FF2B5EF4-FFF2-40B4-BE49-F238E27FC236}">
                <a16:creationId xmlns:a16="http://schemas.microsoft.com/office/drawing/2014/main" id="{D602180E-4B44-4233-AE5D-18A1B7D38F1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39430" y="4400291"/>
            <a:ext cx="1682827" cy="216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09647"/>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9DBB5-04D2-49DF-8653-0A5F3D8711A8}"/>
              </a:ext>
            </a:extLst>
          </p:cNvPr>
          <p:cNvSpPr>
            <a:spLocks noGrp="1"/>
          </p:cNvSpPr>
          <p:nvPr>
            <p:ph type="title"/>
          </p:nvPr>
        </p:nvSpPr>
        <p:spPr>
          <a:xfrm>
            <a:off x="673248" y="271587"/>
            <a:ext cx="4144937" cy="609473"/>
          </a:xfrm>
        </p:spPr>
        <p:txBody>
          <a:bodyPr/>
          <a:lstStyle/>
          <a:p>
            <a:r>
              <a:rPr lang="en-GB" dirty="0"/>
              <a:t>JOHN STRINGFELLOW</a:t>
            </a:r>
          </a:p>
        </p:txBody>
      </p:sp>
      <p:sp>
        <p:nvSpPr>
          <p:cNvPr id="3" name="Content Placeholder 2">
            <a:extLst>
              <a:ext uri="{FF2B5EF4-FFF2-40B4-BE49-F238E27FC236}">
                <a16:creationId xmlns:a16="http://schemas.microsoft.com/office/drawing/2014/main" id="{1BA2EB25-3D4E-4AB8-AF4D-BA6678E72869}"/>
              </a:ext>
            </a:extLst>
          </p:cNvPr>
          <p:cNvSpPr>
            <a:spLocks noGrp="1"/>
          </p:cNvSpPr>
          <p:nvPr>
            <p:ph idx="1"/>
          </p:nvPr>
        </p:nvSpPr>
        <p:spPr>
          <a:xfrm>
            <a:off x="5445453" y="1184490"/>
            <a:ext cx="4431972" cy="5402050"/>
          </a:xfrm>
        </p:spPr>
        <p:txBody>
          <a:bodyPr/>
          <a:lstStyle/>
          <a:p>
            <a:r>
              <a:rPr lang="en-GB" dirty="0"/>
              <a:t>June 1848.</a:t>
            </a:r>
          </a:p>
          <a:p>
            <a:endParaRPr lang="en-GB" dirty="0"/>
          </a:p>
          <a:p>
            <a:r>
              <a:rPr lang="en-GB" dirty="0"/>
              <a:t>Steam engines at that time were heavy.</a:t>
            </a:r>
          </a:p>
          <a:p>
            <a:endParaRPr lang="en-GB" dirty="0"/>
          </a:p>
          <a:p>
            <a:r>
              <a:rPr lang="en-GB" dirty="0"/>
              <a:t>John </a:t>
            </a:r>
            <a:r>
              <a:rPr lang="en-GB" dirty="0" err="1"/>
              <a:t>Stringfellow</a:t>
            </a:r>
            <a:r>
              <a:rPr lang="en-GB" dirty="0"/>
              <a:t> developed a small steam engine.</a:t>
            </a:r>
          </a:p>
          <a:p>
            <a:endParaRPr lang="en-GB" dirty="0"/>
          </a:p>
          <a:p>
            <a:r>
              <a:rPr lang="en-GB" dirty="0"/>
              <a:t>Flew the first powered flight in a 10ft wingspan model.</a:t>
            </a:r>
          </a:p>
          <a:p>
            <a:endParaRPr lang="en-GB" dirty="0"/>
          </a:p>
          <a:p>
            <a:r>
              <a:rPr lang="en-GB" dirty="0"/>
              <a:t>Model had special propellers to add to the stability.</a:t>
            </a:r>
          </a:p>
          <a:p>
            <a:endParaRPr lang="en-GB" dirty="0"/>
          </a:p>
        </p:txBody>
      </p:sp>
      <p:graphicFrame>
        <p:nvGraphicFramePr>
          <p:cNvPr id="4" name="Table 3">
            <a:extLst>
              <a:ext uri="{FF2B5EF4-FFF2-40B4-BE49-F238E27FC236}">
                <a16:creationId xmlns:a16="http://schemas.microsoft.com/office/drawing/2014/main" id="{8074DEDC-5EF4-461D-AF4A-72693519A1F5}"/>
              </a:ext>
            </a:extLst>
          </p:cNvPr>
          <p:cNvGraphicFramePr>
            <a:graphicFrameLocks noGrp="1"/>
          </p:cNvGraphicFramePr>
          <p:nvPr>
            <p:extLst>
              <p:ext uri="{D42A27DB-BD31-4B8C-83A1-F6EECF244321}">
                <p14:modId xmlns:p14="http://schemas.microsoft.com/office/powerpoint/2010/main" val="1320148235"/>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49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pSp>
        <p:nvGrpSpPr>
          <p:cNvPr id="8" name="Group 7">
            <a:extLst>
              <a:ext uri="{FF2B5EF4-FFF2-40B4-BE49-F238E27FC236}">
                <a16:creationId xmlns:a16="http://schemas.microsoft.com/office/drawing/2014/main" id="{A845CC9B-6F9D-4B91-8F99-CB9B7E3C725F}"/>
              </a:ext>
            </a:extLst>
          </p:cNvPr>
          <p:cNvGrpSpPr/>
          <p:nvPr/>
        </p:nvGrpSpPr>
        <p:grpSpPr>
          <a:xfrm>
            <a:off x="673248" y="1184489"/>
            <a:ext cx="4584552" cy="5420135"/>
            <a:chOff x="673248" y="1184490"/>
            <a:chExt cx="3917213" cy="4631166"/>
          </a:xfrm>
        </p:grpSpPr>
        <p:pic>
          <p:nvPicPr>
            <p:cNvPr id="5" name="Picture 5" descr="good pic">
              <a:extLst>
                <a:ext uri="{FF2B5EF4-FFF2-40B4-BE49-F238E27FC236}">
                  <a16:creationId xmlns:a16="http://schemas.microsoft.com/office/drawing/2014/main" id="{D765C52A-1A7B-4EAD-B01D-5ECBF23A79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248" y="3485713"/>
              <a:ext cx="1971675" cy="232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1848 plane">
              <a:extLst>
                <a:ext uri="{FF2B5EF4-FFF2-40B4-BE49-F238E27FC236}">
                  <a16:creationId xmlns:a16="http://schemas.microsoft.com/office/drawing/2014/main" id="{0382B842-81CE-4DCB-A7A8-BF91FBF1A70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3248" y="1184490"/>
              <a:ext cx="3917213" cy="218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Steam Engine">
              <a:extLst>
                <a:ext uri="{FF2B5EF4-FFF2-40B4-BE49-F238E27FC236}">
                  <a16:creationId xmlns:a16="http://schemas.microsoft.com/office/drawing/2014/main" id="{5F67B03E-6331-4043-A0F7-5B492FCCBE4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05261" y="3485713"/>
              <a:ext cx="1785200" cy="232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51028757"/>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05AD-A2F2-414A-943A-022FED751728}"/>
              </a:ext>
            </a:extLst>
          </p:cNvPr>
          <p:cNvSpPr>
            <a:spLocks noGrp="1"/>
          </p:cNvSpPr>
          <p:nvPr>
            <p:ph type="title"/>
          </p:nvPr>
        </p:nvSpPr>
        <p:spPr>
          <a:xfrm>
            <a:off x="673248" y="271587"/>
            <a:ext cx="3423967" cy="609473"/>
          </a:xfrm>
        </p:spPr>
        <p:txBody>
          <a:bodyPr/>
          <a:lstStyle/>
          <a:p>
            <a:r>
              <a:rPr lang="en-GB" dirty="0"/>
              <a:t>OTTO LILIENTHAL</a:t>
            </a:r>
          </a:p>
        </p:txBody>
      </p:sp>
      <p:sp>
        <p:nvSpPr>
          <p:cNvPr id="3" name="Content Placeholder 2">
            <a:extLst>
              <a:ext uri="{FF2B5EF4-FFF2-40B4-BE49-F238E27FC236}">
                <a16:creationId xmlns:a16="http://schemas.microsoft.com/office/drawing/2014/main" id="{63265D16-0A0F-4B9B-9B23-11DF797DF91D}"/>
              </a:ext>
            </a:extLst>
          </p:cNvPr>
          <p:cNvSpPr>
            <a:spLocks noGrp="1"/>
          </p:cNvSpPr>
          <p:nvPr>
            <p:ph idx="1"/>
          </p:nvPr>
        </p:nvSpPr>
        <p:spPr>
          <a:xfrm>
            <a:off x="673248" y="1184490"/>
            <a:ext cx="4247287" cy="5402050"/>
          </a:xfrm>
        </p:spPr>
        <p:txBody>
          <a:bodyPr>
            <a:noAutofit/>
          </a:bodyPr>
          <a:lstStyle/>
          <a:p>
            <a:r>
              <a:rPr lang="en-GB" dirty="0"/>
              <a:t>1948 – 1896.</a:t>
            </a:r>
          </a:p>
          <a:p>
            <a:endParaRPr lang="en-GB" dirty="0"/>
          </a:p>
          <a:p>
            <a:r>
              <a:rPr lang="en-GB" dirty="0"/>
              <a:t>Otto Lilienthal was the first person to make repeated glider flights and developed Hang Gliders.</a:t>
            </a:r>
          </a:p>
          <a:p>
            <a:endParaRPr lang="en-GB" dirty="0"/>
          </a:p>
          <a:p>
            <a:r>
              <a:rPr lang="en-GB" dirty="0"/>
              <a:t>He made 18 gliders and was inspiration to the Wright Brothers.</a:t>
            </a:r>
          </a:p>
          <a:p>
            <a:endParaRPr lang="en-GB" dirty="0"/>
          </a:p>
          <a:p>
            <a:r>
              <a:rPr lang="en-GB" dirty="0"/>
              <a:t>Died in a flying accident In 1896.</a:t>
            </a:r>
          </a:p>
          <a:p>
            <a:endParaRPr lang="en-GB" dirty="0"/>
          </a:p>
        </p:txBody>
      </p:sp>
      <p:grpSp>
        <p:nvGrpSpPr>
          <p:cNvPr id="7" name="Group 6">
            <a:extLst>
              <a:ext uri="{FF2B5EF4-FFF2-40B4-BE49-F238E27FC236}">
                <a16:creationId xmlns:a16="http://schemas.microsoft.com/office/drawing/2014/main" id="{8FF6D583-7EEA-4D7E-A91B-A9C756ADB94B}"/>
              </a:ext>
            </a:extLst>
          </p:cNvPr>
          <p:cNvGrpSpPr/>
          <p:nvPr/>
        </p:nvGrpSpPr>
        <p:grpSpPr>
          <a:xfrm>
            <a:off x="5127611" y="1184489"/>
            <a:ext cx="4602136" cy="5390903"/>
            <a:chOff x="5623413" y="1184490"/>
            <a:chExt cx="4106333" cy="4810124"/>
          </a:xfrm>
        </p:grpSpPr>
        <p:pic>
          <p:nvPicPr>
            <p:cNvPr id="4" name="Picture 4" descr="pic">
              <a:extLst>
                <a:ext uri="{FF2B5EF4-FFF2-40B4-BE49-F238E27FC236}">
                  <a16:creationId xmlns:a16="http://schemas.microsoft.com/office/drawing/2014/main" id="{DC902385-5A86-4017-A721-A6D03611DA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23415" y="3253550"/>
              <a:ext cx="1950609" cy="273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ill">
              <a:extLst>
                <a:ext uri="{FF2B5EF4-FFF2-40B4-BE49-F238E27FC236}">
                  <a16:creationId xmlns:a16="http://schemas.microsoft.com/office/drawing/2014/main" id="{2EBB9433-7071-41DE-9112-B117CAEB4D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23413" y="1184490"/>
              <a:ext cx="4106333" cy="192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PH6G1">
              <a:extLst>
                <a:ext uri="{FF2B5EF4-FFF2-40B4-BE49-F238E27FC236}">
                  <a16:creationId xmlns:a16="http://schemas.microsoft.com/office/drawing/2014/main" id="{545E3FC3-5415-4271-8FEE-FE38BF6A56E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58791" y="3253550"/>
              <a:ext cx="1961481" cy="27410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graphicFrame>
        <p:nvGraphicFramePr>
          <p:cNvPr id="8" name="Table 7">
            <a:extLst>
              <a:ext uri="{FF2B5EF4-FFF2-40B4-BE49-F238E27FC236}">
                <a16:creationId xmlns:a16="http://schemas.microsoft.com/office/drawing/2014/main" id="{03884758-9EE2-48A9-9B3E-7D21B3A3FBE6}"/>
              </a:ext>
            </a:extLst>
          </p:cNvPr>
          <p:cNvGraphicFramePr>
            <a:graphicFrameLocks noGrp="1"/>
          </p:cNvGraphicFramePr>
          <p:nvPr>
            <p:extLst>
              <p:ext uri="{D42A27DB-BD31-4B8C-83A1-F6EECF244321}">
                <p14:modId xmlns:p14="http://schemas.microsoft.com/office/powerpoint/2010/main" val="3335166205"/>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4113014169"/>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6629C-649A-444C-9C87-0DFD719425D5}"/>
              </a:ext>
            </a:extLst>
          </p:cNvPr>
          <p:cNvSpPr>
            <a:spLocks noGrp="1"/>
          </p:cNvSpPr>
          <p:nvPr>
            <p:ph type="title"/>
          </p:nvPr>
        </p:nvSpPr>
        <p:spPr>
          <a:xfrm>
            <a:off x="673248" y="271587"/>
            <a:ext cx="3758075" cy="609473"/>
          </a:xfrm>
        </p:spPr>
        <p:txBody>
          <a:bodyPr/>
          <a:lstStyle/>
          <a:p>
            <a:r>
              <a:rPr lang="en-GB" dirty="0"/>
              <a:t>GOTTLIEB DAIMLER</a:t>
            </a:r>
          </a:p>
        </p:txBody>
      </p:sp>
      <p:sp>
        <p:nvSpPr>
          <p:cNvPr id="3" name="Content Placeholder 2">
            <a:extLst>
              <a:ext uri="{FF2B5EF4-FFF2-40B4-BE49-F238E27FC236}">
                <a16:creationId xmlns:a16="http://schemas.microsoft.com/office/drawing/2014/main" id="{5233ABF1-373F-4051-9E81-B517265DD6E0}"/>
              </a:ext>
            </a:extLst>
          </p:cNvPr>
          <p:cNvSpPr>
            <a:spLocks noGrp="1"/>
          </p:cNvSpPr>
          <p:nvPr>
            <p:ph idx="1"/>
          </p:nvPr>
        </p:nvSpPr>
        <p:spPr>
          <a:xfrm>
            <a:off x="673248" y="1184490"/>
            <a:ext cx="3406383" cy="5402050"/>
          </a:xfrm>
        </p:spPr>
        <p:txBody>
          <a:bodyPr/>
          <a:lstStyle/>
          <a:p>
            <a:r>
              <a:rPr lang="en-GB" dirty="0"/>
              <a:t>1885.</a:t>
            </a:r>
          </a:p>
          <a:p>
            <a:endParaRPr lang="en-GB" dirty="0"/>
          </a:p>
          <a:p>
            <a:r>
              <a:rPr lang="en-GB" dirty="0"/>
              <a:t>Gottlieb Daimler developed the 4 stroke cycle engine, still used in cars.</a:t>
            </a:r>
          </a:p>
          <a:p>
            <a:endParaRPr lang="en-GB" dirty="0"/>
          </a:p>
          <a:p>
            <a:r>
              <a:rPr lang="en-GB" dirty="0"/>
              <a:t>He modified it to make a lightweight single cylinder engine which could be used for aircraft propulsion.</a:t>
            </a:r>
          </a:p>
          <a:p>
            <a:endParaRPr lang="en-GB" dirty="0"/>
          </a:p>
        </p:txBody>
      </p:sp>
      <p:graphicFrame>
        <p:nvGraphicFramePr>
          <p:cNvPr id="4" name="Table 3">
            <a:extLst>
              <a:ext uri="{FF2B5EF4-FFF2-40B4-BE49-F238E27FC236}">
                <a16:creationId xmlns:a16="http://schemas.microsoft.com/office/drawing/2014/main" id="{6C8ECC83-76B5-4129-9E72-F016476D609A}"/>
              </a:ext>
            </a:extLst>
          </p:cNvPr>
          <p:cNvGraphicFramePr>
            <a:graphicFrameLocks noGrp="1"/>
          </p:cNvGraphicFramePr>
          <p:nvPr>
            <p:extLst>
              <p:ext uri="{D42A27DB-BD31-4B8C-83A1-F6EECF244321}">
                <p14:modId xmlns:p14="http://schemas.microsoft.com/office/powerpoint/2010/main" val="3782421163"/>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4">
            <a:extLst>
              <a:ext uri="{FF2B5EF4-FFF2-40B4-BE49-F238E27FC236}">
                <a16:creationId xmlns:a16="http://schemas.microsoft.com/office/drawing/2014/main" id="{2E2D6E07-244E-434C-BDA1-6853375816AB}"/>
              </a:ext>
            </a:extLst>
          </p:cNvPr>
          <p:cNvPicPr>
            <a:picLocks noChangeAspect="1"/>
          </p:cNvPicPr>
          <p:nvPr/>
        </p:nvPicPr>
        <p:blipFill>
          <a:blip r:embed="rId3"/>
          <a:stretch>
            <a:fillRect/>
          </a:stretch>
        </p:blipFill>
        <p:spPr>
          <a:xfrm>
            <a:off x="5557364" y="1033161"/>
            <a:ext cx="4320062" cy="3134393"/>
          </a:xfrm>
          <a:prstGeom prst="rect">
            <a:avLst/>
          </a:prstGeom>
          <a:ln w="228600" cap="sq" cmpd="thickThin">
            <a:noFill/>
            <a:prstDash val="solid"/>
            <a:miter lim="800000"/>
          </a:ln>
          <a:effectLst/>
        </p:spPr>
      </p:pic>
      <p:pic>
        <p:nvPicPr>
          <p:cNvPr id="6" name="Picture 8" descr="213px-Gottliebdaimler1[1]">
            <a:extLst>
              <a:ext uri="{FF2B5EF4-FFF2-40B4-BE49-F238E27FC236}">
                <a16:creationId xmlns:a16="http://schemas.microsoft.com/office/drawing/2014/main" id="{E4DEE244-A0F5-4354-8682-32393D21CF1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57364" y="4319655"/>
            <a:ext cx="1643270" cy="228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C81459F-282E-4E58-803C-47C8B7818E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79494" y="4319655"/>
            <a:ext cx="1697931" cy="23110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295902"/>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76545-C609-4701-9347-2DDE49B8BF08}"/>
              </a:ext>
            </a:extLst>
          </p:cNvPr>
          <p:cNvSpPr>
            <a:spLocks noGrp="1"/>
          </p:cNvSpPr>
          <p:nvPr>
            <p:ph type="title"/>
          </p:nvPr>
        </p:nvSpPr>
        <p:spPr>
          <a:xfrm>
            <a:off x="673248" y="271587"/>
            <a:ext cx="4496629" cy="609473"/>
          </a:xfrm>
        </p:spPr>
        <p:txBody>
          <a:bodyPr/>
          <a:lstStyle/>
          <a:p>
            <a:r>
              <a:rPr lang="en-GB" dirty="0"/>
              <a:t>THE WRIGHT BROTHERS</a:t>
            </a:r>
          </a:p>
        </p:txBody>
      </p:sp>
      <p:sp>
        <p:nvSpPr>
          <p:cNvPr id="3" name="Content Placeholder 2">
            <a:extLst>
              <a:ext uri="{FF2B5EF4-FFF2-40B4-BE49-F238E27FC236}">
                <a16:creationId xmlns:a16="http://schemas.microsoft.com/office/drawing/2014/main" id="{3484A04C-2D42-4596-92B6-FF4680C4D43F}"/>
              </a:ext>
            </a:extLst>
          </p:cNvPr>
          <p:cNvSpPr>
            <a:spLocks noGrp="1"/>
          </p:cNvSpPr>
          <p:nvPr>
            <p:ph idx="1"/>
          </p:nvPr>
        </p:nvSpPr>
        <p:spPr>
          <a:xfrm>
            <a:off x="4552950" y="1184363"/>
            <a:ext cx="5457825" cy="5402050"/>
          </a:xfrm>
        </p:spPr>
        <p:txBody>
          <a:bodyPr>
            <a:noAutofit/>
          </a:bodyPr>
          <a:lstStyle/>
          <a:p>
            <a:r>
              <a:rPr lang="en-GB" dirty="0"/>
              <a:t>17th November 1903 the Wright brothers achieved the first powered, sustained and controlled airplane flight.</a:t>
            </a:r>
          </a:p>
          <a:p>
            <a:endParaRPr lang="en-GB" dirty="0"/>
          </a:p>
          <a:p>
            <a:r>
              <a:rPr lang="en-GB" dirty="0"/>
              <a:t>Orville and Wilbur Wright took their first ‘Flyer’ for its flight test.</a:t>
            </a:r>
          </a:p>
          <a:p>
            <a:endParaRPr lang="en-GB" dirty="0"/>
          </a:p>
          <a:p>
            <a:r>
              <a:rPr lang="en-GB" dirty="0"/>
              <a:t>The flyer flew 120ft in a controlled flight.</a:t>
            </a:r>
          </a:p>
          <a:p>
            <a:endParaRPr lang="en-GB" dirty="0"/>
          </a:p>
          <a:p>
            <a:r>
              <a:rPr lang="en-GB" dirty="0"/>
              <a:t>They improved their design and ended up setting a world record in 1908 with a 2hr 20 minute flight that flew 77 miles.</a:t>
            </a:r>
          </a:p>
          <a:p>
            <a:endParaRPr lang="en-GB" dirty="0"/>
          </a:p>
        </p:txBody>
      </p:sp>
      <p:grpSp>
        <p:nvGrpSpPr>
          <p:cNvPr id="9" name="Group 8">
            <a:extLst>
              <a:ext uri="{FF2B5EF4-FFF2-40B4-BE49-F238E27FC236}">
                <a16:creationId xmlns:a16="http://schemas.microsoft.com/office/drawing/2014/main" id="{7B7BECCC-E7AE-4F23-BDED-228E3B4F4A4C}"/>
              </a:ext>
            </a:extLst>
          </p:cNvPr>
          <p:cNvGrpSpPr/>
          <p:nvPr/>
        </p:nvGrpSpPr>
        <p:grpSpPr>
          <a:xfrm>
            <a:off x="619125" y="1675254"/>
            <a:ext cx="3800475" cy="4375028"/>
            <a:chOff x="619125" y="1675254"/>
            <a:chExt cx="3800475" cy="4375028"/>
          </a:xfrm>
        </p:grpSpPr>
        <p:pic>
          <p:nvPicPr>
            <p:cNvPr id="4" name="Picture 3">
              <a:extLst>
                <a:ext uri="{FF2B5EF4-FFF2-40B4-BE49-F238E27FC236}">
                  <a16:creationId xmlns:a16="http://schemas.microsoft.com/office/drawing/2014/main" id="{96D37076-49E9-4D9B-B7FF-054A064B7CEC}"/>
                </a:ext>
              </a:extLst>
            </p:cNvPr>
            <p:cNvPicPr>
              <a:picLocks noChangeAspect="1"/>
            </p:cNvPicPr>
            <p:nvPr/>
          </p:nvPicPr>
          <p:blipFill>
            <a:blip r:embed="rId3"/>
            <a:stretch>
              <a:fillRect/>
            </a:stretch>
          </p:blipFill>
          <p:spPr>
            <a:xfrm>
              <a:off x="619125" y="1675254"/>
              <a:ext cx="3800475" cy="2137768"/>
            </a:xfrm>
            <a:prstGeom prst="rect">
              <a:avLst/>
            </a:prstGeom>
            <a:ln w="228600" cap="sq" cmpd="thickThin">
              <a:noFill/>
              <a:prstDash val="solid"/>
              <a:miter lim="800000"/>
            </a:ln>
            <a:effectLst/>
          </p:spPr>
        </p:pic>
        <p:pic>
          <p:nvPicPr>
            <p:cNvPr id="5" name="Picture 4">
              <a:extLst>
                <a:ext uri="{FF2B5EF4-FFF2-40B4-BE49-F238E27FC236}">
                  <a16:creationId xmlns:a16="http://schemas.microsoft.com/office/drawing/2014/main" id="{D4980C79-C4E0-4801-B187-644A64EA49E2}"/>
                </a:ext>
              </a:extLst>
            </p:cNvPr>
            <p:cNvPicPr>
              <a:picLocks noChangeAspect="1"/>
            </p:cNvPicPr>
            <p:nvPr/>
          </p:nvPicPr>
          <p:blipFill>
            <a:blip r:embed="rId4"/>
            <a:stretch>
              <a:fillRect/>
            </a:stretch>
          </p:blipFill>
          <p:spPr>
            <a:xfrm>
              <a:off x="619125" y="3966688"/>
              <a:ext cx="3800475" cy="2083594"/>
            </a:xfrm>
            <a:prstGeom prst="rect">
              <a:avLst/>
            </a:prstGeom>
            <a:ln w="228600" cap="sq" cmpd="thickThin">
              <a:noFill/>
              <a:prstDash val="solid"/>
              <a:miter lim="800000"/>
            </a:ln>
            <a:effectLst>
              <a:innerShdw blurRad="76200">
                <a:srgbClr val="000000"/>
              </a:innerShdw>
            </a:effectLst>
          </p:spPr>
        </p:pic>
      </p:grpSp>
      <p:graphicFrame>
        <p:nvGraphicFramePr>
          <p:cNvPr id="7" name="Table 6">
            <a:extLst>
              <a:ext uri="{FF2B5EF4-FFF2-40B4-BE49-F238E27FC236}">
                <a16:creationId xmlns:a16="http://schemas.microsoft.com/office/drawing/2014/main" id="{320FA642-6F9B-4E1F-B608-C4E71843CD42}"/>
              </a:ext>
            </a:extLst>
          </p:cNvPr>
          <p:cNvGraphicFramePr>
            <a:graphicFrameLocks noGrp="1"/>
          </p:cNvGraphicFramePr>
          <p:nvPr>
            <p:extLst>
              <p:ext uri="{D42A27DB-BD31-4B8C-83A1-F6EECF244321}">
                <p14:modId xmlns:p14="http://schemas.microsoft.com/office/powerpoint/2010/main" val="396982089"/>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637619455"/>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76545-C609-4701-9347-2DDE49B8BF08}"/>
              </a:ext>
            </a:extLst>
          </p:cNvPr>
          <p:cNvSpPr>
            <a:spLocks noGrp="1"/>
          </p:cNvSpPr>
          <p:nvPr>
            <p:ph type="title"/>
          </p:nvPr>
        </p:nvSpPr>
        <p:spPr>
          <a:xfrm>
            <a:off x="673248" y="271587"/>
            <a:ext cx="4496629" cy="609473"/>
          </a:xfrm>
        </p:spPr>
        <p:txBody>
          <a:bodyPr/>
          <a:lstStyle/>
          <a:p>
            <a:r>
              <a:rPr lang="en-GB" dirty="0"/>
              <a:t>THE WRIGHT BROTHERS</a:t>
            </a:r>
          </a:p>
        </p:txBody>
      </p:sp>
      <p:pic>
        <p:nvPicPr>
          <p:cNvPr id="10" name="Online Media 9" title="Wright Brothers First Flight (1903) | A Day That Shook the World">
            <a:hlinkClick r:id="" action="ppaction://media"/>
            <a:extLst>
              <a:ext uri="{FF2B5EF4-FFF2-40B4-BE49-F238E27FC236}">
                <a16:creationId xmlns:a16="http://schemas.microsoft.com/office/drawing/2014/main" id="{36E95242-79DB-4D50-8076-6AD792290784}"/>
              </a:ext>
            </a:extLst>
          </p:cNvPr>
          <p:cNvPicPr>
            <a:picLocks noGrp="1" noRot="1" noChangeAspect="1"/>
          </p:cNvPicPr>
          <p:nvPr>
            <p:ph idx="1"/>
            <a:videoFile r:link="rId1"/>
          </p:nvPr>
        </p:nvPicPr>
        <p:blipFill>
          <a:blip r:embed="rId4"/>
          <a:stretch>
            <a:fillRect/>
          </a:stretch>
        </p:blipFill>
        <p:spPr>
          <a:xfrm>
            <a:off x="673248" y="1020541"/>
            <a:ext cx="9331989" cy="5248640"/>
          </a:xfrm>
          <a:prstGeom prst="rect">
            <a:avLst/>
          </a:prstGeom>
        </p:spPr>
      </p:pic>
      <p:sp>
        <p:nvSpPr>
          <p:cNvPr id="11" name="Rectangle 10">
            <a:extLst>
              <a:ext uri="{FF2B5EF4-FFF2-40B4-BE49-F238E27FC236}">
                <a16:creationId xmlns:a16="http://schemas.microsoft.com/office/drawing/2014/main" id="{034B2045-0CF9-4FB8-AA36-69313BB38294}"/>
              </a:ext>
            </a:extLst>
          </p:cNvPr>
          <p:cNvSpPr/>
          <p:nvPr/>
        </p:nvSpPr>
        <p:spPr>
          <a:xfrm>
            <a:off x="673248" y="6335456"/>
            <a:ext cx="5040291" cy="369332"/>
          </a:xfrm>
          <a:prstGeom prst="rect">
            <a:avLst/>
          </a:prstGeom>
        </p:spPr>
        <p:txBody>
          <a:bodyPr wrap="none">
            <a:spAutoFit/>
          </a:bodyPr>
          <a:lstStyle/>
          <a:p>
            <a:r>
              <a:rPr lang="en-GB" dirty="0">
                <a:latin typeface="Myriad Pro" panose="020B0503030403020204" pitchFamily="34" charset="0"/>
                <a:hlinkClick r:id="rId5">
                  <a:extLst>
                    <a:ext uri="{A12FA001-AC4F-418D-AE19-62706E023703}">
                      <ahyp:hlinkClr xmlns:ahyp="http://schemas.microsoft.com/office/drawing/2018/hyperlinkcolor" val="tx"/>
                    </a:ext>
                  </a:extLst>
                </a:hlinkClick>
              </a:rPr>
              <a:t>https://www.youtube.com/watch?v=Wfyvspnko04</a:t>
            </a:r>
            <a:endParaRPr lang="en-GB" dirty="0">
              <a:latin typeface="Myriad Pro" panose="020B0503030403020204" pitchFamily="34" charset="0"/>
            </a:endParaRPr>
          </a:p>
        </p:txBody>
      </p:sp>
      <p:graphicFrame>
        <p:nvGraphicFramePr>
          <p:cNvPr id="12" name="Table 11">
            <a:extLst>
              <a:ext uri="{FF2B5EF4-FFF2-40B4-BE49-F238E27FC236}">
                <a16:creationId xmlns:a16="http://schemas.microsoft.com/office/drawing/2014/main" id="{6349CC6A-2F61-4CAF-A7C1-24CBC1767271}"/>
              </a:ext>
            </a:extLst>
          </p:cNvPr>
          <p:cNvGraphicFramePr>
            <a:graphicFrameLocks noGrp="1"/>
          </p:cNvGraphicFramePr>
          <p:nvPr>
            <p:extLst>
              <p:ext uri="{D42A27DB-BD31-4B8C-83A1-F6EECF244321}">
                <p14:modId xmlns:p14="http://schemas.microsoft.com/office/powerpoint/2010/main" val="396982089"/>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50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3164942305"/>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story of Flight Part 1" id="{CBAC4F16-F1ED-4902-A881-8310435DF8A2}" vid="{5175336B-0490-4889-AAA2-6E9EAEFE9B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History of Flight Part 1</Template>
  <TotalTime>338</TotalTime>
  <Words>2170</Words>
  <Application>Microsoft Office PowerPoint</Application>
  <PresentationFormat>Widescreen</PresentationFormat>
  <Paragraphs>273</Paragraphs>
  <Slides>27</Slides>
  <Notes>27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 Light</vt:lpstr>
      <vt:lpstr>Myanmar Text</vt:lpstr>
      <vt:lpstr>Myriad Pro</vt:lpstr>
      <vt:lpstr>Calibri</vt:lpstr>
      <vt:lpstr>Office Theme</vt:lpstr>
      <vt:lpstr>PowerPoint Presentation</vt:lpstr>
      <vt:lpstr>LEARNING OUTCOMES</vt:lpstr>
      <vt:lpstr>KITES</vt:lpstr>
      <vt:lpstr>SIR GEORGE CALEY</vt:lpstr>
      <vt:lpstr>JOHN STRINGFELLOW</vt:lpstr>
      <vt:lpstr>OTTO LILIENTHAL</vt:lpstr>
      <vt:lpstr>GOTTLIEB DAIMLER</vt:lpstr>
      <vt:lpstr>THE WRIGHT BROTHERS</vt:lpstr>
      <vt:lpstr>THE WRIGHT BROTHERS</vt:lpstr>
      <vt:lpstr>WORLD WAR I &amp; 1919</vt:lpstr>
      <vt:lpstr>AMY JOHNSON</vt:lpstr>
      <vt:lpstr>ANY QUESTIONS?</vt:lpstr>
      <vt:lpstr>LEARNING OUTCOMES</vt:lpstr>
      <vt:lpstr>LEARNING OUTCOMES</vt:lpstr>
      <vt:lpstr>HOW DOES AN AIRCRAFT FLY?</vt:lpstr>
      <vt:lpstr>HOW DOES AN AIRCRAFT FLY?</vt:lpstr>
      <vt:lpstr>ANY QUESTIONS?</vt:lpstr>
      <vt:lpstr>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INSTRUCTOR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1871 (Rugeley) Sqn ATC Officer Commanding (Grocott, Tom Flt Lt)</dc:creator>
  <cp:lastModifiedBy>m419055</cp:lastModifiedBy>
  <cp:revision>26</cp:revision>
  <dcterms:created xsi:type="dcterms:W3CDTF">2019-04-19T12:17:08Z</dcterms:created>
  <dcterms:modified xsi:type="dcterms:W3CDTF">2019-04-26T16:19:05Z</dcterms:modified>
</cp:coreProperties>
</file>