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2.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256" r:id="rId2"/>
    <p:sldId id="260" r:id="rId3"/>
    <p:sldId id="258" r:id="rId4"/>
    <p:sldId id="303" r:id="rId5"/>
    <p:sldId id="304" r:id="rId6"/>
    <p:sldId id="305" r:id="rId7"/>
    <p:sldId id="306" r:id="rId8"/>
    <p:sldId id="308" r:id="rId9"/>
    <p:sldId id="309" r:id="rId10"/>
    <p:sldId id="307" r:id="rId11"/>
    <p:sldId id="310" r:id="rId12"/>
    <p:sldId id="301" r:id="rId13"/>
    <p:sldId id="313" r:id="rId14"/>
    <p:sldId id="312" r:id="rId15"/>
    <p:sldId id="314" r:id="rId16"/>
    <p:sldId id="315" r:id="rId17"/>
    <p:sldId id="316" r:id="rId18"/>
    <p:sldId id="317" r:id="rId19"/>
    <p:sldId id="318" r:id="rId20"/>
    <p:sldId id="319" r:id="rId21"/>
    <p:sldId id="320" r:id="rId22"/>
    <p:sldId id="321" r:id="rId23"/>
    <p:sldId id="322" r:id="rId24"/>
    <p:sldId id="325" r:id="rId25"/>
    <p:sldId id="326" r:id="rId26"/>
    <p:sldId id="327" r:id="rId27"/>
    <p:sldId id="328" r:id="rId28"/>
    <p:sldId id="279" r:id="rId29"/>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Myanmar Text" panose="020B0502040204020203" pitchFamily="34" charset="0"/>
      <p:regular r:id="rId38"/>
      <p:bold r:id="rId39"/>
    </p:embeddedFont>
    <p:embeddedFont>
      <p:font typeface="Myriad Pro" panose="020B0503030403020204" pitchFamily="34" charset="0"/>
      <p:regular r:id="rId40"/>
      <p:bold r:id="rId41"/>
      <p:italic r:id="rId42"/>
      <p:boldItalic r:id="rId43"/>
    </p:embeddedFont>
    <p:embeddedFont>
      <p:font typeface="Myriad Pro Light" panose="020B0603030403020204" pitchFamily="34" charset="0"/>
      <p:bold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0C30"/>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905" autoAdjust="0"/>
  </p:normalViewPr>
  <p:slideViewPr>
    <p:cSldViewPr snapToGrid="0">
      <p:cViewPr varScale="1">
        <p:scale>
          <a:sx n="88" d="100"/>
          <a:sy n="88" d="100"/>
        </p:scale>
        <p:origin x="1416" y="84"/>
      </p:cViewPr>
      <p:guideLst/>
    </p:cSldViewPr>
  </p:slideViewPr>
  <p:notesTextViewPr>
    <p:cViewPr>
      <p:scale>
        <a:sx n="1" d="1"/>
        <a:sy n="1" d="1"/>
      </p:scale>
      <p:origin x="0" y="0"/>
    </p:cViewPr>
  </p:notesTextViewPr>
  <p:notesViewPr>
    <p:cSldViewPr snapToGrid="0">
      <p:cViewPr>
        <p:scale>
          <a:sx n="82" d="100"/>
          <a:sy n="82" d="100"/>
        </p:scale>
        <p:origin x="990" y="1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24/04/2019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rdnancesurvey.co.uk/education/map-symbol-flashcard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rdnancesurvey.co.uk/blog/2011/07/how-often-do-we-update-our-paper-map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22.jpg"/></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1 of 3. This presentation covers the information required to complete PASS criteria of</a:t>
            </a:r>
            <a:r>
              <a:rPr lang="en-GB" i="0" dirty="0"/>
              <a:t> the </a:t>
            </a:r>
            <a:r>
              <a:rPr lang="en-GB" i="1" dirty="0"/>
              <a:t>LO1 Map Reading </a:t>
            </a:r>
            <a:r>
              <a:rPr lang="en-GB" dirty="0"/>
              <a:t>topic.</a:t>
            </a:r>
          </a:p>
          <a:p>
            <a:endParaRPr lang="en-GB" dirty="0"/>
          </a:p>
          <a:p>
            <a:r>
              <a:rPr lang="en-GB" dirty="0"/>
              <a:t>For best results, these instructor notes should be read in conjunction with this presentation and the session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scales and features of Ordnance Survey maps.</a:t>
            </a:r>
          </a:p>
          <a:p>
            <a:endParaRPr lang="en-GB" dirty="0"/>
          </a:p>
          <a:p>
            <a:r>
              <a:rPr lang="en-GB" dirty="0"/>
              <a:t>P1:  Describe the types and uses of maps.</a:t>
            </a:r>
          </a:p>
          <a:p>
            <a:endParaRPr lang="en-GB" dirty="0"/>
          </a:p>
        </p:txBody>
      </p:sp>
    </p:spTree>
    <p:extLst>
      <p:ext uri="{BB962C8B-B14F-4D97-AF65-F5344CB8AC3E}">
        <p14:creationId xmlns:p14="http://schemas.microsoft.com/office/powerpoint/2010/main" val="184551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task covers the mandatory requirement for objectives P1 for LO1.</a:t>
            </a:r>
          </a:p>
          <a:p>
            <a:endParaRPr lang="en-GB" dirty="0"/>
          </a:p>
          <a:p>
            <a:r>
              <a:rPr lang="en-GB" dirty="0"/>
              <a:t>Cadets must discuss the different scales of maps and what their common uses are.</a:t>
            </a:r>
          </a:p>
          <a:p>
            <a:endParaRPr lang="en-GB"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20 of the cadet’s first class log book.</a:t>
            </a:r>
          </a:p>
          <a:p>
            <a:pPr marL="171450" indent="-171450">
              <a:buFont typeface="Arial" panose="020B0604020202020204" pitchFamily="34" charset="0"/>
              <a:buChar char="•"/>
            </a:pPr>
            <a:r>
              <a:rPr lang="en-GB" b="1" dirty="0"/>
              <a:t>Task P1 Activity 1 log sheet. This can be found on Ultilearn.</a:t>
            </a:r>
          </a:p>
          <a:p>
            <a:endParaRPr lang="en-GB" dirty="0"/>
          </a:p>
        </p:txBody>
      </p:sp>
    </p:spTree>
    <p:extLst>
      <p:ext uri="{BB962C8B-B14F-4D97-AF65-F5344CB8AC3E}">
        <p14:creationId xmlns:p14="http://schemas.microsoft.com/office/powerpoint/2010/main" val="122985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scales and features of Ordnance Survey maps.</a:t>
            </a:r>
          </a:p>
          <a:p>
            <a:endParaRPr lang="en-GB" dirty="0"/>
          </a:p>
          <a:p>
            <a:r>
              <a:rPr lang="en-GB" dirty="0"/>
              <a:t>P2:  Identify the main symbols on Ordinance Survey maps.</a:t>
            </a:r>
          </a:p>
        </p:txBody>
      </p:sp>
    </p:spTree>
    <p:extLst>
      <p:ext uri="{BB962C8B-B14F-4D97-AF65-F5344CB8AC3E}">
        <p14:creationId xmlns:p14="http://schemas.microsoft.com/office/powerpoint/2010/main" val="343837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ORDINANCE SURVEY: MAP SYMBOLS</a:t>
            </a:r>
          </a:p>
          <a:p>
            <a:endParaRPr lang="en-GB" dirty="0"/>
          </a:p>
          <a:p>
            <a:r>
              <a:rPr lang="en-GB" dirty="0"/>
              <a:t>The video is 1 minute long. Please allow for this when planning session lengths. This video is from Ordinance Survey; more can be found on their YouTube channel.</a:t>
            </a:r>
          </a:p>
          <a:p>
            <a:endParaRPr lang="en-GB" dirty="0"/>
          </a:p>
          <a:p>
            <a:r>
              <a:rPr lang="en-GB" dirty="0"/>
              <a:t>Ordnance Survey interpret both man made and natural features on the map, through a system of symbols. Every Ordnance Survey map has a key showing the definition of each symbol to help you. We will look at a few of the more common symbols later.</a:t>
            </a:r>
          </a:p>
          <a:p>
            <a:endParaRPr lang="en-GB" dirty="0"/>
          </a:p>
        </p:txBody>
      </p:sp>
    </p:spTree>
    <p:extLst>
      <p:ext uri="{BB962C8B-B14F-4D97-AF65-F5344CB8AC3E}">
        <p14:creationId xmlns:p14="http://schemas.microsoft.com/office/powerpoint/2010/main" val="940281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key of an OS map is usually found on the edge of the map. Remember, that the symbols are relevant only to the map you are using. Symbols change across different manufacturers maps, and may even change across different versions. If in doubt about a symbol, check the key!</a:t>
            </a:r>
          </a:p>
          <a:p>
            <a:endParaRPr lang="en-GB" dirty="0"/>
          </a:p>
        </p:txBody>
      </p:sp>
    </p:spTree>
    <p:extLst>
      <p:ext uri="{BB962C8B-B14F-4D97-AF65-F5344CB8AC3E}">
        <p14:creationId xmlns:p14="http://schemas.microsoft.com/office/powerpoint/2010/main" val="2878044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Go through each group of map symbols and explain what they mean. Using real maps where available, ask cadets to find as many symbols in a specific group that they can. This could become a competition between two or more groups of cadets.</a:t>
            </a:r>
          </a:p>
          <a:p>
            <a:endParaRPr lang="en-GB" dirty="0"/>
          </a:p>
          <a:p>
            <a:r>
              <a:rPr lang="en-GB" dirty="0"/>
              <a:t>PDF of the symbols can be found here: https://www.ordnancesurvey.co.uk/docs/legends/25k-raster-legend.pdf</a:t>
            </a:r>
          </a:p>
          <a:p>
            <a:endParaRPr lang="en-GB" dirty="0"/>
          </a:p>
          <a:p>
            <a:r>
              <a:rPr lang="en-GB" dirty="0"/>
              <a:t>Scan the </a:t>
            </a:r>
            <a:r>
              <a:rPr lang="en-GB" dirty="0" err="1"/>
              <a:t>QR</a:t>
            </a:r>
            <a:r>
              <a:rPr lang="en-GB" dirty="0"/>
              <a:t> code below to access the website:</a:t>
            </a:r>
          </a:p>
          <a:p>
            <a:endParaRPr lang="en-GB" dirty="0"/>
          </a:p>
        </p:txBody>
      </p:sp>
      <p:pic>
        <p:nvPicPr>
          <p:cNvPr id="4" name="Picture 3">
            <a:extLst>
              <a:ext uri="{FF2B5EF4-FFF2-40B4-BE49-F238E27FC236}">
                <a16:creationId xmlns:a16="http://schemas.microsoft.com/office/drawing/2014/main" id="{4834B902-81C5-41BA-97B7-0A053FEF89CE}"/>
              </a:ext>
            </a:extLst>
          </p:cNvPr>
          <p:cNvPicPr>
            <a:picLocks noChangeAspect="1"/>
          </p:cNvPicPr>
          <p:nvPr/>
        </p:nvPicPr>
        <p:blipFill rotWithShape="1">
          <a:blip r:embed="rId3">
            <a:extLst>
              <a:ext uri="{28A0092B-C50C-407E-A947-70E740481C1C}">
                <a14:useLocalDpi xmlns:a14="http://schemas.microsoft.com/office/drawing/2010/main" val="0"/>
              </a:ext>
            </a:extLst>
          </a:blip>
          <a:srcRect l="6240"/>
          <a:stretch/>
        </p:blipFill>
        <p:spPr>
          <a:xfrm>
            <a:off x="491946" y="6335298"/>
            <a:ext cx="1369411" cy="1460548"/>
          </a:xfrm>
          <a:prstGeom prst="rect">
            <a:avLst/>
          </a:prstGeom>
        </p:spPr>
      </p:pic>
    </p:spTree>
    <p:extLst>
      <p:ext uri="{BB962C8B-B14F-4D97-AF65-F5344CB8AC3E}">
        <p14:creationId xmlns:p14="http://schemas.microsoft.com/office/powerpoint/2010/main" val="256851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Go through each group of map symbols and explain what they mean. Using real maps where available, ask cadets to find as many symbols in a specific group that they can. This could become a competition between two or more groups of cadets.</a:t>
            </a:r>
          </a:p>
          <a:p>
            <a:endParaRPr lang="en-GB" dirty="0"/>
          </a:p>
          <a:p>
            <a:r>
              <a:rPr lang="en-GB" dirty="0"/>
              <a:t>PDF of the symbols can be found here: https://www.ordnancesurvey.co.uk/docs/legends/25k-raster-legend.pdf</a:t>
            </a:r>
          </a:p>
          <a:p>
            <a:endParaRPr lang="en-GB" dirty="0"/>
          </a:p>
          <a:p>
            <a:r>
              <a:rPr lang="en-GB" dirty="0"/>
              <a:t>Scan the </a:t>
            </a:r>
            <a:r>
              <a:rPr lang="en-GB" dirty="0" err="1"/>
              <a:t>QR</a:t>
            </a:r>
            <a:r>
              <a:rPr lang="en-GB" dirty="0"/>
              <a:t> code below to access the website:</a:t>
            </a:r>
          </a:p>
          <a:p>
            <a:endParaRPr lang="en-GB" dirty="0"/>
          </a:p>
        </p:txBody>
      </p:sp>
      <p:pic>
        <p:nvPicPr>
          <p:cNvPr id="5" name="Picture 4">
            <a:extLst>
              <a:ext uri="{FF2B5EF4-FFF2-40B4-BE49-F238E27FC236}">
                <a16:creationId xmlns:a16="http://schemas.microsoft.com/office/drawing/2014/main" id="{C82D7B7B-FB43-4710-9DE9-15171FBFF938}"/>
              </a:ext>
            </a:extLst>
          </p:cNvPr>
          <p:cNvPicPr>
            <a:picLocks noChangeAspect="1"/>
          </p:cNvPicPr>
          <p:nvPr/>
        </p:nvPicPr>
        <p:blipFill rotWithShape="1">
          <a:blip r:embed="rId3">
            <a:extLst>
              <a:ext uri="{28A0092B-C50C-407E-A947-70E740481C1C}">
                <a14:useLocalDpi xmlns:a14="http://schemas.microsoft.com/office/drawing/2010/main" val="0"/>
              </a:ext>
            </a:extLst>
          </a:blip>
          <a:srcRect l="6240"/>
          <a:stretch/>
        </p:blipFill>
        <p:spPr>
          <a:xfrm>
            <a:off x="491946" y="6335298"/>
            <a:ext cx="1369411" cy="1460548"/>
          </a:xfrm>
          <a:prstGeom prst="rect">
            <a:avLst/>
          </a:prstGeom>
        </p:spPr>
      </p:pic>
    </p:spTree>
    <p:extLst>
      <p:ext uri="{BB962C8B-B14F-4D97-AF65-F5344CB8AC3E}">
        <p14:creationId xmlns:p14="http://schemas.microsoft.com/office/powerpoint/2010/main" val="2790284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each group of map symbols and explain what they mean. Using real maps where available, ask cadets to find as many symbols in a specific group that they can. This could become a competition between two or more groups of cadets.</a:t>
            </a:r>
          </a:p>
          <a:p>
            <a:endParaRPr lang="en-GB" dirty="0"/>
          </a:p>
          <a:p>
            <a:r>
              <a:rPr lang="en-GB" dirty="0"/>
              <a:t>PDF of the symbols can be found here: https://www.ordnancesurvey.co.uk/docs/legends/25k-raster-legend.pdf</a:t>
            </a:r>
          </a:p>
          <a:p>
            <a:endParaRPr lang="en-GB" dirty="0"/>
          </a:p>
          <a:p>
            <a:r>
              <a:rPr lang="en-GB" dirty="0"/>
              <a:t>Scan the </a:t>
            </a:r>
            <a:r>
              <a:rPr lang="en-GB" dirty="0" err="1"/>
              <a:t>QR</a:t>
            </a:r>
            <a:r>
              <a:rPr lang="en-GB" dirty="0"/>
              <a:t> code below to access the website:</a:t>
            </a:r>
          </a:p>
          <a:p>
            <a:endParaRPr lang="en-GB" dirty="0"/>
          </a:p>
        </p:txBody>
      </p:sp>
      <p:pic>
        <p:nvPicPr>
          <p:cNvPr id="4" name="Picture 3">
            <a:extLst>
              <a:ext uri="{FF2B5EF4-FFF2-40B4-BE49-F238E27FC236}">
                <a16:creationId xmlns:a16="http://schemas.microsoft.com/office/drawing/2014/main" id="{D5938181-A35A-43A9-84AE-4361BA0E4251}"/>
              </a:ext>
            </a:extLst>
          </p:cNvPr>
          <p:cNvPicPr>
            <a:picLocks noChangeAspect="1"/>
          </p:cNvPicPr>
          <p:nvPr/>
        </p:nvPicPr>
        <p:blipFill rotWithShape="1">
          <a:blip r:embed="rId3">
            <a:extLst>
              <a:ext uri="{28A0092B-C50C-407E-A947-70E740481C1C}">
                <a14:useLocalDpi xmlns:a14="http://schemas.microsoft.com/office/drawing/2010/main" val="0"/>
              </a:ext>
            </a:extLst>
          </a:blip>
          <a:srcRect l="6240"/>
          <a:stretch/>
        </p:blipFill>
        <p:spPr>
          <a:xfrm>
            <a:off x="491946" y="6335298"/>
            <a:ext cx="1369411" cy="1460548"/>
          </a:xfrm>
          <a:prstGeom prst="rect">
            <a:avLst/>
          </a:prstGeom>
        </p:spPr>
      </p:pic>
    </p:spTree>
    <p:extLst>
      <p:ext uri="{BB962C8B-B14F-4D97-AF65-F5344CB8AC3E}">
        <p14:creationId xmlns:p14="http://schemas.microsoft.com/office/powerpoint/2010/main" val="418845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Go through each group of map symbols and explain what they mean. Using real maps where available, ask cadets to find as many symbols in a specific group that they can. This could become a competition between two or more groups of cadets.</a:t>
            </a:r>
          </a:p>
          <a:p>
            <a:endParaRPr lang="en-GB" dirty="0"/>
          </a:p>
          <a:p>
            <a:r>
              <a:rPr lang="en-GB" dirty="0"/>
              <a:t>PDF of the symbols can be found here: https://www.ordnancesurvey.co.uk/docs/legends/50k-raster-legend.pdf</a:t>
            </a:r>
          </a:p>
          <a:p>
            <a:endParaRPr lang="en-GB" dirty="0"/>
          </a:p>
          <a:p>
            <a:r>
              <a:rPr lang="en-GB" dirty="0"/>
              <a:t>Scan the </a:t>
            </a:r>
            <a:r>
              <a:rPr lang="en-GB" dirty="0" err="1"/>
              <a:t>QR</a:t>
            </a:r>
            <a:r>
              <a:rPr lang="en-GB" dirty="0"/>
              <a:t> code below to access the website:</a:t>
            </a:r>
          </a:p>
          <a:p>
            <a:endParaRPr lang="en-GB" dirty="0"/>
          </a:p>
        </p:txBody>
      </p:sp>
      <p:pic>
        <p:nvPicPr>
          <p:cNvPr id="5" name="Picture 4">
            <a:extLst>
              <a:ext uri="{FF2B5EF4-FFF2-40B4-BE49-F238E27FC236}">
                <a16:creationId xmlns:a16="http://schemas.microsoft.com/office/drawing/2014/main" id="{EF936E0D-8D5D-4597-BAE0-1533A62C370E}"/>
              </a:ext>
            </a:extLst>
          </p:cNvPr>
          <p:cNvPicPr>
            <a:picLocks noChangeAspect="1"/>
          </p:cNvPicPr>
          <p:nvPr/>
        </p:nvPicPr>
        <p:blipFill rotWithShape="1">
          <a:blip r:embed="rId3">
            <a:extLst>
              <a:ext uri="{28A0092B-C50C-407E-A947-70E740481C1C}">
                <a14:useLocalDpi xmlns:a14="http://schemas.microsoft.com/office/drawing/2010/main" val="0"/>
              </a:ext>
            </a:extLst>
          </a:blip>
          <a:srcRect l="6916"/>
          <a:stretch/>
        </p:blipFill>
        <p:spPr>
          <a:xfrm>
            <a:off x="501480" y="6311852"/>
            <a:ext cx="1369411" cy="1471150"/>
          </a:xfrm>
          <a:prstGeom prst="rect">
            <a:avLst/>
          </a:prstGeom>
        </p:spPr>
      </p:pic>
    </p:spTree>
    <p:extLst>
      <p:ext uri="{BB962C8B-B14F-4D97-AF65-F5344CB8AC3E}">
        <p14:creationId xmlns:p14="http://schemas.microsoft.com/office/powerpoint/2010/main" val="414347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Go through each group of map symbols and explain what they mean. Using real maps where available, ask cadets to find as many symbols in a specific group that they can. This could become a competition between two or more groups of cadets.</a:t>
            </a:r>
          </a:p>
          <a:p>
            <a:endParaRPr lang="en-GB" dirty="0"/>
          </a:p>
          <a:p>
            <a:r>
              <a:rPr lang="en-GB" dirty="0"/>
              <a:t>PDF of the symbols can be found here: https://www.ordnancesurvey.co.uk/docs/legends/50k-raster-legend.pdf</a:t>
            </a:r>
          </a:p>
          <a:p>
            <a:endParaRPr lang="en-GB" dirty="0"/>
          </a:p>
          <a:p>
            <a:r>
              <a:rPr lang="en-GB" dirty="0"/>
              <a:t>Scan the </a:t>
            </a:r>
            <a:r>
              <a:rPr lang="en-GB" dirty="0" err="1"/>
              <a:t>QR</a:t>
            </a:r>
            <a:r>
              <a:rPr lang="en-GB" dirty="0"/>
              <a:t> code below to access the website:</a:t>
            </a:r>
          </a:p>
          <a:p>
            <a:endParaRPr lang="en-GB" dirty="0"/>
          </a:p>
        </p:txBody>
      </p:sp>
      <p:pic>
        <p:nvPicPr>
          <p:cNvPr id="4" name="Picture 3">
            <a:extLst>
              <a:ext uri="{FF2B5EF4-FFF2-40B4-BE49-F238E27FC236}">
                <a16:creationId xmlns:a16="http://schemas.microsoft.com/office/drawing/2014/main" id="{11100263-CF98-4B9E-9AEE-7283B0CFD86F}"/>
              </a:ext>
            </a:extLst>
          </p:cNvPr>
          <p:cNvPicPr>
            <a:picLocks noChangeAspect="1"/>
          </p:cNvPicPr>
          <p:nvPr/>
        </p:nvPicPr>
        <p:blipFill rotWithShape="1">
          <a:blip r:embed="rId3">
            <a:extLst>
              <a:ext uri="{28A0092B-C50C-407E-A947-70E740481C1C}">
                <a14:useLocalDpi xmlns:a14="http://schemas.microsoft.com/office/drawing/2010/main" val="0"/>
              </a:ext>
            </a:extLst>
          </a:blip>
          <a:srcRect l="6916"/>
          <a:stretch/>
        </p:blipFill>
        <p:spPr>
          <a:xfrm>
            <a:off x="501480" y="6311852"/>
            <a:ext cx="1369411" cy="1471150"/>
          </a:xfrm>
          <a:prstGeom prst="rect">
            <a:avLst/>
          </a:prstGeom>
        </p:spPr>
      </p:pic>
    </p:spTree>
    <p:extLst>
      <p:ext uri="{BB962C8B-B14F-4D97-AF65-F5344CB8AC3E}">
        <p14:creationId xmlns:p14="http://schemas.microsoft.com/office/powerpoint/2010/main" val="103927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scales and features of Ordnance Survey maps.</a:t>
            </a:r>
          </a:p>
          <a:p>
            <a:endParaRPr lang="en-GB" dirty="0"/>
          </a:p>
          <a:p>
            <a:r>
              <a:rPr lang="en-GB" dirty="0"/>
              <a:t>P1:  Describe the types and uses of maps.</a:t>
            </a:r>
          </a:p>
          <a:p>
            <a:endParaRPr lang="en-GB" dirty="0"/>
          </a:p>
        </p:txBody>
      </p:sp>
    </p:spTree>
    <p:extLst>
      <p:ext uri="{BB962C8B-B14F-4D97-AF65-F5344CB8AC3E}">
        <p14:creationId xmlns:p14="http://schemas.microsoft.com/office/powerpoint/2010/main" val="3414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ORDINANCE SURVEY: HOW TO FOLD A MAP</a:t>
            </a:r>
          </a:p>
          <a:p>
            <a:endParaRPr lang="en-GB" dirty="0"/>
          </a:p>
          <a:p>
            <a:r>
              <a:rPr lang="en-GB" dirty="0"/>
              <a:t>The video is 1 minute long. Please allow for this when planning session lengths.</a:t>
            </a:r>
          </a:p>
          <a:p>
            <a:endParaRPr lang="en-GB" dirty="0"/>
          </a:p>
          <a:p>
            <a:r>
              <a:rPr lang="en-GB" dirty="0"/>
              <a:t>An electronic copy can be found in the Map Reading folder on your USB stick for those having trouble accessing the video from the presentation.</a:t>
            </a:r>
          </a:p>
          <a:p>
            <a:endParaRPr lang="en-GB" dirty="0"/>
          </a:p>
          <a:p>
            <a:r>
              <a:rPr lang="en-GB" dirty="0"/>
              <a:t>Maps must be folded correctly to prevent damage. The video shows you how to do this. Also see the image below:</a:t>
            </a:r>
          </a:p>
        </p:txBody>
      </p:sp>
      <p:pic>
        <p:nvPicPr>
          <p:cNvPr id="4" name="Picture 3">
            <a:extLst>
              <a:ext uri="{FF2B5EF4-FFF2-40B4-BE49-F238E27FC236}">
                <a16:creationId xmlns:a16="http://schemas.microsoft.com/office/drawing/2014/main" id="{BDD490A5-E116-40C6-9BE6-0FD3C1CF2FA3}"/>
              </a:ext>
            </a:extLst>
          </p:cNvPr>
          <p:cNvPicPr>
            <a:picLocks noChangeAspect="1"/>
          </p:cNvPicPr>
          <p:nvPr/>
        </p:nvPicPr>
        <p:blipFill>
          <a:blip r:embed="rId3"/>
          <a:stretch>
            <a:fillRect/>
          </a:stretch>
        </p:blipFill>
        <p:spPr>
          <a:xfrm>
            <a:off x="1706221" y="6446952"/>
            <a:ext cx="3445556" cy="1467683"/>
          </a:xfrm>
          <a:prstGeom prst="rect">
            <a:avLst/>
          </a:prstGeom>
        </p:spPr>
      </p:pic>
    </p:spTree>
    <p:extLst>
      <p:ext uri="{BB962C8B-B14F-4D97-AF65-F5344CB8AC3E}">
        <p14:creationId xmlns:p14="http://schemas.microsoft.com/office/powerpoint/2010/main" val="1395754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385308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scales and features of Ordnance Survey maps.</a:t>
            </a:r>
          </a:p>
          <a:p>
            <a:endParaRPr lang="en-GB" dirty="0"/>
          </a:p>
          <a:p>
            <a:r>
              <a:rPr lang="en-GB" dirty="0"/>
              <a:t>P2:  Identify the main symbols on Ordinance Survey maps.</a:t>
            </a:r>
          </a:p>
        </p:txBody>
      </p:sp>
    </p:spTree>
    <p:extLst>
      <p:ext uri="{BB962C8B-B14F-4D97-AF65-F5344CB8AC3E}">
        <p14:creationId xmlns:p14="http://schemas.microsoft.com/office/powerpoint/2010/main" val="1315411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task covers the mandatory requirement for objectives P2 for LO1.</a:t>
            </a:r>
          </a:p>
          <a:p>
            <a:endParaRPr lang="en-GB" dirty="0"/>
          </a:p>
          <a:p>
            <a:r>
              <a:rPr lang="en-GB" dirty="0"/>
              <a:t>Instructors are to lead a group of cadets in one of three possible quizzes in which they match flashcards in order to demonstrate their understanding of the symbols found on 1:50,000 and 1:25,000 maps. </a:t>
            </a:r>
          </a:p>
          <a:p>
            <a:endParaRPr lang="en-GB" dirty="0"/>
          </a:p>
          <a:p>
            <a:r>
              <a:rPr lang="en-GB" dirty="0"/>
              <a:t>Flashcards can be downloaded from here: </a:t>
            </a:r>
            <a:r>
              <a:rPr lang="en-GB" dirty="0">
                <a:solidFill>
                  <a:schemeClr val="tx1"/>
                </a:solidFill>
                <a:hlinkClick r:id="rId3">
                  <a:extLst>
                    <a:ext uri="{A12FA001-AC4F-418D-AE19-62706E023703}">
                      <ahyp:hlinkClr xmlns:ahyp="http://schemas.microsoft.com/office/drawing/2018/hyperlinkcolor" val="tx"/>
                    </a:ext>
                  </a:extLst>
                </a:hlinkClick>
              </a:rPr>
              <a:t>https://www.ordnancesurvey.co.uk/education/map-symbol-flashcards.html</a:t>
            </a:r>
            <a:endParaRPr lang="en-GB" dirty="0">
              <a:solidFill>
                <a:schemeClr val="tx1"/>
              </a:solidFill>
            </a:endParaRPr>
          </a:p>
          <a:p>
            <a:endParaRPr lang="en-GB"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20 of the cadet’s first class log book.</a:t>
            </a:r>
          </a:p>
          <a:p>
            <a:pPr marL="171450" indent="-171450">
              <a:buFont typeface="Arial" panose="020B0604020202020204" pitchFamily="34" charset="0"/>
              <a:buChar char="•"/>
            </a:pPr>
            <a:r>
              <a:rPr lang="en-GB" b="1" dirty="0"/>
              <a:t>Task P2 Activity 1 log sheet. This can be found on Ultilearn.</a:t>
            </a:r>
          </a:p>
          <a:p>
            <a:endParaRPr lang="en-GB" dirty="0"/>
          </a:p>
        </p:txBody>
      </p:sp>
    </p:spTree>
    <p:extLst>
      <p:ext uri="{BB962C8B-B14F-4D97-AF65-F5344CB8AC3E}">
        <p14:creationId xmlns:p14="http://schemas.microsoft.com/office/powerpoint/2010/main" val="8886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task covers the mandatory requirement for objectives P2 for LO1.</a:t>
            </a:r>
          </a:p>
          <a:p>
            <a:endParaRPr lang="en-GB" dirty="0"/>
          </a:p>
          <a:p>
            <a:r>
              <a:rPr lang="en-GB" dirty="0"/>
              <a:t>Cadets must write what they think the map symbols pictured mean. They can use the keys from OS maps to help them.</a:t>
            </a:r>
          </a:p>
          <a:p>
            <a:endParaRPr lang="en-GB" dirty="0"/>
          </a:p>
          <a:p>
            <a:r>
              <a:rPr lang="en-GB" b="1" dirty="0"/>
              <a:t>Once satisfied that all cadets have an understanding of the topic, instructors must check and sign:</a:t>
            </a:r>
          </a:p>
          <a:p>
            <a:pPr marL="171450" indent="-171450">
              <a:buFont typeface="Arial" panose="020B0604020202020204" pitchFamily="34" charset="0"/>
              <a:buChar char="•"/>
            </a:pPr>
            <a:r>
              <a:rPr lang="en-GB" b="1" dirty="0"/>
              <a:t>Page 21 of the cadet’s first class log book.</a:t>
            </a:r>
          </a:p>
        </p:txBody>
      </p:sp>
    </p:spTree>
    <p:extLst>
      <p:ext uri="{BB962C8B-B14F-4D97-AF65-F5344CB8AC3E}">
        <p14:creationId xmlns:p14="http://schemas.microsoft.com/office/powerpoint/2010/main" val="1065203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Dictionary Definition: Flat representation of the earth or some part of it with its physical or political features or of the heavens.</a:t>
            </a:r>
          </a:p>
          <a:p>
            <a:endParaRPr lang="en-GB" dirty="0"/>
          </a:p>
          <a:p>
            <a:r>
              <a:rPr lang="en-GB" dirty="0"/>
              <a:t>Explain that a map is a ‘birds’ eye view of the world around us, printed flat. They are lots of different types of map that we will learn about later. The map shown is a 1:25000 scale ordinance survey map of the area show by the satellite photograph on the left.</a:t>
            </a:r>
          </a:p>
          <a:p>
            <a:endParaRPr lang="en-GB" dirty="0"/>
          </a:p>
          <a:p>
            <a:r>
              <a:rPr lang="en-GB" dirty="0"/>
              <a:t>Ask cadets why maps are used.</a:t>
            </a:r>
          </a:p>
          <a:p>
            <a:endParaRPr lang="en-GB" dirty="0"/>
          </a:p>
        </p:txBody>
      </p:sp>
    </p:spTree>
    <p:extLst>
      <p:ext uri="{BB962C8B-B14F-4D97-AF65-F5344CB8AC3E}">
        <p14:creationId xmlns:p14="http://schemas.microsoft.com/office/powerpoint/2010/main" val="28797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TOPOGRAPHIC MAP: A topographic map shows how the ground is shaped and provides a way to calculate the height of the features on the map. A type of map that shows heights that you can measure. A traditional topographic map will have all the same elements as a non-topographical map such as scale, legend, and north arrow.</a:t>
            </a:r>
          </a:p>
          <a:p>
            <a:endParaRPr lang="en-GB" sz="1100" dirty="0"/>
          </a:p>
          <a:p>
            <a:r>
              <a:rPr lang="en-GB" sz="1100" dirty="0"/>
              <a:t>DEMOGRAPHIC MAP: A demographic map shows data on population characteristics by region or geographic area. Demographic maps sometimes use interactive technology, allowing users to customize the data to their needs, to view changes over time or select regions for comparison.</a:t>
            </a:r>
          </a:p>
          <a:p>
            <a:endParaRPr lang="en-GB" sz="1100" dirty="0"/>
          </a:p>
          <a:p>
            <a:r>
              <a:rPr lang="en-GB" sz="1100" dirty="0"/>
              <a:t>SYNOPTIC MAP: A synoptic chart is the scientific term for a weather map. Synoptic charts provide information on the distribution, movement and patterns of air pressure, rainfall, wind and temperature. This information is conveyed using symbols, which are explained in a legend.</a:t>
            </a:r>
          </a:p>
          <a:p>
            <a:endParaRPr lang="en-GB" sz="1100" dirty="0"/>
          </a:p>
          <a:p>
            <a:r>
              <a:rPr lang="en-GB" sz="1100" dirty="0"/>
              <a:t>POLITICAL MAP:  Political maps are designed to show governmental boundaries of countries, states, and counties, the location of major cities, and they usually include significant bodies of water.</a:t>
            </a:r>
          </a:p>
          <a:p>
            <a:endParaRPr lang="en-GB" sz="1100" dirty="0"/>
          </a:p>
          <a:p>
            <a:r>
              <a:rPr lang="en-GB" sz="1100" dirty="0"/>
              <a:t>HISTORICAL MAP:  A historical map is a modern map made to illustrate some past geographical situation or event. </a:t>
            </a:r>
          </a:p>
        </p:txBody>
      </p:sp>
    </p:spTree>
    <p:extLst>
      <p:ext uri="{BB962C8B-B14F-4D97-AF65-F5344CB8AC3E}">
        <p14:creationId xmlns:p14="http://schemas.microsoft.com/office/powerpoint/2010/main" val="178926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ORDINANCE SURVEY: CHOOSING THE RIGHT MAP </a:t>
            </a:r>
          </a:p>
          <a:p>
            <a:endParaRPr lang="en-GB" dirty="0"/>
          </a:p>
          <a:p>
            <a:r>
              <a:rPr lang="en-GB" dirty="0"/>
              <a:t>The video is 1 minute and 15 seconds long. Please allow for this when planning session lengths. This video is from Ordinance Survey; more can be found on their YouTube channel.</a:t>
            </a:r>
          </a:p>
          <a:p>
            <a:endParaRPr lang="en-GB" dirty="0"/>
          </a:p>
          <a:p>
            <a:r>
              <a:rPr lang="en-GB" dirty="0"/>
              <a:t>Explain that other types of map are available, other than those from the Ordinance Survey, but these maps are the most popular. </a:t>
            </a:r>
          </a:p>
          <a:p>
            <a:endParaRPr lang="en-GB" dirty="0"/>
          </a:p>
          <a:p>
            <a:r>
              <a:rPr lang="en-GB" dirty="0"/>
              <a:t>The Ordnance Survey are the leading provider of maps in the United Kingdom and their maps come in a variety of different scales (level of detail) to suit different uses.  A map with a higher scale number covers a larger area but is less detailed than a map with a lower scale number covering a smaller area. Some different type of maps and their uses are listed in the video and on the next slides.</a:t>
            </a:r>
          </a:p>
        </p:txBody>
      </p:sp>
    </p:spTree>
    <p:extLst>
      <p:ext uri="{BB962C8B-B14F-4D97-AF65-F5344CB8AC3E}">
        <p14:creationId xmlns:p14="http://schemas.microsoft.com/office/powerpoint/2010/main" val="146799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1:10,000 map can be used for detailed town planning. It contains lots of fine detail, but covers a small area.</a:t>
            </a:r>
          </a:p>
          <a:p>
            <a:endParaRPr lang="en-GB" dirty="0"/>
          </a:p>
          <a:p>
            <a:r>
              <a:rPr lang="en-GB" dirty="0"/>
              <a:t>A 1:1,000,000 map only contains major details like roads or rivers but can cover a much larger area. These can be used for long distance route planning.</a:t>
            </a:r>
          </a:p>
          <a:p>
            <a:endParaRPr lang="en-GB" dirty="0"/>
          </a:p>
          <a:p>
            <a:r>
              <a:rPr lang="en-GB" dirty="0"/>
              <a:t>More details on the scale of common maps can be found on the next slides.</a:t>
            </a:r>
          </a:p>
        </p:txBody>
      </p:sp>
    </p:spTree>
    <p:extLst>
      <p:ext uri="{BB962C8B-B14F-4D97-AF65-F5344CB8AC3E}">
        <p14:creationId xmlns:p14="http://schemas.microsoft.com/office/powerpoint/2010/main" val="216249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9218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lvl="0"/>
            <a:r>
              <a:rPr lang="en-GB" dirty="0">
                <a:solidFill>
                  <a:prstClr val="black"/>
                </a:solidFill>
              </a:rPr>
              <a:t>The revision date of a map can usually be found on the front cover, or in a corner inside of the map. Even if a map has a recent date printed on it, it doesn’t mean it is correct as features change all the time. </a:t>
            </a:r>
          </a:p>
          <a:p>
            <a:pPr lvl="0"/>
            <a:endParaRPr lang="en-GB" dirty="0">
              <a:solidFill>
                <a:prstClr val="black"/>
              </a:solidFill>
            </a:endParaRPr>
          </a:p>
          <a:p>
            <a:pPr lvl="0"/>
            <a:r>
              <a:rPr lang="en-GB" dirty="0">
                <a:solidFill>
                  <a:prstClr val="black"/>
                </a:solidFill>
              </a:rPr>
              <a:t>The OS website talks about revision dates of maps here: </a:t>
            </a:r>
            <a:r>
              <a:rPr lang="en-GB" dirty="0">
                <a:solidFill>
                  <a:prstClr val="black"/>
                </a:solidFill>
                <a:hlinkClick r:id="rId3">
                  <a:extLst>
                    <a:ext uri="{A12FA001-AC4F-418D-AE19-62706E023703}">
                      <ahyp:hlinkClr xmlns:ahyp="http://schemas.microsoft.com/office/drawing/2018/hyperlinkcolor" val="tx"/>
                    </a:ext>
                  </a:extLst>
                </a:hlinkClick>
              </a:rPr>
              <a:t>https://www.ordnancesurvey.co.uk/blog/2011/07/how-often-do-we-update-our-paper-maps/</a:t>
            </a:r>
            <a:endParaRPr lang="en-GB" dirty="0">
              <a:solidFill>
                <a:prstClr val="black"/>
              </a:solidFill>
            </a:endParaRPr>
          </a:p>
          <a:p>
            <a:pPr lvl="0"/>
            <a:endParaRPr lang="en-GB" dirty="0">
              <a:solidFill>
                <a:prstClr val="black"/>
              </a:solidFill>
            </a:endParaRPr>
          </a:p>
          <a:p>
            <a:pPr lvl="0"/>
            <a:r>
              <a:rPr lang="en-GB" dirty="0">
                <a:solidFill>
                  <a:prstClr val="black"/>
                </a:solidFill>
              </a:rPr>
              <a:t>Scan the </a:t>
            </a:r>
            <a:r>
              <a:rPr lang="en-GB" dirty="0" err="1">
                <a:solidFill>
                  <a:prstClr val="black"/>
                </a:solidFill>
              </a:rPr>
              <a:t>QR</a:t>
            </a:r>
            <a:r>
              <a:rPr lang="en-GB" dirty="0">
                <a:solidFill>
                  <a:prstClr val="black"/>
                </a:solidFill>
              </a:rPr>
              <a:t> code below to access the website:</a:t>
            </a:r>
          </a:p>
          <a:p>
            <a:endParaRPr lang="en-GB" dirty="0"/>
          </a:p>
        </p:txBody>
      </p:sp>
      <p:pic>
        <p:nvPicPr>
          <p:cNvPr id="4" name="Picture 3">
            <a:extLst>
              <a:ext uri="{FF2B5EF4-FFF2-40B4-BE49-F238E27FC236}">
                <a16:creationId xmlns:a16="http://schemas.microsoft.com/office/drawing/2014/main" id="{BFACAF31-65DF-4E04-8AAF-335FCB76A661}"/>
              </a:ext>
            </a:extLst>
          </p:cNvPr>
          <p:cNvPicPr>
            <a:picLocks noChangeAspect="1"/>
          </p:cNvPicPr>
          <p:nvPr/>
        </p:nvPicPr>
        <p:blipFill rotWithShape="1">
          <a:blip r:embed="rId4">
            <a:extLst>
              <a:ext uri="{28A0092B-C50C-407E-A947-70E740481C1C}">
                <a14:useLocalDpi xmlns:a14="http://schemas.microsoft.com/office/drawing/2010/main" val="0"/>
              </a:ext>
            </a:extLst>
          </a:blip>
          <a:srcRect l="5639"/>
          <a:stretch/>
        </p:blipFill>
        <p:spPr>
          <a:xfrm>
            <a:off x="469207" y="6446952"/>
            <a:ext cx="1207194" cy="1279332"/>
          </a:xfrm>
          <a:prstGeom prst="rect">
            <a:avLst/>
          </a:prstGeom>
        </p:spPr>
      </p:pic>
    </p:spTree>
    <p:extLst>
      <p:ext uri="{BB962C8B-B14F-4D97-AF65-F5344CB8AC3E}">
        <p14:creationId xmlns:p14="http://schemas.microsoft.com/office/powerpoint/2010/main" val="76081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32549" y="4039669"/>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1</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24/04/2019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A58E-9002-4BBB-8BAC-0120B19C8801}"/>
              </a:ext>
            </a:extLst>
          </p:cNvPr>
          <p:cNvSpPr>
            <a:spLocks noGrp="1"/>
          </p:cNvSpPr>
          <p:nvPr>
            <p:ph type="title"/>
          </p:nvPr>
        </p:nvSpPr>
        <p:spPr>
          <a:xfrm>
            <a:off x="673248" y="271587"/>
            <a:ext cx="3678619" cy="609473"/>
          </a:xfrm>
        </p:spPr>
        <p:txBody>
          <a:bodyPr/>
          <a:lstStyle/>
          <a:p>
            <a:r>
              <a:rPr lang="en-GB" dirty="0"/>
              <a:t>TYPES OF OS MAPS</a:t>
            </a:r>
          </a:p>
        </p:txBody>
      </p:sp>
      <p:graphicFrame>
        <p:nvGraphicFramePr>
          <p:cNvPr id="4" name="Table 3">
            <a:extLst>
              <a:ext uri="{FF2B5EF4-FFF2-40B4-BE49-F238E27FC236}">
                <a16:creationId xmlns:a16="http://schemas.microsoft.com/office/drawing/2014/main" id="{ED2389FD-83E1-4E2D-A40C-52C76C0BAC5A}"/>
              </a:ext>
            </a:extLst>
          </p:cNvPr>
          <p:cNvGraphicFramePr>
            <a:graphicFrameLocks noGrp="1"/>
          </p:cNvGraphicFramePr>
          <p:nvPr>
            <p:extLst>
              <p:ext uri="{D42A27DB-BD31-4B8C-83A1-F6EECF244321}">
                <p14:modId xmlns:p14="http://schemas.microsoft.com/office/powerpoint/2010/main" val="313678318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3">
            <a:extLst>
              <a:ext uri="{FF2B5EF4-FFF2-40B4-BE49-F238E27FC236}">
                <a16:creationId xmlns:a16="http://schemas.microsoft.com/office/drawing/2014/main" id="{06990770-2F0D-496F-AF6C-D4A8AE3FC0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248" y="1184490"/>
            <a:ext cx="3308764" cy="2482449"/>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6" name="Picture 5">
            <a:extLst>
              <a:ext uri="{FF2B5EF4-FFF2-40B4-BE49-F238E27FC236}">
                <a16:creationId xmlns:a16="http://schemas.microsoft.com/office/drawing/2014/main" id="{64EEB8D5-4081-434E-A95A-1D047BD4F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38" y="4079089"/>
            <a:ext cx="3341920" cy="2507324"/>
          </a:xfrm>
          <a:prstGeom prst="rect">
            <a:avLst/>
          </a:prstGeom>
        </p:spPr>
      </p:pic>
      <p:sp>
        <p:nvSpPr>
          <p:cNvPr id="7" name="Text Box 4">
            <a:extLst>
              <a:ext uri="{FF2B5EF4-FFF2-40B4-BE49-F238E27FC236}">
                <a16:creationId xmlns:a16="http://schemas.microsoft.com/office/drawing/2014/main" id="{E35F9E25-4B9F-4C8C-BCD5-2B439C830667}"/>
              </a:ext>
            </a:extLst>
          </p:cNvPr>
          <p:cNvSpPr txBox="1">
            <a:spLocks noChangeArrowheads="1"/>
          </p:cNvSpPr>
          <p:nvPr/>
        </p:nvSpPr>
        <p:spPr bwMode="auto">
          <a:xfrm>
            <a:off x="4165031" y="1214660"/>
            <a:ext cx="5330031" cy="247186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1" u="none" strike="noStrike" cap="none" normalizeH="0" baseline="0" dirty="0">
                <a:ln>
                  <a:noFill/>
                </a:ln>
                <a:solidFill>
                  <a:srgbClr val="000000"/>
                </a:solidFill>
                <a:effectLst/>
                <a:latin typeface="Myriad Pro" panose="020B0503030403020204" pitchFamily="34" charset="0"/>
              </a:rPr>
              <a:t>Scale- </a:t>
            </a:r>
            <a:r>
              <a:rPr kumimoji="0" lang="en-GB" altLang="en-US" sz="2400" b="1" i="1" u="none" strike="noStrike" cap="none" normalizeH="0" baseline="0" dirty="0">
                <a:ln>
                  <a:noFill/>
                </a:ln>
                <a:solidFill>
                  <a:srgbClr val="000000"/>
                </a:solidFill>
                <a:effectLst/>
                <a:latin typeface="Myriad Pro" panose="020B0503030403020204" pitchFamily="34" charset="0"/>
              </a:rPr>
              <a:t>1: 2</a:t>
            </a:r>
            <a:r>
              <a:rPr lang="en-GB" altLang="en-US" sz="2400" b="1" i="1" dirty="0">
                <a:solidFill>
                  <a:srgbClr val="000000"/>
                </a:solidFill>
                <a:latin typeface="Myriad Pro" panose="020B0503030403020204" pitchFamily="34" charset="0"/>
              </a:rPr>
              <a:t>5</a:t>
            </a:r>
            <a:r>
              <a:rPr kumimoji="0" lang="en-GB" altLang="en-US" sz="2400" b="1" i="1" u="none" strike="noStrike" cap="none" normalizeH="0" baseline="0" dirty="0">
                <a:ln>
                  <a:noFill/>
                </a:ln>
                <a:solidFill>
                  <a:srgbClr val="000000"/>
                </a:solidFill>
                <a:effectLst/>
                <a:latin typeface="Myriad Pro" panose="020B0503030403020204" pitchFamily="34" charset="0"/>
              </a:rPr>
              <a:t>0,000</a:t>
            </a:r>
          </a:p>
          <a:p>
            <a:pPr lvl="0" eaLnBrk="0" fontAlgn="base" hangingPunct="0">
              <a:spcBef>
                <a:spcPct val="0"/>
              </a:spcBef>
              <a:spcAft>
                <a:spcPct val="0"/>
              </a:spcAft>
            </a:pPr>
            <a:r>
              <a:rPr lang="en-GB" altLang="en-US" sz="2400" dirty="0">
                <a:solidFill>
                  <a:srgbClr val="0072CF"/>
                </a:solidFill>
                <a:latin typeface="Myriad Pro" panose="020B0503030403020204" pitchFamily="34" charset="0"/>
              </a:rPr>
              <a:t>1cm on map = 2.5km on land.</a:t>
            </a:r>
          </a:p>
          <a:p>
            <a:pPr lvl="0" eaLnBrk="0" fontAlgn="base" hangingPunct="0">
              <a:spcBef>
                <a:spcPct val="0"/>
              </a:spcBef>
              <a:spcAft>
                <a:spcPct val="0"/>
              </a:spcAft>
            </a:pPr>
            <a:r>
              <a:rPr lang="en-GB" altLang="en-US" sz="2400" dirty="0">
                <a:solidFill>
                  <a:srgbClr val="000000"/>
                </a:solidFill>
                <a:latin typeface="Myriad Pro" panose="020B0503030403020204" pitchFamily="34" charset="0"/>
              </a:rPr>
              <a:t>Most commonly used as maps for driving longer distances on a car or motorbike.</a:t>
            </a:r>
          </a:p>
        </p:txBody>
      </p:sp>
      <p:sp>
        <p:nvSpPr>
          <p:cNvPr id="8" name="Text Box 4">
            <a:extLst>
              <a:ext uri="{FF2B5EF4-FFF2-40B4-BE49-F238E27FC236}">
                <a16:creationId xmlns:a16="http://schemas.microsoft.com/office/drawing/2014/main" id="{D2CF4D79-A8E9-4EC2-91D3-6F6083BDFE06}"/>
              </a:ext>
            </a:extLst>
          </p:cNvPr>
          <p:cNvSpPr txBox="1">
            <a:spLocks noChangeArrowheads="1"/>
          </p:cNvSpPr>
          <p:nvPr/>
        </p:nvSpPr>
        <p:spPr bwMode="auto">
          <a:xfrm>
            <a:off x="4165031" y="4138405"/>
            <a:ext cx="5330031" cy="256628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lvl="0" eaLnBrk="0" fontAlgn="base" hangingPunct="0">
              <a:spcBef>
                <a:spcPct val="0"/>
              </a:spcBef>
              <a:spcAft>
                <a:spcPct val="0"/>
              </a:spcAft>
            </a:pPr>
            <a:r>
              <a:rPr lang="en-GB" altLang="en-US" sz="2400" b="1" dirty="0">
                <a:solidFill>
                  <a:srgbClr val="000000"/>
                </a:solidFill>
                <a:latin typeface="Myriad Pro" panose="020B0503030403020204" pitchFamily="34" charset="0"/>
              </a:rPr>
              <a:t>Scale- </a:t>
            </a:r>
            <a:r>
              <a:rPr lang="en-GB" altLang="en-US" sz="2400" b="1" i="1" dirty="0">
                <a:solidFill>
                  <a:srgbClr val="000000"/>
                </a:solidFill>
                <a:latin typeface="Myriad Pro" panose="020B0503030403020204" pitchFamily="34" charset="0"/>
              </a:rPr>
              <a:t>1: 1,000,000</a:t>
            </a:r>
          </a:p>
          <a:p>
            <a:pPr lvl="0" eaLnBrk="0" fontAlgn="base" hangingPunct="0">
              <a:spcBef>
                <a:spcPct val="0"/>
              </a:spcBef>
              <a:spcAft>
                <a:spcPct val="0"/>
              </a:spcAft>
            </a:pPr>
            <a:r>
              <a:rPr lang="en-GB" altLang="en-US" sz="2400" dirty="0">
                <a:solidFill>
                  <a:srgbClr val="0072CF"/>
                </a:solidFill>
                <a:latin typeface="Myriad Pro" panose="020B0503030403020204" pitchFamily="34" charset="0"/>
              </a:rPr>
              <a:t>1cm on map = 10km on land.</a:t>
            </a:r>
          </a:p>
          <a:p>
            <a:pPr lvl="0" eaLnBrk="0" fontAlgn="base" hangingPunct="0">
              <a:spcBef>
                <a:spcPct val="0"/>
              </a:spcBef>
              <a:spcAft>
                <a:spcPct val="0"/>
              </a:spcAft>
            </a:pPr>
            <a:r>
              <a:rPr lang="en-GB" altLang="en-US" sz="2400" dirty="0">
                <a:solidFill>
                  <a:srgbClr val="000000"/>
                </a:solidFill>
                <a:latin typeface="Myriad Pro" panose="020B0503030403020204" pitchFamily="34" charset="0"/>
              </a:rPr>
              <a:t>This map is large enough to cover the whole of the UK. Could be used as a long distance driving map as it shows motorways and major roads.</a:t>
            </a:r>
          </a:p>
        </p:txBody>
      </p:sp>
    </p:spTree>
    <p:extLst>
      <p:ext uri="{BB962C8B-B14F-4D97-AF65-F5344CB8AC3E}">
        <p14:creationId xmlns:p14="http://schemas.microsoft.com/office/powerpoint/2010/main" val="239318830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2A62-87AD-4D09-A22D-49F266D6AABF}"/>
              </a:ext>
            </a:extLst>
          </p:cNvPr>
          <p:cNvSpPr>
            <a:spLocks noGrp="1"/>
          </p:cNvSpPr>
          <p:nvPr>
            <p:ph type="title"/>
          </p:nvPr>
        </p:nvSpPr>
        <p:spPr>
          <a:xfrm>
            <a:off x="673248" y="271587"/>
            <a:ext cx="3085952" cy="609473"/>
          </a:xfrm>
        </p:spPr>
        <p:txBody>
          <a:bodyPr/>
          <a:lstStyle/>
          <a:p>
            <a:r>
              <a:rPr lang="en-GB" dirty="0"/>
              <a:t>MAP REVISIONS</a:t>
            </a:r>
          </a:p>
        </p:txBody>
      </p:sp>
      <p:sp>
        <p:nvSpPr>
          <p:cNvPr id="3" name="Content Placeholder 2">
            <a:extLst>
              <a:ext uri="{FF2B5EF4-FFF2-40B4-BE49-F238E27FC236}">
                <a16:creationId xmlns:a16="http://schemas.microsoft.com/office/drawing/2014/main" id="{C208E745-58B9-4B70-BE31-E097DCFA6682}"/>
              </a:ext>
            </a:extLst>
          </p:cNvPr>
          <p:cNvSpPr>
            <a:spLocks noGrp="1"/>
          </p:cNvSpPr>
          <p:nvPr>
            <p:ph idx="1"/>
          </p:nvPr>
        </p:nvSpPr>
        <p:spPr>
          <a:xfrm>
            <a:off x="673248" y="1184490"/>
            <a:ext cx="9204177" cy="2727110"/>
          </a:xfrm>
        </p:spPr>
        <p:txBody>
          <a:bodyPr/>
          <a:lstStyle/>
          <a:p>
            <a:r>
              <a:rPr lang="en-GB" dirty="0"/>
              <a:t>Maps get changed on a regular basis.</a:t>
            </a:r>
          </a:p>
          <a:p>
            <a:endParaRPr lang="en-GB" dirty="0"/>
          </a:p>
          <a:p>
            <a:r>
              <a:rPr lang="en-GB" dirty="0"/>
              <a:t>Towns expand or change or rivers get diverted or dammed etc.</a:t>
            </a:r>
          </a:p>
          <a:p>
            <a:endParaRPr lang="en-GB" dirty="0"/>
          </a:p>
          <a:p>
            <a:r>
              <a:rPr lang="en-GB" dirty="0"/>
              <a:t>Make sure your map is as up-to-date as possible by checking the revision date of the map.</a:t>
            </a:r>
          </a:p>
          <a:p>
            <a:pPr marL="0" indent="0">
              <a:buNone/>
            </a:pPr>
            <a:endParaRPr lang="en-GB" dirty="0"/>
          </a:p>
        </p:txBody>
      </p:sp>
      <p:grpSp>
        <p:nvGrpSpPr>
          <p:cNvPr id="6" name="Group 5">
            <a:extLst>
              <a:ext uri="{FF2B5EF4-FFF2-40B4-BE49-F238E27FC236}">
                <a16:creationId xmlns:a16="http://schemas.microsoft.com/office/drawing/2014/main" id="{B39216D2-13CF-4BA9-B4D0-3D74E0328B0F}"/>
              </a:ext>
            </a:extLst>
          </p:cNvPr>
          <p:cNvGrpSpPr/>
          <p:nvPr/>
        </p:nvGrpSpPr>
        <p:grpSpPr>
          <a:xfrm>
            <a:off x="668060" y="4503351"/>
            <a:ext cx="9209365" cy="2083062"/>
            <a:chOff x="673248" y="3996005"/>
            <a:chExt cx="7416369" cy="1677505"/>
          </a:xfrm>
        </p:grpSpPr>
        <p:pic>
          <p:nvPicPr>
            <p:cNvPr id="4" name="Picture 3">
              <a:extLst>
                <a:ext uri="{FF2B5EF4-FFF2-40B4-BE49-F238E27FC236}">
                  <a16:creationId xmlns:a16="http://schemas.microsoft.com/office/drawing/2014/main" id="{9B6208FD-EB90-4D2B-BF5F-06D98C2B5B9F}"/>
                </a:ext>
              </a:extLst>
            </p:cNvPr>
            <p:cNvPicPr>
              <a:picLocks noChangeAspect="1"/>
            </p:cNvPicPr>
            <p:nvPr/>
          </p:nvPicPr>
          <p:blipFill>
            <a:blip r:embed="rId3"/>
            <a:stretch>
              <a:fillRect/>
            </a:stretch>
          </p:blipFill>
          <p:spPr>
            <a:xfrm>
              <a:off x="673248" y="3996005"/>
              <a:ext cx="4082143" cy="1677505"/>
            </a:xfrm>
            <a:prstGeom prst="rect">
              <a:avLst/>
            </a:prstGeom>
          </p:spPr>
        </p:pic>
        <p:pic>
          <p:nvPicPr>
            <p:cNvPr id="5" name="Picture 4">
              <a:extLst>
                <a:ext uri="{FF2B5EF4-FFF2-40B4-BE49-F238E27FC236}">
                  <a16:creationId xmlns:a16="http://schemas.microsoft.com/office/drawing/2014/main" id="{9736DDD1-4097-4AAC-A536-B2907767C14A}"/>
                </a:ext>
              </a:extLst>
            </p:cNvPr>
            <p:cNvPicPr>
              <a:picLocks noChangeAspect="1"/>
            </p:cNvPicPr>
            <p:nvPr/>
          </p:nvPicPr>
          <p:blipFill>
            <a:blip r:embed="rId4"/>
            <a:stretch>
              <a:fillRect/>
            </a:stretch>
          </p:blipFill>
          <p:spPr>
            <a:xfrm>
              <a:off x="4898266" y="3996005"/>
              <a:ext cx="3191351" cy="1677505"/>
            </a:xfrm>
            <a:prstGeom prst="rect">
              <a:avLst/>
            </a:prstGeom>
          </p:spPr>
        </p:pic>
      </p:grpSp>
    </p:spTree>
    <p:extLst>
      <p:ext uri="{BB962C8B-B14F-4D97-AF65-F5344CB8AC3E}">
        <p14:creationId xmlns:p14="http://schemas.microsoft.com/office/powerpoint/2010/main" val="61296302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807389139"/>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Describe the types and uses of maps.</a:t>
            </a:r>
            <a:endParaRPr lang="en-GB" kern="1400" dirty="0">
              <a:solidFill>
                <a:srgbClr val="000000"/>
              </a:solidFill>
            </a:endParaRPr>
          </a:p>
          <a:p>
            <a:pPr marL="0" indent="0">
              <a:buNone/>
            </a:pPr>
            <a:endParaRPr lang="en-GB" dirty="0"/>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7" y="271587"/>
            <a:ext cx="4269144" cy="609474"/>
          </a:xfrm>
        </p:spPr>
        <p:txBody>
          <a:bodyPr>
            <a:normAutofit/>
          </a:bodyPr>
          <a:lstStyle/>
          <a:p>
            <a:r>
              <a:rPr lang="en-GB" sz="3200" dirty="0"/>
              <a:t>LEARNING OUTCOMES</a:t>
            </a: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04313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What different types of maps are there?</a:t>
            </a:r>
          </a:p>
          <a:p>
            <a:pPr marL="0" indent="0" algn="ctr">
              <a:buNone/>
            </a:pPr>
            <a:endParaRPr lang="en-GB" sz="3600" b="1" dirty="0"/>
          </a:p>
          <a:p>
            <a:pPr marL="0" indent="0" algn="ctr">
              <a:buNone/>
            </a:pPr>
            <a:r>
              <a:rPr lang="en-GB" sz="3600" b="1" dirty="0"/>
              <a:t>What are they used for?</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8" y="271586"/>
            <a:ext cx="3876982" cy="645083"/>
          </a:xfrm>
        </p:spPr>
        <p:txBody>
          <a:bodyPr/>
          <a:lstStyle/>
          <a:p>
            <a:r>
              <a:rPr lang="en-GB" dirty="0"/>
              <a:t>GROUP DISCUSSION</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20 of your First Class Logbook and fill in the </a:t>
            </a:r>
            <a:r>
              <a:rPr lang="en-GB" sz="2000" i="1" dirty="0">
                <a:solidFill>
                  <a:schemeClr val="bg1"/>
                </a:solidFill>
              </a:rPr>
              <a:t>Task P1 Activity 1 Map Reading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1061204413"/>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20</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21596931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Identify the main symbols on Ordinance Survey maps.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7" y="271587"/>
            <a:ext cx="4269144" cy="609474"/>
          </a:xfrm>
        </p:spPr>
        <p:txBody>
          <a:bodyPr>
            <a:normAutofit/>
          </a:bodyPr>
          <a:lstStyle/>
          <a:p>
            <a:r>
              <a:rPr lang="en-GB" sz="3200" dirty="0"/>
              <a:t>LEARNING OUTCOMES</a:t>
            </a: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598486"/>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F4A8-1C2E-493B-8901-35C9BE5BD5A5}"/>
              </a:ext>
            </a:extLst>
          </p:cNvPr>
          <p:cNvSpPr>
            <a:spLocks noGrp="1"/>
          </p:cNvSpPr>
          <p:nvPr>
            <p:ph type="title"/>
          </p:nvPr>
        </p:nvSpPr>
        <p:spPr>
          <a:xfrm>
            <a:off x="673249" y="271587"/>
            <a:ext cx="2882752" cy="609473"/>
          </a:xfrm>
        </p:spPr>
        <p:txBody>
          <a:bodyPr>
            <a:normAutofit/>
          </a:bodyPr>
          <a:lstStyle/>
          <a:p>
            <a:r>
              <a:rPr lang="en-GB" dirty="0"/>
              <a:t>MAP SYMBOLS</a:t>
            </a:r>
          </a:p>
        </p:txBody>
      </p:sp>
      <p:graphicFrame>
        <p:nvGraphicFramePr>
          <p:cNvPr id="5" name="Table 4">
            <a:extLst>
              <a:ext uri="{FF2B5EF4-FFF2-40B4-BE49-F238E27FC236}">
                <a16:creationId xmlns:a16="http://schemas.microsoft.com/office/drawing/2014/main" id="{43AFEB8F-0E58-4421-A831-AA7D13ECD71E}"/>
              </a:ext>
            </a:extLst>
          </p:cNvPr>
          <p:cNvGraphicFramePr>
            <a:graphicFrameLocks noGrp="1"/>
          </p:cNvGraphicFramePr>
          <p:nvPr>
            <p:extLst>
              <p:ext uri="{D42A27DB-BD31-4B8C-83A1-F6EECF244321}">
                <p14:modId xmlns:p14="http://schemas.microsoft.com/office/powerpoint/2010/main" val="287896283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Understanding map symbols">
            <a:hlinkClick r:id="" action="ppaction://media"/>
            <a:extLst>
              <a:ext uri="{FF2B5EF4-FFF2-40B4-BE49-F238E27FC236}">
                <a16:creationId xmlns:a16="http://schemas.microsoft.com/office/drawing/2014/main" id="{D7107A5A-8593-4AA8-9BBF-A05724273D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9" y="1146464"/>
            <a:ext cx="9204176" cy="5177348"/>
          </a:xfrm>
          <a:prstGeom prst="rect">
            <a:avLst/>
          </a:prstGeom>
        </p:spPr>
      </p:pic>
    </p:spTree>
    <p:extLst>
      <p:ext uri="{BB962C8B-B14F-4D97-AF65-F5344CB8AC3E}">
        <p14:creationId xmlns:p14="http://schemas.microsoft.com/office/powerpoint/2010/main" val="3704607124"/>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1CF2-E10C-4412-BB10-A49CC48A6E06}"/>
              </a:ext>
            </a:extLst>
          </p:cNvPr>
          <p:cNvSpPr>
            <a:spLocks noGrp="1"/>
          </p:cNvSpPr>
          <p:nvPr>
            <p:ph type="title"/>
          </p:nvPr>
        </p:nvSpPr>
        <p:spPr>
          <a:xfrm>
            <a:off x="673248" y="271587"/>
            <a:ext cx="2645685" cy="609473"/>
          </a:xfrm>
        </p:spPr>
        <p:txBody>
          <a:bodyPr/>
          <a:lstStyle/>
          <a:p>
            <a:r>
              <a:rPr lang="en-GB" dirty="0"/>
              <a:t>THE MAP KEY</a:t>
            </a:r>
          </a:p>
        </p:txBody>
      </p:sp>
      <p:sp>
        <p:nvSpPr>
          <p:cNvPr id="3" name="Content Placeholder 2">
            <a:extLst>
              <a:ext uri="{FF2B5EF4-FFF2-40B4-BE49-F238E27FC236}">
                <a16:creationId xmlns:a16="http://schemas.microsoft.com/office/drawing/2014/main" id="{E1ACAAA3-A22E-41B1-9023-868754B9365C}"/>
              </a:ext>
            </a:extLst>
          </p:cNvPr>
          <p:cNvSpPr>
            <a:spLocks noGrp="1"/>
          </p:cNvSpPr>
          <p:nvPr>
            <p:ph idx="1"/>
          </p:nvPr>
        </p:nvSpPr>
        <p:spPr>
          <a:xfrm>
            <a:off x="673248" y="1184490"/>
            <a:ext cx="3966485" cy="5402050"/>
          </a:xfrm>
        </p:spPr>
        <p:txBody>
          <a:bodyPr/>
          <a:lstStyle/>
          <a:p>
            <a:r>
              <a:rPr lang="en-GB" dirty="0"/>
              <a:t>All OS maps have a key.</a:t>
            </a:r>
          </a:p>
          <a:p>
            <a:endParaRPr lang="en-GB" dirty="0"/>
          </a:p>
          <a:p>
            <a:r>
              <a:rPr lang="en-GB" dirty="0"/>
              <a:t>Shows you what the symbols on the map mean.</a:t>
            </a:r>
          </a:p>
          <a:p>
            <a:endParaRPr lang="en-GB" dirty="0"/>
          </a:p>
          <a:p>
            <a:r>
              <a:rPr lang="en-GB" dirty="0"/>
              <a:t>Symbols are relevant only to the map you are using.</a:t>
            </a:r>
          </a:p>
          <a:p>
            <a:endParaRPr lang="en-GB" dirty="0"/>
          </a:p>
          <a:p>
            <a:r>
              <a:rPr lang="en-GB" dirty="0"/>
              <a:t>If in doubt about a symbol, check the key!</a:t>
            </a:r>
          </a:p>
        </p:txBody>
      </p:sp>
      <p:graphicFrame>
        <p:nvGraphicFramePr>
          <p:cNvPr id="4" name="Table 3">
            <a:extLst>
              <a:ext uri="{FF2B5EF4-FFF2-40B4-BE49-F238E27FC236}">
                <a16:creationId xmlns:a16="http://schemas.microsoft.com/office/drawing/2014/main" id="{0059F635-6D9B-4988-8774-D63B5E4E869C}"/>
              </a:ext>
            </a:extLst>
          </p:cNvPr>
          <p:cNvGraphicFramePr>
            <a:graphicFrameLocks noGrp="1"/>
          </p:cNvGraphicFramePr>
          <p:nvPr>
            <p:extLst>
              <p:ext uri="{D42A27DB-BD31-4B8C-83A1-F6EECF244321}">
                <p14:modId xmlns:p14="http://schemas.microsoft.com/office/powerpoint/2010/main" val="334744029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6">
            <a:extLst>
              <a:ext uri="{FF2B5EF4-FFF2-40B4-BE49-F238E27FC236}">
                <a16:creationId xmlns:a16="http://schemas.microsoft.com/office/drawing/2014/main" id="{2D636E01-54CA-4251-A6ED-1F42FB2915DA}"/>
              </a:ext>
            </a:extLst>
          </p:cNvPr>
          <p:cNvPicPr>
            <a:picLocks noChangeAspect="1"/>
          </p:cNvPicPr>
          <p:nvPr/>
        </p:nvPicPr>
        <p:blipFill rotWithShape="1">
          <a:blip r:embed="rId3"/>
          <a:srcRect t="-1" b="36504"/>
          <a:stretch/>
        </p:blipFill>
        <p:spPr>
          <a:xfrm>
            <a:off x="4842934" y="979713"/>
            <a:ext cx="4860212" cy="244928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23019E4-340A-4E65-A8C3-805364C87C92}"/>
              </a:ext>
            </a:extLst>
          </p:cNvPr>
          <p:cNvPicPr>
            <a:picLocks noChangeAspect="1"/>
          </p:cNvPicPr>
          <p:nvPr/>
        </p:nvPicPr>
        <p:blipFill rotWithShape="1">
          <a:blip r:embed="rId4"/>
          <a:srcRect b="28526"/>
          <a:stretch/>
        </p:blipFill>
        <p:spPr>
          <a:xfrm>
            <a:off x="4842934" y="3716339"/>
            <a:ext cx="4860212" cy="28702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576072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56AA-5E53-4EDD-B586-A074D76F8C54}"/>
              </a:ext>
            </a:extLst>
          </p:cNvPr>
          <p:cNvSpPr>
            <a:spLocks noGrp="1"/>
          </p:cNvSpPr>
          <p:nvPr>
            <p:ph type="title"/>
          </p:nvPr>
        </p:nvSpPr>
        <p:spPr>
          <a:xfrm>
            <a:off x="673248" y="271587"/>
            <a:ext cx="2551215" cy="609473"/>
          </a:xfrm>
        </p:spPr>
        <p:txBody>
          <a:bodyPr/>
          <a:lstStyle/>
          <a:p>
            <a:r>
              <a:rPr lang="en-GB" dirty="0"/>
              <a:t>1:25,000 KEY</a:t>
            </a:r>
          </a:p>
        </p:txBody>
      </p:sp>
      <p:sp>
        <p:nvSpPr>
          <p:cNvPr id="3" name="Content Placeholder 2">
            <a:extLst>
              <a:ext uri="{FF2B5EF4-FFF2-40B4-BE49-F238E27FC236}">
                <a16:creationId xmlns:a16="http://schemas.microsoft.com/office/drawing/2014/main" id="{BF69377B-8550-4997-B059-5AE52356D03F}"/>
              </a:ext>
            </a:extLst>
          </p:cNvPr>
          <p:cNvSpPr>
            <a:spLocks noGrp="1"/>
          </p:cNvSpPr>
          <p:nvPr>
            <p:ph idx="1"/>
          </p:nvPr>
        </p:nvSpPr>
        <p:spPr>
          <a:xfrm>
            <a:off x="673248" y="1184490"/>
            <a:ext cx="2551215" cy="5402050"/>
          </a:xfrm>
        </p:spPr>
        <p:txBody>
          <a:bodyPr/>
          <a:lstStyle/>
          <a:p>
            <a:r>
              <a:rPr lang="en-GB" dirty="0"/>
              <a:t>The following slides contain all of the symbols and features found on a 1:25,000 OS explorer map.</a:t>
            </a:r>
          </a:p>
          <a:p>
            <a:endParaRPr lang="en-GB" dirty="0"/>
          </a:p>
        </p:txBody>
      </p:sp>
      <p:graphicFrame>
        <p:nvGraphicFramePr>
          <p:cNvPr id="4" name="Table 3">
            <a:extLst>
              <a:ext uri="{FF2B5EF4-FFF2-40B4-BE49-F238E27FC236}">
                <a16:creationId xmlns:a16="http://schemas.microsoft.com/office/drawing/2014/main" id="{CFE2C26C-FC10-496E-913B-679001B892B4}"/>
              </a:ext>
            </a:extLst>
          </p:cNvPr>
          <p:cNvGraphicFramePr>
            <a:graphicFrameLocks noGrp="1"/>
          </p:cNvGraphicFramePr>
          <p:nvPr>
            <p:extLst>
              <p:ext uri="{D42A27DB-BD31-4B8C-83A1-F6EECF244321}">
                <p14:modId xmlns:p14="http://schemas.microsoft.com/office/powerpoint/2010/main" val="60495334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C4387C19-543D-411D-9523-5A51A2BE6FB3}"/>
              </a:ext>
            </a:extLst>
          </p:cNvPr>
          <p:cNvPicPr>
            <a:picLocks noChangeAspect="1"/>
          </p:cNvPicPr>
          <p:nvPr/>
        </p:nvPicPr>
        <p:blipFill rotWithShape="1">
          <a:blip r:embed="rId3">
            <a:extLst>
              <a:ext uri="{28A0092B-C50C-407E-A947-70E740481C1C}">
                <a14:useLocalDpi xmlns:a14="http://schemas.microsoft.com/office/drawing/2010/main" val="0"/>
              </a:ext>
            </a:extLst>
          </a:blip>
          <a:srcRect r="28049"/>
          <a:stretch/>
        </p:blipFill>
        <p:spPr>
          <a:xfrm>
            <a:off x="4288971" y="271460"/>
            <a:ext cx="3614058" cy="6380553"/>
          </a:xfrm>
          <a:prstGeom prst="rect">
            <a:avLst/>
          </a:prstGeom>
        </p:spPr>
      </p:pic>
    </p:spTree>
    <p:extLst>
      <p:ext uri="{BB962C8B-B14F-4D97-AF65-F5344CB8AC3E}">
        <p14:creationId xmlns:p14="http://schemas.microsoft.com/office/powerpoint/2010/main" val="4173753392"/>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6F5752-21EC-40F3-8976-38CBA2A0A380}"/>
              </a:ext>
            </a:extLst>
          </p:cNvPr>
          <p:cNvPicPr>
            <a:picLocks noChangeAspect="1"/>
          </p:cNvPicPr>
          <p:nvPr/>
        </p:nvPicPr>
        <p:blipFill>
          <a:blip r:embed="rId3"/>
          <a:stretch>
            <a:fillRect/>
          </a:stretch>
        </p:blipFill>
        <p:spPr>
          <a:xfrm>
            <a:off x="843716" y="0"/>
            <a:ext cx="3499684" cy="6805300"/>
          </a:xfrm>
          <a:prstGeom prst="rect">
            <a:avLst/>
          </a:prstGeom>
        </p:spPr>
      </p:pic>
      <p:pic>
        <p:nvPicPr>
          <p:cNvPr id="5" name="Picture 4">
            <a:extLst>
              <a:ext uri="{FF2B5EF4-FFF2-40B4-BE49-F238E27FC236}">
                <a16:creationId xmlns:a16="http://schemas.microsoft.com/office/drawing/2014/main" id="{DBB7A6BF-A656-48F5-B4E3-0795076CC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628" y="0"/>
            <a:ext cx="3570839" cy="6858000"/>
          </a:xfrm>
          <a:prstGeom prst="rect">
            <a:avLst/>
          </a:prstGeom>
        </p:spPr>
      </p:pic>
    </p:spTree>
    <p:extLst>
      <p:ext uri="{BB962C8B-B14F-4D97-AF65-F5344CB8AC3E}">
        <p14:creationId xmlns:p14="http://schemas.microsoft.com/office/powerpoint/2010/main" val="2304843107"/>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Describe the types and uses of maps.</a:t>
            </a:r>
            <a:endParaRPr lang="en-GB" kern="1400" dirty="0">
              <a:solidFill>
                <a:srgbClr val="000000"/>
              </a:solidFill>
            </a:endParaRPr>
          </a:p>
          <a:p>
            <a:pPr marL="0" indent="0">
              <a:buNone/>
            </a:pPr>
            <a:endParaRPr lang="en-GB" dirty="0"/>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7" y="271587"/>
            <a:ext cx="4269144" cy="609474"/>
          </a:xfrm>
        </p:spPr>
        <p:txBody>
          <a:bodyPr>
            <a:normAutofit/>
          </a:bodyPr>
          <a:lstStyle/>
          <a:p>
            <a:r>
              <a:rPr lang="en-GB" sz="3200" dirty="0"/>
              <a:t>LEARNING OUTCOMES</a:t>
            </a: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234496"/>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21DC68-CD8A-41FD-AE5E-297AF1F2B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67" y="0"/>
            <a:ext cx="4070603" cy="6827678"/>
          </a:xfrm>
          <a:prstGeom prst="rect">
            <a:avLst/>
          </a:prstGeom>
        </p:spPr>
      </p:pic>
      <p:pic>
        <p:nvPicPr>
          <p:cNvPr id="7" name="Picture 6">
            <a:extLst>
              <a:ext uri="{FF2B5EF4-FFF2-40B4-BE49-F238E27FC236}">
                <a16:creationId xmlns:a16="http://schemas.microsoft.com/office/drawing/2014/main" id="{49552D0E-43E9-492A-93B4-9E2EE9E3B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968" y="-1"/>
            <a:ext cx="4051232" cy="6768643"/>
          </a:xfrm>
          <a:prstGeom prst="rect">
            <a:avLst/>
          </a:prstGeom>
        </p:spPr>
      </p:pic>
    </p:spTree>
    <p:extLst>
      <p:ext uri="{BB962C8B-B14F-4D97-AF65-F5344CB8AC3E}">
        <p14:creationId xmlns:p14="http://schemas.microsoft.com/office/powerpoint/2010/main" val="678414203"/>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56AA-5E53-4EDD-B586-A074D76F8C54}"/>
              </a:ext>
            </a:extLst>
          </p:cNvPr>
          <p:cNvSpPr>
            <a:spLocks noGrp="1"/>
          </p:cNvSpPr>
          <p:nvPr>
            <p:ph type="title"/>
          </p:nvPr>
        </p:nvSpPr>
        <p:spPr>
          <a:xfrm>
            <a:off x="673248" y="271587"/>
            <a:ext cx="2551215" cy="609473"/>
          </a:xfrm>
        </p:spPr>
        <p:txBody>
          <a:bodyPr/>
          <a:lstStyle/>
          <a:p>
            <a:r>
              <a:rPr lang="en-GB" dirty="0"/>
              <a:t>1:50,000 KEY</a:t>
            </a:r>
          </a:p>
        </p:txBody>
      </p:sp>
      <p:sp>
        <p:nvSpPr>
          <p:cNvPr id="3" name="Content Placeholder 2">
            <a:extLst>
              <a:ext uri="{FF2B5EF4-FFF2-40B4-BE49-F238E27FC236}">
                <a16:creationId xmlns:a16="http://schemas.microsoft.com/office/drawing/2014/main" id="{BF69377B-8550-4997-B059-5AE52356D03F}"/>
              </a:ext>
            </a:extLst>
          </p:cNvPr>
          <p:cNvSpPr>
            <a:spLocks noGrp="1"/>
          </p:cNvSpPr>
          <p:nvPr>
            <p:ph idx="1"/>
          </p:nvPr>
        </p:nvSpPr>
        <p:spPr>
          <a:xfrm>
            <a:off x="673248" y="1184490"/>
            <a:ext cx="2551215" cy="5402050"/>
          </a:xfrm>
        </p:spPr>
        <p:txBody>
          <a:bodyPr/>
          <a:lstStyle/>
          <a:p>
            <a:r>
              <a:rPr lang="en-GB" dirty="0"/>
              <a:t>The following slides contain all of the symbols and features found on a 1:50,000 OS </a:t>
            </a:r>
            <a:r>
              <a:rPr lang="en-GB" dirty="0" err="1"/>
              <a:t>Landranger</a:t>
            </a:r>
            <a:r>
              <a:rPr lang="en-GB" dirty="0"/>
              <a:t> map.</a:t>
            </a:r>
          </a:p>
          <a:p>
            <a:endParaRPr lang="en-GB" dirty="0"/>
          </a:p>
        </p:txBody>
      </p:sp>
      <p:graphicFrame>
        <p:nvGraphicFramePr>
          <p:cNvPr id="4" name="Table 3">
            <a:extLst>
              <a:ext uri="{FF2B5EF4-FFF2-40B4-BE49-F238E27FC236}">
                <a16:creationId xmlns:a16="http://schemas.microsoft.com/office/drawing/2014/main" id="{CFE2C26C-FC10-496E-913B-679001B892B4}"/>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5">
            <a:extLst>
              <a:ext uri="{FF2B5EF4-FFF2-40B4-BE49-F238E27FC236}">
                <a16:creationId xmlns:a16="http://schemas.microsoft.com/office/drawing/2014/main" id="{84CE5977-06A9-40A3-8DE3-2B9B4A1D5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733" y="0"/>
            <a:ext cx="4015757" cy="6858000"/>
          </a:xfrm>
          <a:prstGeom prst="rect">
            <a:avLst/>
          </a:prstGeom>
        </p:spPr>
      </p:pic>
    </p:spTree>
    <p:extLst>
      <p:ext uri="{BB962C8B-B14F-4D97-AF65-F5344CB8AC3E}">
        <p14:creationId xmlns:p14="http://schemas.microsoft.com/office/powerpoint/2010/main" val="268507189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F641B-7535-417A-B756-9419F3A94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51" y="0"/>
            <a:ext cx="3853040" cy="6858000"/>
          </a:xfrm>
          <a:prstGeom prst="rect">
            <a:avLst/>
          </a:prstGeom>
        </p:spPr>
      </p:pic>
      <p:pic>
        <p:nvPicPr>
          <p:cNvPr id="5" name="Picture 4">
            <a:extLst>
              <a:ext uri="{FF2B5EF4-FFF2-40B4-BE49-F238E27FC236}">
                <a16:creationId xmlns:a16="http://schemas.microsoft.com/office/drawing/2014/main" id="{F8B331D0-58EC-40EC-A5BD-9F72A4FE1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425" y="0"/>
            <a:ext cx="3970577" cy="6858000"/>
          </a:xfrm>
          <a:prstGeom prst="rect">
            <a:avLst/>
          </a:prstGeom>
        </p:spPr>
      </p:pic>
    </p:spTree>
    <p:extLst>
      <p:ext uri="{BB962C8B-B14F-4D97-AF65-F5344CB8AC3E}">
        <p14:creationId xmlns:p14="http://schemas.microsoft.com/office/powerpoint/2010/main" val="99631608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0687-F3A1-4851-9F46-D145DDE06398}"/>
              </a:ext>
            </a:extLst>
          </p:cNvPr>
          <p:cNvSpPr>
            <a:spLocks noGrp="1"/>
          </p:cNvSpPr>
          <p:nvPr>
            <p:ph type="title"/>
          </p:nvPr>
        </p:nvSpPr>
        <p:spPr/>
        <p:txBody>
          <a:bodyPr/>
          <a:lstStyle/>
          <a:p>
            <a:r>
              <a:rPr lang="en-GB" dirty="0"/>
              <a:t>FOLDING A MAP</a:t>
            </a:r>
          </a:p>
        </p:txBody>
      </p:sp>
      <p:pic>
        <p:nvPicPr>
          <p:cNvPr id="4" name="How to fold a paper map">
            <a:hlinkClick r:id="" action="ppaction://media"/>
            <a:extLst>
              <a:ext uri="{FF2B5EF4-FFF2-40B4-BE49-F238E27FC236}">
                <a16:creationId xmlns:a16="http://schemas.microsoft.com/office/drawing/2014/main" id="{44104780-04BD-4EB6-A811-9FEE3B9EBC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8" y="1104039"/>
            <a:ext cx="9320984" cy="5243054"/>
          </a:xfrm>
          <a:prstGeom prst="rect">
            <a:avLst/>
          </a:prstGeom>
        </p:spPr>
      </p:pic>
    </p:spTree>
    <p:extLst>
      <p:ext uri="{BB962C8B-B14F-4D97-AF65-F5344CB8AC3E}">
        <p14:creationId xmlns:p14="http://schemas.microsoft.com/office/powerpoint/2010/main" val="4112266004"/>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323946349"/>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Identify the main symbols on Ordinance Survey maps.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7" y="271587"/>
            <a:ext cx="4269144" cy="609474"/>
          </a:xfrm>
        </p:spPr>
        <p:txBody>
          <a:bodyPr>
            <a:normAutofit/>
          </a:bodyPr>
          <a:lstStyle/>
          <a:p>
            <a:r>
              <a:rPr lang="en-GB" sz="3200" dirty="0"/>
              <a:t>LEARNING OUTCOMES</a:t>
            </a: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452784"/>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Can you identify 1:25,000 and 1:50,000 map symbols?</a:t>
            </a:r>
          </a:p>
          <a:p>
            <a:pPr marL="0" indent="0" algn="ctr">
              <a:buNone/>
            </a:pPr>
            <a:endParaRPr lang="en-GB" sz="3600" b="1" dirty="0"/>
          </a:p>
          <a:p>
            <a:pPr marL="0" indent="0" algn="ctr">
              <a:buNone/>
            </a:pPr>
            <a:r>
              <a:rPr lang="en-GB" sz="3600" b="1" dirty="0"/>
              <a:t>Match the flashcards to the correct symbols.</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3964067" cy="645083"/>
          </a:xfrm>
        </p:spPr>
        <p:txBody>
          <a:bodyPr>
            <a:normAutofit/>
          </a:bodyPr>
          <a:lstStyle/>
          <a:p>
            <a:r>
              <a:rPr lang="en-GB" dirty="0"/>
              <a:t>MAP SYMBOL TASK 1</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20 of your First Class Logbook and fill in the </a:t>
            </a:r>
            <a:r>
              <a:rPr lang="en-GB" sz="2000" i="1" dirty="0">
                <a:solidFill>
                  <a:schemeClr val="bg1"/>
                </a:solidFill>
              </a:rPr>
              <a:t>Task P2 Activity 1 Map Reading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20</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96983242"/>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Identify the 1:25,000 and 1:50,000 map symbols found in your logbook.</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8" y="271586"/>
            <a:ext cx="3964066" cy="645083"/>
          </a:xfrm>
        </p:spPr>
        <p:txBody>
          <a:bodyPr>
            <a:normAutofit/>
          </a:bodyPr>
          <a:lstStyle/>
          <a:p>
            <a:r>
              <a:rPr lang="en-GB" dirty="0"/>
              <a:t>MAP SYMBOL TASK 2</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20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20</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880396160"/>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a:t>
            </a:r>
            <a:r>
              <a:rPr lang="en-GB" sz="2000" dirty="0" err="1"/>
              <a:t>Ultilearn</a:t>
            </a:r>
            <a:r>
              <a:rPr lang="en-GB" sz="2000" dirty="0"/>
              <a:t>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8" y="1184490"/>
            <a:ext cx="9204177" cy="609473"/>
          </a:xfrm>
        </p:spPr>
        <p:txBody>
          <a:bodyPr/>
          <a:lstStyle/>
          <a:p>
            <a:r>
              <a:rPr lang="en-GB" dirty="0"/>
              <a:t>A map is a flat representation of the earth and its features.</a:t>
            </a:r>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3170619" cy="609473"/>
          </a:xfrm>
        </p:spPr>
        <p:txBody>
          <a:bodyPr/>
          <a:lstStyle/>
          <a:p>
            <a:r>
              <a:rPr lang="en-GB" dirty="0"/>
              <a:t>WHAT IS A MAP?</a:t>
            </a:r>
          </a:p>
        </p:txBody>
      </p:sp>
      <p:graphicFrame>
        <p:nvGraphicFramePr>
          <p:cNvPr id="7" name="Table 6">
            <a:extLst>
              <a:ext uri="{FF2B5EF4-FFF2-40B4-BE49-F238E27FC236}">
                <a16:creationId xmlns:a16="http://schemas.microsoft.com/office/drawing/2014/main" id="{DA9DAC57-E7D3-4DE6-8F3B-8A6B9BDA35FE}"/>
              </a:ext>
            </a:extLst>
          </p:cNvPr>
          <p:cNvGraphicFramePr>
            <a:graphicFrameLocks noGrp="1"/>
          </p:cNvGraphicFramePr>
          <p:nvPr>
            <p:extLst>
              <p:ext uri="{D42A27DB-BD31-4B8C-83A1-F6EECF244321}">
                <p14:modId xmlns:p14="http://schemas.microsoft.com/office/powerpoint/2010/main" val="208671702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045754DE-1E24-4728-944F-9397F7461EDE}"/>
              </a:ext>
            </a:extLst>
          </p:cNvPr>
          <p:cNvPicPr>
            <a:picLocks noChangeAspect="1"/>
          </p:cNvPicPr>
          <p:nvPr/>
        </p:nvPicPr>
        <p:blipFill rotWithShape="1">
          <a:blip r:embed="rId3">
            <a:extLst>
              <a:ext uri="{28A0092B-C50C-407E-A947-70E740481C1C}">
                <a14:useLocalDpi xmlns:a14="http://schemas.microsoft.com/office/drawing/2010/main" val="0"/>
              </a:ext>
            </a:extLst>
          </a:blip>
          <a:srcRect l="37099" t="11897"/>
          <a:stretch/>
        </p:blipFill>
        <p:spPr>
          <a:xfrm>
            <a:off x="673248" y="1904030"/>
            <a:ext cx="4361361" cy="3860158"/>
          </a:xfrm>
          <a:prstGeom prst="rect">
            <a:avLst/>
          </a:prstGeom>
        </p:spPr>
      </p:pic>
      <p:pic>
        <p:nvPicPr>
          <p:cNvPr id="8" name="Picture 7">
            <a:extLst>
              <a:ext uri="{FF2B5EF4-FFF2-40B4-BE49-F238E27FC236}">
                <a16:creationId xmlns:a16="http://schemas.microsoft.com/office/drawing/2014/main" id="{9F9C7D1B-1798-49E9-B5C3-C7F00F256A0C}"/>
              </a:ext>
            </a:extLst>
          </p:cNvPr>
          <p:cNvPicPr>
            <a:picLocks noChangeAspect="1"/>
          </p:cNvPicPr>
          <p:nvPr/>
        </p:nvPicPr>
        <p:blipFill rotWithShape="1">
          <a:blip r:embed="rId4">
            <a:extLst>
              <a:ext uri="{28A0092B-C50C-407E-A947-70E740481C1C}">
                <a14:useLocalDpi xmlns:a14="http://schemas.microsoft.com/office/drawing/2010/main" val="0"/>
              </a:ext>
            </a:extLst>
          </a:blip>
          <a:srcRect l="21448" t="16584" r="23836" b="17099"/>
          <a:stretch/>
        </p:blipFill>
        <p:spPr>
          <a:xfrm>
            <a:off x="5246943" y="1897349"/>
            <a:ext cx="4630482" cy="3860157"/>
          </a:xfrm>
          <a:prstGeom prst="rect">
            <a:avLst/>
          </a:prstGeom>
        </p:spPr>
      </p:pic>
      <p:sp>
        <p:nvSpPr>
          <p:cNvPr id="9" name="TextBox 8">
            <a:extLst>
              <a:ext uri="{FF2B5EF4-FFF2-40B4-BE49-F238E27FC236}">
                <a16:creationId xmlns:a16="http://schemas.microsoft.com/office/drawing/2014/main" id="{20CBAFD1-601B-4154-8A7F-BFC915565274}"/>
              </a:ext>
            </a:extLst>
          </p:cNvPr>
          <p:cNvSpPr txBox="1"/>
          <p:nvPr/>
        </p:nvSpPr>
        <p:spPr>
          <a:xfrm>
            <a:off x="673248" y="5764188"/>
            <a:ext cx="4361361" cy="461665"/>
          </a:xfrm>
          <a:prstGeom prst="rect">
            <a:avLst/>
          </a:prstGeom>
          <a:noFill/>
        </p:spPr>
        <p:txBody>
          <a:bodyPr wrap="square" rtlCol="0">
            <a:spAutoFit/>
          </a:bodyPr>
          <a:lstStyle/>
          <a:p>
            <a:pPr algn="ctr"/>
            <a:r>
              <a:rPr lang="en-GB" sz="2400" dirty="0">
                <a:latin typeface="Myriad Pro" panose="020B0503030403020204" pitchFamily="34" charset="0"/>
              </a:rPr>
              <a:t>Satellite Picture</a:t>
            </a:r>
          </a:p>
        </p:txBody>
      </p:sp>
      <p:sp>
        <p:nvSpPr>
          <p:cNvPr id="10" name="Rectangle 9">
            <a:extLst>
              <a:ext uri="{FF2B5EF4-FFF2-40B4-BE49-F238E27FC236}">
                <a16:creationId xmlns:a16="http://schemas.microsoft.com/office/drawing/2014/main" id="{7FEB5D3B-4FCC-4D02-8DF4-9606A13720FC}"/>
              </a:ext>
            </a:extLst>
          </p:cNvPr>
          <p:cNvSpPr/>
          <p:nvPr/>
        </p:nvSpPr>
        <p:spPr>
          <a:xfrm>
            <a:off x="5275335" y="5764188"/>
            <a:ext cx="4630481" cy="461665"/>
          </a:xfrm>
          <a:prstGeom prst="rect">
            <a:avLst/>
          </a:prstGeom>
        </p:spPr>
        <p:txBody>
          <a:bodyPr wrap="square">
            <a:spAutoFit/>
          </a:bodyPr>
          <a:lstStyle/>
          <a:p>
            <a:pPr algn="ctr"/>
            <a:r>
              <a:rPr lang="en-GB" sz="2400" dirty="0">
                <a:latin typeface="Myriad Pro" panose="020B0503030403020204" pitchFamily="34" charset="0"/>
              </a:rPr>
              <a:t>1:25,000 Scale OS Map</a:t>
            </a:r>
          </a:p>
        </p:txBody>
      </p:sp>
    </p:spTree>
    <p:extLst>
      <p:ext uri="{BB962C8B-B14F-4D97-AF65-F5344CB8AC3E}">
        <p14:creationId xmlns:p14="http://schemas.microsoft.com/office/powerpoint/2010/main" val="419029665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9A64B-C1D3-4D49-9D12-74FD52F6A0CA}"/>
              </a:ext>
            </a:extLst>
          </p:cNvPr>
          <p:cNvSpPr>
            <a:spLocks noGrp="1"/>
          </p:cNvSpPr>
          <p:nvPr>
            <p:ph type="title"/>
          </p:nvPr>
        </p:nvSpPr>
        <p:spPr>
          <a:xfrm>
            <a:off x="673248" y="271587"/>
            <a:ext cx="2865819" cy="609473"/>
          </a:xfrm>
        </p:spPr>
        <p:txBody>
          <a:bodyPr/>
          <a:lstStyle/>
          <a:p>
            <a:r>
              <a:rPr lang="en-GB" dirty="0"/>
              <a:t>TYPES OF MAP</a:t>
            </a:r>
          </a:p>
        </p:txBody>
      </p:sp>
      <p:sp>
        <p:nvSpPr>
          <p:cNvPr id="3" name="Content Placeholder 2">
            <a:extLst>
              <a:ext uri="{FF2B5EF4-FFF2-40B4-BE49-F238E27FC236}">
                <a16:creationId xmlns:a16="http://schemas.microsoft.com/office/drawing/2014/main" id="{5D6FE399-7A8A-4837-B564-20F0497AC5DF}"/>
              </a:ext>
            </a:extLst>
          </p:cNvPr>
          <p:cNvSpPr>
            <a:spLocks noGrp="1"/>
          </p:cNvSpPr>
          <p:nvPr>
            <p:ph idx="1"/>
          </p:nvPr>
        </p:nvSpPr>
        <p:spPr>
          <a:xfrm>
            <a:off x="673249" y="1184490"/>
            <a:ext cx="5422752" cy="5402050"/>
          </a:xfrm>
        </p:spPr>
        <p:txBody>
          <a:bodyPr/>
          <a:lstStyle/>
          <a:p>
            <a:r>
              <a:rPr lang="en-GB" dirty="0"/>
              <a:t>Many different types of map are available:</a:t>
            </a:r>
          </a:p>
          <a:p>
            <a:endParaRPr lang="en-GB" dirty="0"/>
          </a:p>
          <a:p>
            <a:pPr lvl="1"/>
            <a:r>
              <a:rPr lang="en-GB" sz="2400" dirty="0"/>
              <a:t>Topographic – shows shape of land</a:t>
            </a:r>
          </a:p>
          <a:p>
            <a:pPr lvl="1"/>
            <a:endParaRPr lang="en-GB" sz="2400" dirty="0"/>
          </a:p>
          <a:p>
            <a:pPr lvl="1"/>
            <a:r>
              <a:rPr lang="en-GB" sz="2400" dirty="0"/>
              <a:t>Demographic – shows population info</a:t>
            </a:r>
          </a:p>
          <a:p>
            <a:pPr lvl="1"/>
            <a:endParaRPr lang="en-GB" sz="2400" dirty="0"/>
          </a:p>
          <a:p>
            <a:pPr lvl="1"/>
            <a:r>
              <a:rPr lang="en-GB" sz="2400" dirty="0"/>
              <a:t>Synoptic – shows weather info</a:t>
            </a:r>
          </a:p>
          <a:p>
            <a:pPr lvl="1"/>
            <a:endParaRPr lang="en-GB" sz="2400" dirty="0"/>
          </a:p>
          <a:p>
            <a:pPr lvl="1"/>
            <a:r>
              <a:rPr lang="en-GB" sz="2400" dirty="0"/>
              <a:t>Political – shows boundaries, major cities</a:t>
            </a:r>
          </a:p>
          <a:p>
            <a:pPr lvl="1"/>
            <a:endParaRPr lang="en-GB" sz="2400" dirty="0"/>
          </a:p>
          <a:p>
            <a:pPr lvl="1"/>
            <a:r>
              <a:rPr lang="en-GB" sz="2400" dirty="0"/>
              <a:t>Historical, marine, outline</a:t>
            </a:r>
          </a:p>
          <a:p>
            <a:endParaRPr lang="en-GB" dirty="0"/>
          </a:p>
        </p:txBody>
      </p:sp>
      <p:graphicFrame>
        <p:nvGraphicFramePr>
          <p:cNvPr id="4" name="Table 3">
            <a:extLst>
              <a:ext uri="{FF2B5EF4-FFF2-40B4-BE49-F238E27FC236}">
                <a16:creationId xmlns:a16="http://schemas.microsoft.com/office/drawing/2014/main" id="{A5735276-685E-4511-98AA-545247A7D229}"/>
              </a:ext>
            </a:extLst>
          </p:cNvPr>
          <p:cNvGraphicFramePr>
            <a:graphicFrameLocks noGrp="1"/>
          </p:cNvGraphicFramePr>
          <p:nvPr>
            <p:extLst>
              <p:ext uri="{D42A27DB-BD31-4B8C-83A1-F6EECF244321}">
                <p14:modId xmlns:p14="http://schemas.microsoft.com/office/powerpoint/2010/main" val="266555996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1029" descr="bracka">
            <a:extLst>
              <a:ext uri="{FF2B5EF4-FFF2-40B4-BE49-F238E27FC236}">
                <a16:creationId xmlns:a16="http://schemas.microsoft.com/office/drawing/2014/main" id="{1B48393A-3B77-4169-B0E4-FCEB8046CA8A}"/>
              </a:ext>
            </a:extLst>
          </p:cNvPr>
          <p:cNvPicPr>
            <a:picLocks noChangeAspect="1" noChangeArrowheads="1"/>
          </p:cNvPicPr>
          <p:nvPr/>
        </p:nvPicPr>
        <p:blipFill>
          <a:blip r:embed="rId3" cstate="print"/>
          <a:srcRect/>
          <a:stretch>
            <a:fillRect/>
          </a:stretch>
        </p:blipFill>
        <p:spPr bwMode="auto">
          <a:xfrm>
            <a:off x="6272207" y="2281388"/>
            <a:ext cx="2444627" cy="1968818"/>
          </a:xfrm>
          <a:prstGeom prst="rect">
            <a:avLst/>
          </a:prstGeom>
          <a:noFill/>
          <a:ln w="9525">
            <a:noFill/>
            <a:miter lim="800000"/>
            <a:headEnd/>
            <a:tailEnd/>
          </a:ln>
        </p:spPr>
      </p:pic>
      <p:pic>
        <p:nvPicPr>
          <p:cNvPr id="6" name="Picture 1027" descr="united_kingdom_pol87">
            <a:extLst>
              <a:ext uri="{FF2B5EF4-FFF2-40B4-BE49-F238E27FC236}">
                <a16:creationId xmlns:a16="http://schemas.microsoft.com/office/drawing/2014/main" id="{412C5173-F645-4BD9-9D92-52EABFD57846}"/>
              </a:ext>
            </a:extLst>
          </p:cNvPr>
          <p:cNvPicPr>
            <a:picLocks noChangeAspect="1" noChangeArrowheads="1"/>
          </p:cNvPicPr>
          <p:nvPr/>
        </p:nvPicPr>
        <p:blipFill>
          <a:blip r:embed="rId4" cstate="print"/>
          <a:srcRect/>
          <a:stretch>
            <a:fillRect/>
          </a:stretch>
        </p:blipFill>
        <p:spPr bwMode="auto">
          <a:xfrm>
            <a:off x="8071839" y="2241670"/>
            <a:ext cx="1805586" cy="2124116"/>
          </a:xfrm>
          <a:prstGeom prst="rect">
            <a:avLst/>
          </a:prstGeom>
          <a:noFill/>
          <a:ln w="9525">
            <a:noFill/>
            <a:miter lim="800000"/>
            <a:headEnd/>
            <a:tailEnd/>
          </a:ln>
        </p:spPr>
      </p:pic>
      <p:pic>
        <p:nvPicPr>
          <p:cNvPr id="7" name="Picture 1031" descr="ancient map of world">
            <a:extLst>
              <a:ext uri="{FF2B5EF4-FFF2-40B4-BE49-F238E27FC236}">
                <a16:creationId xmlns:a16="http://schemas.microsoft.com/office/drawing/2014/main" id="{4BB015BA-40FD-41B2-9686-F1678896E840}"/>
              </a:ext>
            </a:extLst>
          </p:cNvPr>
          <p:cNvPicPr>
            <a:picLocks noChangeAspect="1" noChangeArrowheads="1"/>
          </p:cNvPicPr>
          <p:nvPr/>
        </p:nvPicPr>
        <p:blipFill>
          <a:blip r:embed="rId5" cstate="print"/>
          <a:srcRect/>
          <a:stretch>
            <a:fillRect/>
          </a:stretch>
        </p:blipFill>
        <p:spPr bwMode="auto">
          <a:xfrm>
            <a:off x="8049379" y="4486271"/>
            <a:ext cx="1582437" cy="1979781"/>
          </a:xfrm>
          <a:prstGeom prst="rect">
            <a:avLst/>
          </a:prstGeom>
          <a:noFill/>
          <a:ln w="9525">
            <a:noFill/>
            <a:miter lim="800000"/>
            <a:headEnd/>
            <a:tailEnd/>
          </a:ln>
        </p:spPr>
      </p:pic>
      <p:pic>
        <p:nvPicPr>
          <p:cNvPr id="8" name="Picture 1028" descr="united_kingdom_rel87">
            <a:extLst>
              <a:ext uri="{FF2B5EF4-FFF2-40B4-BE49-F238E27FC236}">
                <a16:creationId xmlns:a16="http://schemas.microsoft.com/office/drawing/2014/main" id="{F1E07145-9926-4FD1-87C0-ECA53C7A28AD}"/>
              </a:ext>
            </a:extLst>
          </p:cNvPr>
          <p:cNvPicPr>
            <a:picLocks noChangeAspect="1" noChangeArrowheads="1"/>
          </p:cNvPicPr>
          <p:nvPr/>
        </p:nvPicPr>
        <p:blipFill>
          <a:blip r:embed="rId6" cstate="print"/>
          <a:srcRect/>
          <a:stretch>
            <a:fillRect/>
          </a:stretch>
        </p:blipFill>
        <p:spPr bwMode="auto">
          <a:xfrm>
            <a:off x="6272207" y="4365785"/>
            <a:ext cx="1885049" cy="2220755"/>
          </a:xfrm>
          <a:prstGeom prst="rect">
            <a:avLst/>
          </a:prstGeom>
          <a:noFill/>
          <a:ln w="9525">
            <a:noFill/>
            <a:miter lim="800000"/>
            <a:headEnd/>
            <a:tailEnd/>
          </a:ln>
        </p:spPr>
      </p:pic>
    </p:spTree>
    <p:extLst>
      <p:ext uri="{BB962C8B-B14F-4D97-AF65-F5344CB8AC3E}">
        <p14:creationId xmlns:p14="http://schemas.microsoft.com/office/powerpoint/2010/main" val="305917952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F4A8-1C2E-493B-8901-35C9BE5BD5A5}"/>
              </a:ext>
            </a:extLst>
          </p:cNvPr>
          <p:cNvSpPr>
            <a:spLocks noGrp="1"/>
          </p:cNvSpPr>
          <p:nvPr>
            <p:ph type="title"/>
          </p:nvPr>
        </p:nvSpPr>
        <p:spPr>
          <a:xfrm>
            <a:off x="673248" y="271587"/>
            <a:ext cx="2865819" cy="609473"/>
          </a:xfrm>
        </p:spPr>
        <p:txBody>
          <a:bodyPr>
            <a:normAutofit/>
          </a:bodyPr>
          <a:lstStyle/>
          <a:p>
            <a:r>
              <a:rPr lang="en-GB" dirty="0"/>
              <a:t>TYPES OF MAP</a:t>
            </a:r>
          </a:p>
        </p:txBody>
      </p:sp>
      <p:graphicFrame>
        <p:nvGraphicFramePr>
          <p:cNvPr id="5" name="Table 4">
            <a:extLst>
              <a:ext uri="{FF2B5EF4-FFF2-40B4-BE49-F238E27FC236}">
                <a16:creationId xmlns:a16="http://schemas.microsoft.com/office/drawing/2014/main" id="{43AFEB8F-0E58-4421-A831-AA7D13ECD71E}"/>
              </a:ext>
            </a:extLst>
          </p:cNvPr>
          <p:cNvGraphicFramePr>
            <a:graphicFrameLocks noGrp="1"/>
          </p:cNvGraphicFramePr>
          <p:nvPr>
            <p:extLst>
              <p:ext uri="{D42A27DB-BD31-4B8C-83A1-F6EECF244321}">
                <p14:modId xmlns:p14="http://schemas.microsoft.com/office/powerpoint/2010/main" val="424814964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Choosing the right OS map">
            <a:hlinkClick r:id="" action="ppaction://media"/>
            <a:extLst>
              <a:ext uri="{FF2B5EF4-FFF2-40B4-BE49-F238E27FC236}">
                <a16:creationId xmlns:a16="http://schemas.microsoft.com/office/drawing/2014/main" id="{44200ABB-F603-4CF2-AA57-3AC63388FE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4916" y="1146463"/>
            <a:ext cx="9222509" cy="5187661"/>
          </a:xfrm>
          <a:prstGeom prst="rect">
            <a:avLst/>
          </a:prstGeom>
        </p:spPr>
      </p:pic>
    </p:spTree>
    <p:extLst>
      <p:ext uri="{BB962C8B-B14F-4D97-AF65-F5344CB8AC3E}">
        <p14:creationId xmlns:p14="http://schemas.microsoft.com/office/powerpoint/2010/main" val="782972535"/>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2119-4047-42B1-AD1C-5BA157915745}"/>
              </a:ext>
            </a:extLst>
          </p:cNvPr>
          <p:cNvSpPr>
            <a:spLocks noGrp="1"/>
          </p:cNvSpPr>
          <p:nvPr>
            <p:ph type="title"/>
          </p:nvPr>
        </p:nvSpPr>
        <p:spPr>
          <a:xfrm>
            <a:off x="673248" y="271587"/>
            <a:ext cx="2493285" cy="609473"/>
          </a:xfrm>
        </p:spPr>
        <p:txBody>
          <a:bodyPr/>
          <a:lstStyle/>
          <a:p>
            <a:r>
              <a:rPr lang="en-GB" dirty="0"/>
              <a:t>MAP SCALES</a:t>
            </a:r>
          </a:p>
        </p:txBody>
      </p:sp>
      <p:sp>
        <p:nvSpPr>
          <p:cNvPr id="3" name="Content Placeholder 2">
            <a:extLst>
              <a:ext uri="{FF2B5EF4-FFF2-40B4-BE49-F238E27FC236}">
                <a16:creationId xmlns:a16="http://schemas.microsoft.com/office/drawing/2014/main" id="{F51AC45D-98AF-46EE-B6BD-0F2FA2ADB675}"/>
              </a:ext>
            </a:extLst>
          </p:cNvPr>
          <p:cNvSpPr>
            <a:spLocks noGrp="1"/>
          </p:cNvSpPr>
          <p:nvPr>
            <p:ph idx="1"/>
          </p:nvPr>
        </p:nvSpPr>
        <p:spPr>
          <a:xfrm>
            <a:off x="673248" y="1184490"/>
            <a:ext cx="9204177" cy="2244510"/>
          </a:xfrm>
        </p:spPr>
        <p:txBody>
          <a:bodyPr/>
          <a:lstStyle/>
          <a:p>
            <a:r>
              <a:rPr lang="en-GB" dirty="0"/>
              <a:t>The relationship between distance on the ground and distance on the map is known as the scale of the map.</a:t>
            </a:r>
          </a:p>
          <a:p>
            <a:pPr marL="0" indent="0">
              <a:buNone/>
            </a:pPr>
            <a:endParaRPr lang="en-GB" dirty="0"/>
          </a:p>
          <a:p>
            <a:r>
              <a:rPr lang="en-GB" dirty="0"/>
              <a:t>The higher the number on the right of the scale the </a:t>
            </a:r>
            <a:r>
              <a:rPr lang="en-GB" u="sng" dirty="0"/>
              <a:t>bigger the area covered</a:t>
            </a:r>
            <a:r>
              <a:rPr lang="en-GB" dirty="0"/>
              <a:t> but the </a:t>
            </a:r>
            <a:r>
              <a:rPr lang="en-GB" u="sng" dirty="0"/>
              <a:t>lower the detail</a:t>
            </a:r>
            <a:r>
              <a:rPr lang="en-GB" dirty="0"/>
              <a:t>.</a:t>
            </a:r>
          </a:p>
          <a:p>
            <a:endParaRPr lang="en-GB" dirty="0"/>
          </a:p>
        </p:txBody>
      </p:sp>
      <p:sp>
        <p:nvSpPr>
          <p:cNvPr id="4" name="TextBox 3">
            <a:extLst>
              <a:ext uri="{FF2B5EF4-FFF2-40B4-BE49-F238E27FC236}">
                <a16:creationId xmlns:a16="http://schemas.microsoft.com/office/drawing/2014/main" id="{DC389366-3467-4A52-B6D7-70B9924C5918}"/>
              </a:ext>
            </a:extLst>
          </p:cNvPr>
          <p:cNvSpPr txBox="1"/>
          <p:nvPr/>
        </p:nvSpPr>
        <p:spPr>
          <a:xfrm>
            <a:off x="813708" y="6106913"/>
            <a:ext cx="4716495" cy="461665"/>
          </a:xfrm>
          <a:prstGeom prst="rect">
            <a:avLst/>
          </a:prstGeom>
          <a:noFill/>
        </p:spPr>
        <p:txBody>
          <a:bodyPr wrap="square" rtlCol="0">
            <a:spAutoFit/>
          </a:bodyPr>
          <a:lstStyle/>
          <a:p>
            <a:pPr algn="ctr"/>
            <a:r>
              <a:rPr lang="en-GB" sz="2400" b="1" dirty="0">
                <a:latin typeface="Myriad Pro" panose="020B0503030403020204" pitchFamily="34" charset="0"/>
              </a:rPr>
              <a:t>1: 10,000 scale map</a:t>
            </a:r>
          </a:p>
        </p:txBody>
      </p:sp>
      <p:sp>
        <p:nvSpPr>
          <p:cNvPr id="5" name="TextBox 4">
            <a:extLst>
              <a:ext uri="{FF2B5EF4-FFF2-40B4-BE49-F238E27FC236}">
                <a16:creationId xmlns:a16="http://schemas.microsoft.com/office/drawing/2014/main" id="{3815218D-8A37-4543-A110-670202734B91}"/>
              </a:ext>
            </a:extLst>
          </p:cNvPr>
          <p:cNvSpPr txBox="1"/>
          <p:nvPr/>
        </p:nvSpPr>
        <p:spPr>
          <a:xfrm>
            <a:off x="5461817" y="6124748"/>
            <a:ext cx="4716495" cy="461665"/>
          </a:xfrm>
          <a:prstGeom prst="rect">
            <a:avLst/>
          </a:prstGeom>
          <a:noFill/>
        </p:spPr>
        <p:txBody>
          <a:bodyPr wrap="square" rtlCol="0">
            <a:spAutoFit/>
          </a:bodyPr>
          <a:lstStyle/>
          <a:p>
            <a:pPr algn="ctr"/>
            <a:r>
              <a:rPr lang="en-GB" sz="2400" b="1" dirty="0">
                <a:latin typeface="Myriad Pro" panose="020B0503030403020204" pitchFamily="34" charset="0"/>
              </a:rPr>
              <a:t>1:1,000,000 scale map</a:t>
            </a:r>
          </a:p>
        </p:txBody>
      </p:sp>
      <p:pic>
        <p:nvPicPr>
          <p:cNvPr id="6" name="Picture 5">
            <a:extLst>
              <a:ext uri="{FF2B5EF4-FFF2-40B4-BE49-F238E27FC236}">
                <a16:creationId xmlns:a16="http://schemas.microsoft.com/office/drawing/2014/main" id="{959020DB-C1DB-4303-B4E3-978F72DFA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527" y="3372713"/>
            <a:ext cx="3686229" cy="2765647"/>
          </a:xfrm>
          <a:prstGeom prst="rect">
            <a:avLst/>
          </a:prstGeom>
        </p:spPr>
      </p:pic>
      <p:pic>
        <p:nvPicPr>
          <p:cNvPr id="7" name="Picture 6">
            <a:extLst>
              <a:ext uri="{FF2B5EF4-FFF2-40B4-BE49-F238E27FC236}">
                <a16:creationId xmlns:a16="http://schemas.microsoft.com/office/drawing/2014/main" id="{D846D746-B74E-4BB8-9B02-6D4572BBD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738" y="3334676"/>
            <a:ext cx="3691590" cy="2769669"/>
          </a:xfrm>
          <a:prstGeom prst="rect">
            <a:avLst/>
          </a:prstGeom>
        </p:spPr>
      </p:pic>
      <p:graphicFrame>
        <p:nvGraphicFramePr>
          <p:cNvPr id="8" name="Table 7">
            <a:extLst>
              <a:ext uri="{FF2B5EF4-FFF2-40B4-BE49-F238E27FC236}">
                <a16:creationId xmlns:a16="http://schemas.microsoft.com/office/drawing/2014/main" id="{32C785C7-B84C-4DB4-909A-D0C5C864714B}"/>
              </a:ext>
            </a:extLst>
          </p:cNvPr>
          <p:cNvGraphicFramePr>
            <a:graphicFrameLocks noGrp="1"/>
          </p:cNvGraphicFramePr>
          <p:nvPr>
            <p:extLst>
              <p:ext uri="{D42A27DB-BD31-4B8C-83A1-F6EECF244321}">
                <p14:modId xmlns:p14="http://schemas.microsoft.com/office/powerpoint/2010/main" val="129802338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68-70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732881634"/>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72E9-A3C9-4710-91FB-EED13A2B96F2}"/>
              </a:ext>
            </a:extLst>
          </p:cNvPr>
          <p:cNvSpPr>
            <a:spLocks noGrp="1"/>
          </p:cNvSpPr>
          <p:nvPr>
            <p:ph type="title"/>
          </p:nvPr>
        </p:nvSpPr>
        <p:spPr>
          <a:xfrm>
            <a:off x="673248" y="271587"/>
            <a:ext cx="2493285" cy="609473"/>
          </a:xfrm>
        </p:spPr>
        <p:txBody>
          <a:bodyPr/>
          <a:lstStyle/>
          <a:p>
            <a:r>
              <a:rPr lang="en-GB" dirty="0"/>
              <a:t>MAP SCALES</a:t>
            </a:r>
          </a:p>
        </p:txBody>
      </p:sp>
      <p:graphicFrame>
        <p:nvGraphicFramePr>
          <p:cNvPr id="4" name="Table 3">
            <a:extLst>
              <a:ext uri="{FF2B5EF4-FFF2-40B4-BE49-F238E27FC236}">
                <a16:creationId xmlns:a16="http://schemas.microsoft.com/office/drawing/2014/main" id="{1E12C876-ECB6-497A-97A7-5A5B413997FC}"/>
              </a:ext>
            </a:extLst>
          </p:cNvPr>
          <p:cNvGraphicFramePr>
            <a:graphicFrameLocks noGrp="1"/>
          </p:cNvGraphicFramePr>
          <p:nvPr>
            <p:extLst>
              <p:ext uri="{D42A27DB-BD31-4B8C-83A1-F6EECF244321}">
                <p14:modId xmlns:p14="http://schemas.microsoft.com/office/powerpoint/2010/main" val="34564647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68-70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aphicFrame>
        <p:nvGraphicFramePr>
          <p:cNvPr id="7" name="Table 6">
            <a:extLst>
              <a:ext uri="{FF2B5EF4-FFF2-40B4-BE49-F238E27FC236}">
                <a16:creationId xmlns:a16="http://schemas.microsoft.com/office/drawing/2014/main" id="{40AE94F5-D8FC-4E9C-A753-6C4F86B06EAF}"/>
              </a:ext>
            </a:extLst>
          </p:cNvPr>
          <p:cNvGraphicFramePr>
            <a:graphicFrameLocks noGrp="1"/>
          </p:cNvGraphicFramePr>
          <p:nvPr>
            <p:extLst>
              <p:ext uri="{D42A27DB-BD31-4B8C-83A1-F6EECF244321}">
                <p14:modId xmlns:p14="http://schemas.microsoft.com/office/powerpoint/2010/main" val="4199350442"/>
              </p:ext>
            </p:extLst>
          </p:nvPr>
        </p:nvGraphicFramePr>
        <p:xfrm>
          <a:off x="1046093" y="1449613"/>
          <a:ext cx="8127999" cy="463610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81980152"/>
                    </a:ext>
                  </a:extLst>
                </a:gridCol>
                <a:gridCol w="2709333">
                  <a:extLst>
                    <a:ext uri="{9D8B030D-6E8A-4147-A177-3AD203B41FA5}">
                      <a16:colId xmlns:a16="http://schemas.microsoft.com/office/drawing/2014/main" val="2795657423"/>
                    </a:ext>
                  </a:extLst>
                </a:gridCol>
                <a:gridCol w="2709333">
                  <a:extLst>
                    <a:ext uri="{9D8B030D-6E8A-4147-A177-3AD203B41FA5}">
                      <a16:colId xmlns:a16="http://schemas.microsoft.com/office/drawing/2014/main" val="1910553516"/>
                    </a:ext>
                  </a:extLst>
                </a:gridCol>
              </a:tblGrid>
              <a:tr h="662301">
                <a:tc>
                  <a:txBody>
                    <a:bodyPr/>
                    <a:lstStyle/>
                    <a:p>
                      <a:pPr algn="ctr"/>
                      <a:r>
                        <a:rPr lang="en-GB" sz="2400" b="1" dirty="0">
                          <a:latin typeface="Myriad Pro" panose="020B0503030403020204" pitchFamily="34" charset="0"/>
                        </a:rPr>
                        <a:t>Scale</a:t>
                      </a:r>
                    </a:p>
                  </a:txBody>
                  <a:tcPr anchor="ctr">
                    <a:lnL w="12700" cap="flat" cmpd="sng" algn="ctr">
                      <a:solidFill>
                        <a:srgbClr val="002F5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tc>
                  <a:txBody>
                    <a:bodyPr/>
                    <a:lstStyle/>
                    <a:p>
                      <a:pPr algn="ctr"/>
                      <a:r>
                        <a:rPr lang="en-GB" sz="2400" b="1" dirty="0">
                          <a:latin typeface="Myriad Pro" panose="020B0503030403020204" pitchFamily="34" charset="0"/>
                        </a:rPr>
                        <a:t>Map to Ground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tc>
                  <a:txBody>
                    <a:bodyPr/>
                    <a:lstStyle/>
                    <a:p>
                      <a:pPr algn="ctr"/>
                      <a:r>
                        <a:rPr lang="en-GB" sz="2400" b="1" dirty="0">
                          <a:latin typeface="Myriad Pro" panose="020B0503030403020204" pitchFamily="34" charset="0"/>
                        </a:rPr>
                        <a:t>Main Use</a:t>
                      </a:r>
                    </a:p>
                  </a:txBody>
                  <a:tcPr anchor="ctr">
                    <a:lnL w="12700" cap="flat" cmpd="sng" algn="ctr">
                      <a:solidFill>
                        <a:schemeClr val="bg1"/>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85565738"/>
                  </a:ext>
                </a:extLst>
              </a:tr>
              <a:tr h="662301">
                <a:tc>
                  <a:txBody>
                    <a:bodyPr/>
                    <a:lstStyle/>
                    <a:p>
                      <a:pPr algn="ctr"/>
                      <a:r>
                        <a:rPr lang="en-GB" sz="2400" b="1" dirty="0">
                          <a:latin typeface="Myriad Pro" panose="020B0503030403020204" pitchFamily="34" charset="0"/>
                        </a:rPr>
                        <a:t>1: 10, 000</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tc>
                  <a:txBody>
                    <a:bodyPr/>
                    <a:lstStyle/>
                    <a:p>
                      <a:pPr algn="ctr"/>
                      <a:r>
                        <a:rPr lang="en-GB" sz="2400" b="1" dirty="0">
                          <a:latin typeface="Myriad Pro" panose="020B0503030403020204" pitchFamily="34" charset="0"/>
                        </a:rPr>
                        <a:t>1cm = 100m</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tc>
                  <a:txBody>
                    <a:bodyPr/>
                    <a:lstStyle/>
                    <a:p>
                      <a:pPr algn="ctr"/>
                      <a:r>
                        <a:rPr lang="en-GB" sz="1800" b="1" dirty="0">
                          <a:latin typeface="Myriad Pro Light" panose="020B0603030403020204" pitchFamily="34" charset="0"/>
                        </a:rPr>
                        <a:t>Orienteering/ Town planning</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extLst>
                  <a:ext uri="{0D108BD9-81ED-4DB2-BD59-A6C34878D82A}">
                    <a16:rowId xmlns:a16="http://schemas.microsoft.com/office/drawing/2014/main" val="3061084317"/>
                  </a:ext>
                </a:extLst>
              </a:tr>
              <a:tr h="662301">
                <a:tc>
                  <a:txBody>
                    <a:bodyPr/>
                    <a:lstStyle/>
                    <a:p>
                      <a:pPr algn="ctr"/>
                      <a:r>
                        <a:rPr lang="en-GB" sz="2400" b="1" dirty="0">
                          <a:latin typeface="Myriad Pro" panose="020B0503030403020204" pitchFamily="34" charset="0"/>
                        </a:rPr>
                        <a:t>1 : 25,000</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algn="ctr"/>
                      <a:r>
                        <a:rPr lang="en-GB" sz="2400" b="1" dirty="0">
                          <a:latin typeface="Myriad Pro" panose="020B0503030403020204" pitchFamily="34" charset="0"/>
                        </a:rPr>
                        <a:t>1cm = 250m</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algn="ctr"/>
                      <a:r>
                        <a:rPr lang="en-GB" sz="1800" b="1" dirty="0">
                          <a:latin typeface="Myriad Pro Light" panose="020B0603030403020204" pitchFamily="34" charset="0"/>
                        </a:rPr>
                        <a:t>Standard walking map</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2075595247"/>
                  </a:ext>
                </a:extLst>
              </a:tr>
              <a:tr h="662301">
                <a:tc>
                  <a:txBody>
                    <a:bodyPr/>
                    <a:lstStyle/>
                    <a:p>
                      <a:pPr algn="ctr"/>
                      <a:r>
                        <a:rPr lang="en-GB" sz="2400" b="1" dirty="0">
                          <a:latin typeface="Myriad Pro" panose="020B0503030403020204" pitchFamily="34" charset="0"/>
                        </a:rPr>
                        <a:t>1 : 50,000</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tc>
                  <a:txBody>
                    <a:bodyPr/>
                    <a:lstStyle/>
                    <a:p>
                      <a:pPr algn="ctr"/>
                      <a:r>
                        <a:rPr lang="en-GB" sz="2400" b="1" dirty="0">
                          <a:latin typeface="Myriad Pro" panose="020B0503030403020204" pitchFamily="34" charset="0"/>
                        </a:rPr>
                        <a:t>1cm = 500m</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tc>
                  <a:txBody>
                    <a:bodyPr/>
                    <a:lstStyle/>
                    <a:p>
                      <a:pPr algn="ctr"/>
                      <a:r>
                        <a:rPr lang="en-GB" sz="1800" b="1" dirty="0">
                          <a:latin typeface="Myriad Pro Light" panose="020B0603030403020204" pitchFamily="34" charset="0"/>
                        </a:rPr>
                        <a:t>General purpose map</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extLst>
                  <a:ext uri="{0D108BD9-81ED-4DB2-BD59-A6C34878D82A}">
                    <a16:rowId xmlns:a16="http://schemas.microsoft.com/office/drawing/2014/main" val="3962885608"/>
                  </a:ext>
                </a:extLst>
              </a:tr>
              <a:tr h="662301">
                <a:tc>
                  <a:txBody>
                    <a:bodyPr/>
                    <a:lstStyle/>
                    <a:p>
                      <a:pPr algn="ctr"/>
                      <a:r>
                        <a:rPr lang="en-GB" sz="2400" b="1" dirty="0">
                          <a:latin typeface="Myriad Pro" panose="020B0503030403020204" pitchFamily="34" charset="0"/>
                        </a:rPr>
                        <a:t>1 : 100,000</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algn="ctr"/>
                      <a:r>
                        <a:rPr lang="en-GB" sz="2400" b="1" dirty="0">
                          <a:latin typeface="Myriad Pro" panose="020B0503030403020204" pitchFamily="34" charset="0"/>
                        </a:rPr>
                        <a:t>1cm = 1km</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algn="ctr"/>
                      <a:r>
                        <a:rPr lang="en-GB" sz="1800" b="1" dirty="0">
                          <a:latin typeface="Myriad Pro Light" panose="020B0603030403020204" pitchFamily="34" charset="0"/>
                        </a:rPr>
                        <a:t>Cycling route planning</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585312234"/>
                  </a:ext>
                </a:extLst>
              </a:tr>
              <a:tr h="662301">
                <a:tc>
                  <a:txBody>
                    <a:bodyPr/>
                    <a:lstStyle/>
                    <a:p>
                      <a:pPr algn="ctr"/>
                      <a:r>
                        <a:rPr lang="en-GB" sz="2400" b="1" dirty="0">
                          <a:latin typeface="Myriad Pro" panose="020B0503030403020204" pitchFamily="34" charset="0"/>
                        </a:rPr>
                        <a:t>1 : 250,000</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tc>
                  <a:txBody>
                    <a:bodyPr/>
                    <a:lstStyle/>
                    <a:p>
                      <a:pPr algn="ctr"/>
                      <a:r>
                        <a:rPr lang="en-GB" sz="2400" b="1" dirty="0">
                          <a:latin typeface="Myriad Pro" panose="020B0503030403020204" pitchFamily="34" charset="0"/>
                        </a:rPr>
                        <a:t>1cm = 2.5km</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tc>
                  <a:txBody>
                    <a:bodyPr/>
                    <a:lstStyle/>
                    <a:p>
                      <a:pPr algn="ctr"/>
                      <a:r>
                        <a:rPr lang="en-GB" sz="1800" b="1" dirty="0">
                          <a:latin typeface="Myriad Pro Light" panose="020B0603030403020204" pitchFamily="34" charset="0"/>
                        </a:rPr>
                        <a:t>Vehicle route planning</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tcPr>
                </a:tc>
                <a:extLst>
                  <a:ext uri="{0D108BD9-81ED-4DB2-BD59-A6C34878D82A}">
                    <a16:rowId xmlns:a16="http://schemas.microsoft.com/office/drawing/2014/main" val="4268561719"/>
                  </a:ext>
                </a:extLst>
              </a:tr>
              <a:tr h="662301">
                <a:tc>
                  <a:txBody>
                    <a:bodyPr/>
                    <a:lstStyle/>
                    <a:p>
                      <a:pPr algn="ctr"/>
                      <a:r>
                        <a:rPr lang="en-GB" sz="2400" b="1" dirty="0">
                          <a:latin typeface="Myriad Pro" panose="020B0503030403020204" pitchFamily="34" charset="0"/>
                        </a:rPr>
                        <a:t>1 : 1,000,000</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algn="ctr"/>
                      <a:r>
                        <a:rPr lang="en-GB" sz="2400" b="1" dirty="0">
                          <a:latin typeface="Myriad Pro" panose="020B0503030403020204" pitchFamily="34" charset="0"/>
                        </a:rPr>
                        <a:t>1cm = 10km</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algn="ctr"/>
                      <a:r>
                        <a:rPr lang="en-GB" sz="1800" b="1" dirty="0">
                          <a:latin typeface="Myriad Pro Light" panose="020B0603030403020204" pitchFamily="34" charset="0"/>
                        </a:rPr>
                        <a:t>UK Map</a:t>
                      </a:r>
                    </a:p>
                  </a:txBody>
                  <a:tcPr anchor="ctr">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3713396561"/>
                  </a:ext>
                </a:extLst>
              </a:tr>
            </a:tbl>
          </a:graphicData>
        </a:graphic>
      </p:graphicFrame>
    </p:spTree>
    <p:extLst>
      <p:ext uri="{BB962C8B-B14F-4D97-AF65-F5344CB8AC3E}">
        <p14:creationId xmlns:p14="http://schemas.microsoft.com/office/powerpoint/2010/main" val="416714442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A58E-9002-4BBB-8BAC-0120B19C8801}"/>
              </a:ext>
            </a:extLst>
          </p:cNvPr>
          <p:cNvSpPr>
            <a:spLocks noGrp="1"/>
          </p:cNvSpPr>
          <p:nvPr>
            <p:ph type="title"/>
          </p:nvPr>
        </p:nvSpPr>
        <p:spPr>
          <a:xfrm>
            <a:off x="673248" y="271587"/>
            <a:ext cx="3678619" cy="609473"/>
          </a:xfrm>
        </p:spPr>
        <p:txBody>
          <a:bodyPr/>
          <a:lstStyle/>
          <a:p>
            <a:r>
              <a:rPr lang="en-GB" dirty="0"/>
              <a:t>TYPES OF OS MAPS</a:t>
            </a:r>
          </a:p>
        </p:txBody>
      </p:sp>
      <p:graphicFrame>
        <p:nvGraphicFramePr>
          <p:cNvPr id="4" name="Table 3">
            <a:extLst>
              <a:ext uri="{FF2B5EF4-FFF2-40B4-BE49-F238E27FC236}">
                <a16:creationId xmlns:a16="http://schemas.microsoft.com/office/drawing/2014/main" id="{ED2389FD-83E1-4E2D-A40C-52C76C0BAC5A}"/>
              </a:ext>
            </a:extLst>
          </p:cNvPr>
          <p:cNvGraphicFramePr>
            <a:graphicFrameLocks noGrp="1"/>
          </p:cNvGraphicFramePr>
          <p:nvPr>
            <p:extLst>
              <p:ext uri="{D42A27DB-BD31-4B8C-83A1-F6EECF244321}">
                <p14:modId xmlns:p14="http://schemas.microsoft.com/office/powerpoint/2010/main" val="10967025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9" name="Text Box 4">
            <a:extLst>
              <a:ext uri="{FF2B5EF4-FFF2-40B4-BE49-F238E27FC236}">
                <a16:creationId xmlns:a16="http://schemas.microsoft.com/office/drawing/2014/main" id="{20A62574-2D14-4E74-BAEB-C075AB45DBC0}"/>
              </a:ext>
            </a:extLst>
          </p:cNvPr>
          <p:cNvSpPr txBox="1">
            <a:spLocks noChangeArrowheads="1"/>
          </p:cNvSpPr>
          <p:nvPr/>
        </p:nvSpPr>
        <p:spPr bwMode="auto">
          <a:xfrm>
            <a:off x="4165031" y="1214660"/>
            <a:ext cx="5330031" cy="247186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Myriad Pro" panose="020B0503030403020204" pitchFamily="34" charset="0"/>
              </a:rPr>
              <a:t>Scale- </a:t>
            </a:r>
            <a:r>
              <a:rPr kumimoji="0" lang="en-GB" altLang="en-US" sz="2400" b="1" i="1" u="none" strike="noStrike" cap="none" normalizeH="0" baseline="0" dirty="0">
                <a:ln>
                  <a:noFill/>
                </a:ln>
                <a:solidFill>
                  <a:srgbClr val="000000"/>
                </a:solidFill>
                <a:effectLst/>
                <a:latin typeface="Myriad Pro" panose="020B0503030403020204" pitchFamily="34" charset="0"/>
              </a:rPr>
              <a:t>1: 10,000</a:t>
            </a:r>
          </a:p>
          <a:p>
            <a:pPr lvl="0" eaLnBrk="0" fontAlgn="base" hangingPunct="0">
              <a:spcBef>
                <a:spcPct val="0"/>
              </a:spcBef>
              <a:spcAft>
                <a:spcPct val="0"/>
              </a:spcAft>
            </a:pPr>
            <a:r>
              <a:rPr lang="en-GB" altLang="en-US" sz="2400" dirty="0">
                <a:solidFill>
                  <a:srgbClr val="0072CF"/>
                </a:solidFill>
                <a:latin typeface="Myriad Pro" panose="020B0503030403020204" pitchFamily="34" charset="0"/>
              </a:rPr>
              <a:t>1cm on map = 100m on land.</a:t>
            </a:r>
          </a:p>
          <a:p>
            <a:pPr lvl="0" eaLnBrk="0" fontAlgn="base" hangingPunct="0">
              <a:spcBef>
                <a:spcPct val="0"/>
              </a:spcBef>
              <a:spcAft>
                <a:spcPct val="0"/>
              </a:spcAft>
            </a:pPr>
            <a:r>
              <a:rPr lang="en-GB" altLang="en-US" sz="2400" dirty="0">
                <a:solidFill>
                  <a:srgbClr val="000000"/>
                </a:solidFill>
                <a:latin typeface="Myriad Pro" panose="020B0503030403020204" pitchFamily="34" charset="0"/>
              </a:rPr>
              <a:t>Very detailed maps covering small areas often used for orienteering or town planning.</a:t>
            </a:r>
          </a:p>
        </p:txBody>
      </p:sp>
      <p:sp>
        <p:nvSpPr>
          <p:cNvPr id="10" name="Text Box 4">
            <a:extLst>
              <a:ext uri="{FF2B5EF4-FFF2-40B4-BE49-F238E27FC236}">
                <a16:creationId xmlns:a16="http://schemas.microsoft.com/office/drawing/2014/main" id="{071CCEB5-500F-4614-9CD4-7CEB745912B7}"/>
              </a:ext>
            </a:extLst>
          </p:cNvPr>
          <p:cNvSpPr txBox="1">
            <a:spLocks noChangeArrowheads="1"/>
          </p:cNvSpPr>
          <p:nvPr/>
        </p:nvSpPr>
        <p:spPr bwMode="auto">
          <a:xfrm>
            <a:off x="4165031" y="4138405"/>
            <a:ext cx="5330031" cy="256628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Myriad Pro" panose="020B0503030403020204" pitchFamily="34" charset="0"/>
              </a:rPr>
              <a:t>Scale- </a:t>
            </a:r>
            <a:r>
              <a:rPr kumimoji="0" lang="en-GB" altLang="en-US" sz="2400" b="1" i="1" u="none" strike="noStrike" cap="none" normalizeH="0" baseline="0" dirty="0">
                <a:ln>
                  <a:noFill/>
                </a:ln>
                <a:solidFill>
                  <a:srgbClr val="000000"/>
                </a:solidFill>
                <a:effectLst/>
                <a:latin typeface="Myriad Pro" panose="020B0503030403020204" pitchFamily="34" charset="0"/>
              </a:rPr>
              <a:t>1: 25,000</a:t>
            </a: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0072CF"/>
                </a:solidFill>
                <a:effectLst/>
                <a:latin typeface="Myriad Pro" panose="020B0503030403020204" pitchFamily="34" charset="0"/>
              </a:rPr>
              <a:t>1cm on map = 250m on land.</a:t>
            </a:r>
          </a:p>
          <a:p>
            <a:pPr lvl="0" eaLnBrk="0" fontAlgn="base" hangingPunct="0">
              <a:spcBef>
                <a:spcPct val="0"/>
              </a:spcBef>
              <a:spcAft>
                <a:spcPct val="0"/>
              </a:spcAft>
            </a:pPr>
            <a:r>
              <a:rPr lang="en-GB" altLang="en-US" sz="2400" dirty="0">
                <a:solidFill>
                  <a:srgbClr val="000000"/>
                </a:solidFill>
                <a:latin typeface="Myriad Pro" panose="020B0503030403020204" pitchFamily="34" charset="0"/>
              </a:rPr>
              <a:t>The map most commonly used for walking and Duke of Edinburgh expeditions.  Lots of detail, including building outlines, roads and paths.</a:t>
            </a:r>
          </a:p>
        </p:txBody>
      </p:sp>
      <p:pic>
        <p:nvPicPr>
          <p:cNvPr id="11" name="Picture 10">
            <a:extLst>
              <a:ext uri="{FF2B5EF4-FFF2-40B4-BE49-F238E27FC236}">
                <a16:creationId xmlns:a16="http://schemas.microsoft.com/office/drawing/2014/main" id="{D62BF100-D70D-4F45-A8DD-BE352D0B7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83" y="4114547"/>
            <a:ext cx="3294659" cy="2471866"/>
          </a:xfrm>
          <a:prstGeom prst="rect">
            <a:avLst/>
          </a:prstGeom>
        </p:spPr>
      </p:pic>
      <p:pic>
        <p:nvPicPr>
          <p:cNvPr id="12" name="Picture 11">
            <a:extLst>
              <a:ext uri="{FF2B5EF4-FFF2-40B4-BE49-F238E27FC236}">
                <a16:creationId xmlns:a16="http://schemas.microsoft.com/office/drawing/2014/main" id="{1EC18283-8315-49FA-A92D-CEC71A71E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83" y="1214660"/>
            <a:ext cx="3294659" cy="2471866"/>
          </a:xfrm>
          <a:prstGeom prst="rect">
            <a:avLst/>
          </a:prstGeom>
        </p:spPr>
      </p:pic>
    </p:spTree>
    <p:extLst>
      <p:ext uri="{BB962C8B-B14F-4D97-AF65-F5344CB8AC3E}">
        <p14:creationId xmlns:p14="http://schemas.microsoft.com/office/powerpoint/2010/main" val="2571471148"/>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A58E-9002-4BBB-8BAC-0120B19C8801}"/>
              </a:ext>
            </a:extLst>
          </p:cNvPr>
          <p:cNvSpPr>
            <a:spLocks noGrp="1"/>
          </p:cNvSpPr>
          <p:nvPr>
            <p:ph type="title"/>
          </p:nvPr>
        </p:nvSpPr>
        <p:spPr>
          <a:xfrm>
            <a:off x="673248" y="271587"/>
            <a:ext cx="3678619" cy="609473"/>
          </a:xfrm>
        </p:spPr>
        <p:txBody>
          <a:bodyPr/>
          <a:lstStyle/>
          <a:p>
            <a:r>
              <a:rPr lang="en-GB" dirty="0"/>
              <a:t>TYPES OF OS MAPS</a:t>
            </a:r>
          </a:p>
        </p:txBody>
      </p:sp>
      <p:graphicFrame>
        <p:nvGraphicFramePr>
          <p:cNvPr id="4" name="Table 3">
            <a:extLst>
              <a:ext uri="{FF2B5EF4-FFF2-40B4-BE49-F238E27FC236}">
                <a16:creationId xmlns:a16="http://schemas.microsoft.com/office/drawing/2014/main" id="{ED2389FD-83E1-4E2D-A40C-52C76C0BAC5A}"/>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69-70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2">
            <a:extLst>
              <a:ext uri="{FF2B5EF4-FFF2-40B4-BE49-F238E27FC236}">
                <a16:creationId xmlns:a16="http://schemas.microsoft.com/office/drawing/2014/main" id="{C2FADDB4-E232-40E2-A6CA-4DE1D2068E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248" y="4079751"/>
            <a:ext cx="3341037" cy="2506662"/>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6" name="Picture 3">
            <a:extLst>
              <a:ext uri="{FF2B5EF4-FFF2-40B4-BE49-F238E27FC236}">
                <a16:creationId xmlns:a16="http://schemas.microsoft.com/office/drawing/2014/main" id="{05D05563-605B-4F4C-9AE9-FB80957232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248" y="1240568"/>
            <a:ext cx="3305067" cy="2479675"/>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7" name="Text Box 4">
            <a:extLst>
              <a:ext uri="{FF2B5EF4-FFF2-40B4-BE49-F238E27FC236}">
                <a16:creationId xmlns:a16="http://schemas.microsoft.com/office/drawing/2014/main" id="{BECAD8ED-23E1-4C11-9EC8-3959EE4DE20F}"/>
              </a:ext>
            </a:extLst>
          </p:cNvPr>
          <p:cNvSpPr txBox="1">
            <a:spLocks noChangeArrowheads="1"/>
          </p:cNvSpPr>
          <p:nvPr/>
        </p:nvSpPr>
        <p:spPr bwMode="auto">
          <a:xfrm>
            <a:off x="4165031" y="1214660"/>
            <a:ext cx="5330031" cy="247186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b="1" u="none" strike="noStrike" cap="none" normalizeH="0" baseline="0" dirty="0">
                <a:ln>
                  <a:noFill/>
                </a:ln>
                <a:solidFill>
                  <a:srgbClr val="000000"/>
                </a:solidFill>
                <a:effectLst/>
                <a:latin typeface="Myriad Pro" panose="020B0503030403020204" pitchFamily="34" charset="0"/>
              </a:rPr>
              <a:t>Scale- </a:t>
            </a:r>
            <a:r>
              <a:rPr kumimoji="0" lang="en-GB" altLang="en-US" sz="2400" b="1" i="1" u="none" strike="noStrike" cap="none" normalizeH="0" baseline="0" dirty="0">
                <a:ln>
                  <a:noFill/>
                </a:ln>
                <a:solidFill>
                  <a:srgbClr val="000000"/>
                </a:solidFill>
                <a:effectLst/>
                <a:latin typeface="Myriad Pro" panose="020B0503030403020204" pitchFamily="34" charset="0"/>
              </a:rPr>
              <a:t>1: </a:t>
            </a:r>
            <a:r>
              <a:rPr lang="en-GB" altLang="en-US" sz="2400" b="1" i="1" dirty="0">
                <a:solidFill>
                  <a:srgbClr val="000000"/>
                </a:solidFill>
                <a:latin typeface="Myriad Pro" panose="020B0503030403020204" pitchFamily="34" charset="0"/>
              </a:rPr>
              <a:t>5</a:t>
            </a:r>
            <a:r>
              <a:rPr kumimoji="0" lang="en-GB" altLang="en-US" sz="2400" b="1" i="1" u="none" strike="noStrike" cap="none" normalizeH="0" baseline="0" dirty="0">
                <a:ln>
                  <a:noFill/>
                </a:ln>
                <a:solidFill>
                  <a:srgbClr val="000000"/>
                </a:solidFill>
                <a:effectLst/>
                <a:latin typeface="Myriad Pro" panose="020B0503030403020204" pitchFamily="34" charset="0"/>
              </a:rPr>
              <a:t>0,000</a:t>
            </a:r>
          </a:p>
          <a:p>
            <a:pPr lvl="0" eaLnBrk="0" fontAlgn="base" hangingPunct="0">
              <a:spcBef>
                <a:spcPct val="0"/>
              </a:spcBef>
              <a:spcAft>
                <a:spcPct val="0"/>
              </a:spcAft>
            </a:pPr>
            <a:r>
              <a:rPr lang="en-GB" altLang="en-US" sz="2400" dirty="0">
                <a:solidFill>
                  <a:srgbClr val="0072CF"/>
                </a:solidFill>
                <a:latin typeface="Myriad Pro" panose="020B0503030403020204" pitchFamily="34" charset="0"/>
              </a:rPr>
              <a:t>1cm on map = 500m on land.</a:t>
            </a:r>
          </a:p>
          <a:p>
            <a:pPr lvl="0" eaLnBrk="0" fontAlgn="base" hangingPunct="0">
              <a:spcBef>
                <a:spcPct val="0"/>
              </a:spcBef>
              <a:spcAft>
                <a:spcPct val="0"/>
              </a:spcAft>
            </a:pPr>
            <a:r>
              <a:rPr lang="en-GB" altLang="en-US" sz="2400" dirty="0">
                <a:solidFill>
                  <a:srgbClr val="000000"/>
                </a:solidFill>
                <a:latin typeface="Myriad Pro" panose="020B0503030403020204" pitchFamily="34" charset="0"/>
              </a:rPr>
              <a:t>A good general purpose map. Still detailed and can be used for longer journeys like cycling, longer distance walking or small car journeys.</a:t>
            </a:r>
          </a:p>
        </p:txBody>
      </p:sp>
      <p:sp>
        <p:nvSpPr>
          <p:cNvPr id="8" name="Text Box 4">
            <a:extLst>
              <a:ext uri="{FF2B5EF4-FFF2-40B4-BE49-F238E27FC236}">
                <a16:creationId xmlns:a16="http://schemas.microsoft.com/office/drawing/2014/main" id="{FBC6DF9B-BD89-4355-813D-527832F11637}"/>
              </a:ext>
            </a:extLst>
          </p:cNvPr>
          <p:cNvSpPr txBox="1">
            <a:spLocks noChangeArrowheads="1"/>
          </p:cNvSpPr>
          <p:nvPr/>
        </p:nvSpPr>
        <p:spPr bwMode="auto">
          <a:xfrm>
            <a:off x="4165031" y="4138405"/>
            <a:ext cx="5330031" cy="256628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lvl="0" eaLnBrk="0" fontAlgn="base" hangingPunct="0">
              <a:spcBef>
                <a:spcPct val="0"/>
              </a:spcBef>
              <a:spcAft>
                <a:spcPct val="0"/>
              </a:spcAft>
            </a:pPr>
            <a:r>
              <a:rPr lang="en-GB" altLang="en-US" sz="2400" b="1" dirty="0">
                <a:solidFill>
                  <a:srgbClr val="000000"/>
                </a:solidFill>
                <a:latin typeface="Myriad Pro" panose="020B0503030403020204" pitchFamily="34" charset="0"/>
              </a:rPr>
              <a:t>Scale- </a:t>
            </a:r>
            <a:r>
              <a:rPr lang="en-GB" altLang="en-US" sz="2400" b="1" i="1" dirty="0">
                <a:solidFill>
                  <a:srgbClr val="000000"/>
                </a:solidFill>
                <a:latin typeface="Myriad Pro" panose="020B0503030403020204" pitchFamily="34" charset="0"/>
              </a:rPr>
              <a:t>1: 100,000</a:t>
            </a:r>
          </a:p>
          <a:p>
            <a:pPr lvl="0" eaLnBrk="0" fontAlgn="base" hangingPunct="0">
              <a:spcBef>
                <a:spcPct val="0"/>
              </a:spcBef>
              <a:spcAft>
                <a:spcPct val="0"/>
              </a:spcAft>
            </a:pPr>
            <a:r>
              <a:rPr lang="en-GB" altLang="en-US" sz="2400" dirty="0">
                <a:solidFill>
                  <a:srgbClr val="0072CF"/>
                </a:solidFill>
                <a:latin typeface="Myriad Pro" panose="020B0503030403020204" pitchFamily="34" charset="0"/>
              </a:rPr>
              <a:t>1cm on map = 1km on land.</a:t>
            </a:r>
          </a:p>
          <a:p>
            <a:pPr lvl="0" eaLnBrk="0" fontAlgn="base" hangingPunct="0">
              <a:spcBef>
                <a:spcPct val="0"/>
              </a:spcBef>
              <a:spcAft>
                <a:spcPct val="0"/>
              </a:spcAft>
            </a:pPr>
            <a:r>
              <a:rPr lang="en-GB" altLang="en-US" sz="2400" dirty="0">
                <a:solidFill>
                  <a:srgbClr val="000000"/>
                </a:solidFill>
                <a:latin typeface="Myriad Pro" panose="020B0503030403020204" pitchFamily="34" charset="0"/>
              </a:rPr>
              <a:t>This map covers large areas but includes enough detail to plan routes or travel shorter distances.</a:t>
            </a:r>
          </a:p>
        </p:txBody>
      </p:sp>
    </p:spTree>
    <p:extLst>
      <p:ext uri="{BB962C8B-B14F-4D97-AF65-F5344CB8AC3E}">
        <p14:creationId xmlns:p14="http://schemas.microsoft.com/office/powerpoint/2010/main" val="3669550060"/>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p Reading Part 1" id="{ABA14331-11B5-4740-9DB3-BDDF3FC3A0C7}" vid="{1E510D87-BAA4-4743-B515-33F5D060B6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Map Reading</Template>
  <TotalTime>104</TotalTime>
  <Words>2531</Words>
  <Application>Microsoft Office PowerPoint</Application>
  <PresentationFormat>Widescreen</PresentationFormat>
  <Paragraphs>275</Paragraphs>
  <Slides>28</Slides>
  <Notes>25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 Light</vt:lpstr>
      <vt:lpstr>Myriad Pro</vt:lpstr>
      <vt:lpstr>Myanmar Text</vt:lpstr>
      <vt:lpstr>Myriad Pro Light</vt:lpstr>
      <vt:lpstr>Calibri</vt:lpstr>
      <vt:lpstr>Arial</vt:lpstr>
      <vt:lpstr>Office Theme</vt:lpstr>
      <vt:lpstr>PowerPoint Presentation</vt:lpstr>
      <vt:lpstr>LEARNING OUTCOMES</vt:lpstr>
      <vt:lpstr>WHAT IS A MAP?</vt:lpstr>
      <vt:lpstr>TYPES OF MAP</vt:lpstr>
      <vt:lpstr>TYPES OF MAP</vt:lpstr>
      <vt:lpstr>MAP SCALES</vt:lpstr>
      <vt:lpstr>MAP SCALES</vt:lpstr>
      <vt:lpstr>TYPES OF OS MAPS</vt:lpstr>
      <vt:lpstr>TYPES OF OS MAPS</vt:lpstr>
      <vt:lpstr>TYPES OF OS MAPS</vt:lpstr>
      <vt:lpstr>MAP REVISIONS</vt:lpstr>
      <vt:lpstr>ANY QUESTIONS?</vt:lpstr>
      <vt:lpstr>LEARNING OUTCOMES</vt:lpstr>
      <vt:lpstr>GROUP DISCUSSION</vt:lpstr>
      <vt:lpstr>LEARNING OUTCOMES</vt:lpstr>
      <vt:lpstr>MAP SYMBOLS</vt:lpstr>
      <vt:lpstr>THE MAP KEY</vt:lpstr>
      <vt:lpstr>1:25,000 KEY</vt:lpstr>
      <vt:lpstr>PowerPoint Presentation</vt:lpstr>
      <vt:lpstr>PowerPoint Presentation</vt:lpstr>
      <vt:lpstr>1:50,000 KEY</vt:lpstr>
      <vt:lpstr>PowerPoint Presentation</vt:lpstr>
      <vt:lpstr>FOLDING A MAP</vt:lpstr>
      <vt:lpstr>ANY QUESTIONS?</vt:lpstr>
      <vt:lpstr>LEARNING OUTCOMES</vt:lpstr>
      <vt:lpstr>MAP SYMBOL TASK 1</vt:lpstr>
      <vt:lpstr>MAP SYMBOL TASK 2</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1871 (Rugeley) Sqn ATC Officer Commanding (Grocott, Tom Flt Lt)</cp:lastModifiedBy>
  <cp:revision>20</cp:revision>
  <dcterms:created xsi:type="dcterms:W3CDTF">2019-04-21T19:14:20Z</dcterms:created>
  <dcterms:modified xsi:type="dcterms:W3CDTF">2019-04-24T13:53:39Z</dcterms:modified>
</cp:coreProperties>
</file>