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2"/>
    <p:sldId id="340" r:id="rId3"/>
    <p:sldId id="258" r:id="rId4"/>
    <p:sldId id="342" r:id="rId5"/>
    <p:sldId id="343" r:id="rId6"/>
    <p:sldId id="344" r:id="rId7"/>
    <p:sldId id="345" r:id="rId8"/>
    <p:sldId id="346" r:id="rId9"/>
    <p:sldId id="347" r:id="rId10"/>
    <p:sldId id="348" r:id="rId11"/>
    <p:sldId id="349" r:id="rId12"/>
    <p:sldId id="351" r:id="rId13"/>
    <p:sldId id="350" r:id="rId14"/>
    <p:sldId id="352" r:id="rId15"/>
    <p:sldId id="353" r:id="rId16"/>
    <p:sldId id="354" r:id="rId17"/>
    <p:sldId id="325" r:id="rId18"/>
    <p:sldId id="357" r:id="rId19"/>
    <p:sldId id="341" r:id="rId20"/>
    <p:sldId id="358" r:id="rId21"/>
    <p:sldId id="279" r:id="rId22"/>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Myanmar Text" panose="020B0502040204020203" pitchFamily="34" charset="0"/>
      <p:regular r:id="rId31"/>
      <p:bold r:id="rId32"/>
    </p:embeddedFont>
    <p:embeddedFont>
      <p:font typeface="Myriad Pro" panose="020B0503030403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E5F"/>
    <a:srgbClr val="193159"/>
    <a:srgbClr val="0072CF"/>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0" autoAdjust="0"/>
    <p:restoredTop sz="71395" autoAdjust="0"/>
  </p:normalViewPr>
  <p:slideViewPr>
    <p:cSldViewPr snapToGrid="0">
      <p:cViewPr varScale="1">
        <p:scale>
          <a:sx n="81" d="100"/>
          <a:sy n="81" d="100"/>
        </p:scale>
        <p:origin x="1518" y="96"/>
      </p:cViewPr>
      <p:guideLst/>
    </p:cSldViewPr>
  </p:slideViewPr>
  <p:notesTextViewPr>
    <p:cViewPr>
      <p:scale>
        <a:sx n="1" d="1"/>
        <a:sy n="1" d="1"/>
      </p:scale>
      <p:origin x="0" y="0"/>
    </p:cViewPr>
  </p:notesTextViewPr>
  <p:notesViewPr>
    <p:cSldViewPr snapToGrid="0">
      <p:cViewPr>
        <p:scale>
          <a:sx n="82" d="100"/>
          <a:sy n="82" d="100"/>
        </p:scale>
        <p:origin x="3876" y="1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24/04/2019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3 of 3. This presentation covers the information required to complete PASS criteria of the </a:t>
            </a:r>
            <a:r>
              <a:rPr lang="en-GB" i="1" dirty="0"/>
              <a:t>LO3 Map Reading</a:t>
            </a:r>
            <a:r>
              <a:rPr lang="en-GB" dirty="0"/>
              <a:t> topic.</a:t>
            </a:r>
          </a:p>
          <a:p>
            <a:endParaRPr lang="en-GB" dirty="0"/>
          </a:p>
          <a:p>
            <a:r>
              <a:rPr lang="en-GB" dirty="0"/>
              <a:t>For best results, these instructor notes should be read in conjunction with this presentation and the session plan.</a:t>
            </a:r>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ridge is a long narrow stretch of elevated ground; it is also known as a saddle. Where a ridge has a peak at each end, the lower part of the ridge between the summits is called a col.</a:t>
            </a:r>
          </a:p>
        </p:txBody>
      </p:sp>
    </p:spTree>
    <p:extLst>
      <p:ext uri="{BB962C8B-B14F-4D97-AF65-F5344CB8AC3E}">
        <p14:creationId xmlns:p14="http://schemas.microsoft.com/office/powerpoint/2010/main" val="2810512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ridge is a long narrow stretch of elevated ground; it is also known as a saddle. Where a ridge has a peak at each end, the lower part of the ridge between the summits is called a col.</a:t>
            </a:r>
          </a:p>
        </p:txBody>
      </p:sp>
    </p:spTree>
    <p:extLst>
      <p:ext uri="{BB962C8B-B14F-4D97-AF65-F5344CB8AC3E}">
        <p14:creationId xmlns:p14="http://schemas.microsoft.com/office/powerpoint/2010/main" val="276698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spur is a piece of high ground jutting from a range of hills into lower ground. It is a projection or "nose" rising from the surrounding ground.</a:t>
            </a:r>
          </a:p>
          <a:p>
            <a:endParaRPr lang="en-GB" dirty="0"/>
          </a:p>
          <a:p>
            <a:r>
              <a:rPr lang="en-GB" dirty="0"/>
              <a:t>A re-entrant is a narrow valley closed at one end, separating two spurs. A kind of valley closed at one end. A re-entrant is an "entering" of the land into the hill .</a:t>
            </a:r>
          </a:p>
          <a:p>
            <a:endParaRPr lang="en-GB" dirty="0"/>
          </a:p>
          <a:p>
            <a:r>
              <a:rPr lang="en-GB" dirty="0"/>
              <a:t>They are very similar on the map because the contours for both will have a hairpin shape. </a:t>
            </a:r>
          </a:p>
        </p:txBody>
      </p:sp>
    </p:spTree>
    <p:extLst>
      <p:ext uri="{BB962C8B-B14F-4D97-AF65-F5344CB8AC3E}">
        <p14:creationId xmlns:p14="http://schemas.microsoft.com/office/powerpoint/2010/main" val="3260331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knoll is a small isolated hill. May be shown with its own contour line or with a small brown dot.</a:t>
            </a:r>
          </a:p>
        </p:txBody>
      </p:sp>
    </p:spTree>
    <p:extLst>
      <p:ext uri="{BB962C8B-B14F-4D97-AF65-F5344CB8AC3E}">
        <p14:creationId xmlns:p14="http://schemas.microsoft.com/office/powerpoint/2010/main" val="1265116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knoll is a small isolated hill. May be shown with its own contour line or with a small brown dot.</a:t>
            </a:r>
          </a:p>
        </p:txBody>
      </p:sp>
    </p:spTree>
    <p:extLst>
      <p:ext uri="{BB962C8B-B14F-4D97-AF65-F5344CB8AC3E}">
        <p14:creationId xmlns:p14="http://schemas.microsoft.com/office/powerpoint/2010/main" val="3680634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 An escarpment is a landform with sides sloping in opposite directions consisting of a steep scarp slope and a more gentle dip or back slope.</a:t>
            </a:r>
          </a:p>
        </p:txBody>
      </p:sp>
    </p:spTree>
    <p:extLst>
      <p:ext uri="{BB962C8B-B14F-4D97-AF65-F5344CB8AC3E}">
        <p14:creationId xmlns:p14="http://schemas.microsoft.com/office/powerpoint/2010/main" val="401225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 An escarpment is a landform with sides sloping in opposite directions consisting of a steep scarp slope and a more gentle dip or back slope.</a:t>
            </a:r>
          </a:p>
        </p:txBody>
      </p:sp>
    </p:spTree>
    <p:extLst>
      <p:ext uri="{BB962C8B-B14F-4D97-AF65-F5344CB8AC3E}">
        <p14:creationId xmlns:p14="http://schemas.microsoft.com/office/powerpoint/2010/main" val="36049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3853086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LO3: Be able to plan routes using Ordinance Survey map features and contour lines.</a:t>
            </a:r>
          </a:p>
          <a:p>
            <a:endParaRPr lang="en-GB" dirty="0"/>
          </a:p>
          <a:p>
            <a:r>
              <a:rPr lang="en-GB" dirty="0"/>
              <a:t>P4:  Describe the main land features found on Ordinance Survey maps when planning routes.</a:t>
            </a:r>
          </a:p>
          <a:p>
            <a:r>
              <a:rPr lang="en-GB" dirty="0"/>
              <a:t>P5:  Use contour lines found on Ordinance Survey maps to plan routes.</a:t>
            </a:r>
          </a:p>
          <a:p>
            <a:endParaRPr lang="en-GB" dirty="0"/>
          </a:p>
        </p:txBody>
      </p:sp>
    </p:spTree>
    <p:extLst>
      <p:ext uri="{BB962C8B-B14F-4D97-AF65-F5344CB8AC3E}">
        <p14:creationId xmlns:p14="http://schemas.microsoft.com/office/powerpoint/2010/main" val="367452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P3 for LO3.</a:t>
            </a:r>
          </a:p>
          <a:p>
            <a:endParaRPr lang="en-GB" b="0" dirty="0"/>
          </a:p>
          <a:p>
            <a:r>
              <a:rPr lang="en-GB" b="0" dirty="0"/>
              <a:t>Cadets must use an OS map to find some of the land features discussed in this presentation.</a:t>
            </a:r>
          </a:p>
          <a:p>
            <a:endParaRPr lang="en-GB" b="1"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24 of the cadet’s first class log book.</a:t>
            </a:r>
          </a:p>
          <a:p>
            <a:pPr marL="171450" indent="-171450">
              <a:buFont typeface="Arial" panose="020B0604020202020204" pitchFamily="34" charset="0"/>
              <a:buChar char="•"/>
            </a:pPr>
            <a:r>
              <a:rPr lang="en-GB" b="1" dirty="0"/>
              <a:t>Task P4 Activity 1 log sheet. This can be found on Ultilearn.</a:t>
            </a:r>
          </a:p>
        </p:txBody>
      </p:sp>
    </p:spTree>
    <p:extLst>
      <p:ext uri="{BB962C8B-B14F-4D97-AF65-F5344CB8AC3E}">
        <p14:creationId xmlns:p14="http://schemas.microsoft.com/office/powerpoint/2010/main" val="8886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LO3: Be able to plan routes using Ordinance Survey map features and contour lines.</a:t>
            </a:r>
          </a:p>
          <a:p>
            <a:endParaRPr lang="en-GB" dirty="0"/>
          </a:p>
          <a:p>
            <a:r>
              <a:rPr lang="en-GB" dirty="0"/>
              <a:t>P4:  Describe the main land features found on Ordinance Survey maps when planning routes.</a:t>
            </a:r>
          </a:p>
          <a:p>
            <a:r>
              <a:rPr lang="en-GB" dirty="0"/>
              <a:t>P5:  Use contour lines found on Ordinance Survey maps to plan routes.</a:t>
            </a:r>
          </a:p>
          <a:p>
            <a:endParaRPr lang="en-GB" dirty="0"/>
          </a:p>
        </p:txBody>
      </p:sp>
    </p:spTree>
    <p:extLst>
      <p:ext uri="{BB962C8B-B14F-4D97-AF65-F5344CB8AC3E}">
        <p14:creationId xmlns:p14="http://schemas.microsoft.com/office/powerpoint/2010/main" val="178327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P4 and P5 for LO3.</a:t>
            </a:r>
          </a:p>
          <a:p>
            <a:endParaRPr lang="en-GB" b="0" dirty="0"/>
          </a:p>
          <a:p>
            <a:r>
              <a:rPr lang="en-GB" dirty="0"/>
              <a:t>Cadets must used to provided map to identify some land features.</a:t>
            </a:r>
          </a:p>
          <a:p>
            <a:r>
              <a:rPr lang="en-GB" dirty="0"/>
              <a:t>The Rùm map can be found in the back of the First Class Log Book. A clearer version can be found in the First Class Cadet Instructor Handbook.</a:t>
            </a:r>
          </a:p>
          <a:p>
            <a:endParaRPr lang="en-GB" b="1" dirty="0"/>
          </a:p>
          <a:p>
            <a:r>
              <a:rPr lang="en-GB" b="1" dirty="0"/>
              <a:t>Once satisfied that all cadets have an understanding of the topic, instructors must check and sign:</a:t>
            </a:r>
          </a:p>
          <a:p>
            <a:pPr marL="171450" indent="-171450">
              <a:buFont typeface="Arial" panose="020B0604020202020204" pitchFamily="34" charset="0"/>
              <a:buChar char="•"/>
            </a:pPr>
            <a:r>
              <a:rPr lang="en-GB" b="1" dirty="0"/>
              <a:t>Page 24 and 25 of the cadet’s first class log book.</a:t>
            </a:r>
          </a:p>
        </p:txBody>
      </p:sp>
    </p:spTree>
    <p:extLst>
      <p:ext uri="{BB962C8B-B14F-4D97-AF65-F5344CB8AC3E}">
        <p14:creationId xmlns:p14="http://schemas.microsoft.com/office/powerpoint/2010/main" val="3924429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word “relief” means the rise and fall of the ground or, in other words such features as hills and valleys. This involves both the height and the shape of the land. As a map is drawn on a flat sheet of paper the representation of height and shape is difficult. Map makers have various ways of doing this, but whatever method, it is left to the reader (you!) to interpret the information.  </a:t>
            </a:r>
          </a:p>
          <a:p>
            <a:endParaRPr lang="en-GB" dirty="0"/>
          </a:p>
          <a:p>
            <a:r>
              <a:rPr lang="en-GB" dirty="0"/>
              <a:t>Other methods of showing height on a map include: a. Spot heights and triangulation points, which are used to give an accurate height above sea level at given points. They give an indication of height but not shape. b. Layer tinting, which uses colours that may vary depending on the type of map you are using. For example, land up to 60 metres may be coloured green, rising higher ground may be light brown and higher ground still may be in dark brown. If this system is in use on a map you will find a key legend for the colours in the margin. Layer tinting gives you some idea of the shape as well as height and its main advantage is that it gives a quick impression of the highest and lowest ground. However, because of its general nature it is best to use it only as a rough guide.</a:t>
            </a:r>
          </a:p>
          <a:p>
            <a:endParaRPr lang="en-GB" dirty="0"/>
          </a:p>
        </p:txBody>
      </p:sp>
    </p:spTree>
    <p:extLst>
      <p:ext uri="{BB962C8B-B14F-4D97-AF65-F5344CB8AC3E}">
        <p14:creationId xmlns:p14="http://schemas.microsoft.com/office/powerpoint/2010/main" val="28797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Contour lines represent an area on the ground and can be thought of as a plan of that ground. If you take a map and look at the contour lines you will see something like the plan view shown below (bottom part of the image). From this representation you can build up a picture in your minds eye as to what it will look like on the ground (side view). The perspective (top part of the image) is the combination of plan and side views and gives both the shape and height of the object.</a:t>
            </a:r>
          </a:p>
        </p:txBody>
      </p:sp>
    </p:spTree>
    <p:extLst>
      <p:ext uri="{BB962C8B-B14F-4D97-AF65-F5344CB8AC3E}">
        <p14:creationId xmlns:p14="http://schemas.microsoft.com/office/powerpoint/2010/main" val="20156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ORDINANCE SURVEY: UNDERSTANDING CONTOUR LINES</a:t>
            </a:r>
          </a:p>
          <a:p>
            <a:endParaRPr lang="en-GB" dirty="0"/>
          </a:p>
          <a:p>
            <a:r>
              <a:rPr lang="en-GB" dirty="0"/>
              <a:t>The video is 1 minute and 14 seconds long. Please allow for this when planning session lengths. This video is from Ordinance Survey; more can be found on their YouTube channel.</a:t>
            </a:r>
          </a:p>
          <a:p>
            <a:endParaRPr lang="en-GB" dirty="0"/>
          </a:p>
          <a:p>
            <a:r>
              <a:rPr lang="en-GB" dirty="0"/>
              <a:t>An introduction to contour lines.</a:t>
            </a:r>
          </a:p>
        </p:txBody>
      </p:sp>
    </p:spTree>
    <p:extLst>
      <p:ext uri="{BB962C8B-B14F-4D97-AF65-F5344CB8AC3E}">
        <p14:creationId xmlns:p14="http://schemas.microsoft.com/office/powerpoint/2010/main" val="363850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To work out differences in height, take away the highest point from the lowest point. This will give you the height difference.</a:t>
            </a:r>
          </a:p>
        </p:txBody>
      </p:sp>
    </p:spTree>
    <p:extLst>
      <p:ext uri="{BB962C8B-B14F-4D97-AF65-F5344CB8AC3E}">
        <p14:creationId xmlns:p14="http://schemas.microsoft.com/office/powerpoint/2010/main" val="2598499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As well as being gradual or steep, slopes may be convex or concave. </a:t>
            </a:r>
          </a:p>
          <a:p>
            <a:endParaRPr lang="en-GB" dirty="0"/>
          </a:p>
          <a:p>
            <a:r>
              <a:rPr lang="en-GB" dirty="0"/>
              <a:t>A slope is convex because the contours are closer together at the bottom.</a:t>
            </a:r>
          </a:p>
          <a:p>
            <a:endParaRPr lang="en-GB" dirty="0"/>
          </a:p>
          <a:p>
            <a:r>
              <a:rPr lang="en-GB" dirty="0"/>
              <a:t>If the contours are further apart at the bottom the slope is concave. </a:t>
            </a:r>
          </a:p>
          <a:p>
            <a:endParaRPr lang="en-GB" dirty="0"/>
          </a:p>
          <a:p>
            <a:r>
              <a:rPr lang="en-GB" dirty="0"/>
              <a:t>It follows that if the contour lines are more evenly spaced, then the slope will be relatively uniform or straight.</a:t>
            </a:r>
          </a:p>
        </p:txBody>
      </p:sp>
    </p:spTree>
    <p:extLst>
      <p:ext uri="{BB962C8B-B14F-4D97-AF65-F5344CB8AC3E}">
        <p14:creationId xmlns:p14="http://schemas.microsoft.com/office/powerpoint/2010/main" val="392359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ridge is a long narrow stretch of elevated ground; it is also known as a saddle. Where a ridge has a peak at each end, the lower part of the ridge between the summits is called a col.</a:t>
            </a:r>
          </a:p>
          <a:p>
            <a:endParaRPr lang="en-GB" dirty="0"/>
          </a:p>
        </p:txBody>
      </p:sp>
    </p:spTree>
    <p:extLst>
      <p:ext uri="{BB962C8B-B14F-4D97-AF65-F5344CB8AC3E}">
        <p14:creationId xmlns:p14="http://schemas.microsoft.com/office/powerpoint/2010/main" val="76171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ridge is a long narrow stretch of elevated ground; it is also known as a saddle. Where a ridge has a peak at each end, the lower part of the ridge between the summits is called a col.</a:t>
            </a:r>
          </a:p>
          <a:p>
            <a:endParaRPr lang="en-GB" dirty="0"/>
          </a:p>
        </p:txBody>
      </p:sp>
    </p:spTree>
    <p:extLst>
      <p:ext uri="{BB962C8B-B14F-4D97-AF65-F5344CB8AC3E}">
        <p14:creationId xmlns:p14="http://schemas.microsoft.com/office/powerpoint/2010/main" val="3926677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429135"/>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3</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24/04/2019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880E6-7A90-4249-A4F9-35467678E2B2}"/>
              </a:ext>
            </a:extLst>
          </p:cNvPr>
          <p:cNvSpPr>
            <a:spLocks noGrp="1"/>
          </p:cNvSpPr>
          <p:nvPr>
            <p:ph idx="1"/>
          </p:nvPr>
        </p:nvSpPr>
        <p:spPr>
          <a:xfrm>
            <a:off x="673248" y="4735166"/>
            <a:ext cx="9204177" cy="1851373"/>
          </a:xfrm>
        </p:spPr>
        <p:txBody>
          <a:bodyPr/>
          <a:lstStyle/>
          <a:p>
            <a:r>
              <a:rPr lang="en-GB" dirty="0"/>
              <a:t>A dip between two peaks on a ridge. </a:t>
            </a:r>
          </a:p>
          <a:p>
            <a:endParaRPr lang="en-GB" dirty="0"/>
          </a:p>
          <a:p>
            <a:r>
              <a:rPr lang="en-GB" dirty="0"/>
              <a:t>The lowest point of a saddle is called a Col.</a:t>
            </a:r>
          </a:p>
        </p:txBody>
      </p:sp>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9" name="Group 8">
            <a:extLst>
              <a:ext uri="{FF2B5EF4-FFF2-40B4-BE49-F238E27FC236}">
                <a16:creationId xmlns:a16="http://schemas.microsoft.com/office/drawing/2014/main" id="{9FDB98F7-6242-4D6F-B2E1-9737026537BF}"/>
              </a:ext>
            </a:extLst>
          </p:cNvPr>
          <p:cNvGrpSpPr/>
          <p:nvPr/>
        </p:nvGrpSpPr>
        <p:grpSpPr>
          <a:xfrm>
            <a:off x="673248" y="1128830"/>
            <a:ext cx="9217873" cy="3358566"/>
            <a:chOff x="945771" y="1357813"/>
            <a:chExt cx="8892458" cy="3240000"/>
          </a:xfrm>
        </p:grpSpPr>
        <p:pic>
          <p:nvPicPr>
            <p:cNvPr id="10" name="Picture 9">
              <a:extLst>
                <a:ext uri="{FF2B5EF4-FFF2-40B4-BE49-F238E27FC236}">
                  <a16:creationId xmlns:a16="http://schemas.microsoft.com/office/drawing/2014/main" id="{E15D49A8-26BA-4B71-8ADB-42724317EEDC}"/>
                </a:ext>
              </a:extLst>
            </p:cNvPr>
            <p:cNvPicPr>
              <a:picLocks noChangeAspect="1"/>
            </p:cNvPicPr>
            <p:nvPr/>
          </p:nvPicPr>
          <p:blipFill rotWithShape="1">
            <a:blip r:embed="rId3">
              <a:extLst>
                <a:ext uri="{28A0092B-C50C-407E-A947-70E740481C1C}">
                  <a14:useLocalDpi xmlns:a14="http://schemas.microsoft.com/office/drawing/2010/main" val="0"/>
                </a:ext>
              </a:extLst>
            </a:blip>
            <a:srcRect b="8164"/>
            <a:stretch/>
          </p:blipFill>
          <p:spPr>
            <a:xfrm>
              <a:off x="5134219" y="1357813"/>
              <a:ext cx="4704009" cy="3239999"/>
            </a:xfrm>
            <a:prstGeom prst="rect">
              <a:avLst/>
            </a:prstGeom>
          </p:spPr>
        </p:pic>
        <p:pic>
          <p:nvPicPr>
            <p:cNvPr id="11" name="Picture 10">
              <a:extLst>
                <a:ext uri="{FF2B5EF4-FFF2-40B4-BE49-F238E27FC236}">
                  <a16:creationId xmlns:a16="http://schemas.microsoft.com/office/drawing/2014/main" id="{034A8617-ED6D-4AE2-8279-00773A7CD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771" y="1357814"/>
              <a:ext cx="4022490" cy="3239999"/>
            </a:xfrm>
            <a:prstGeom prst="rect">
              <a:avLst/>
            </a:prstGeom>
          </p:spPr>
        </p:pic>
        <p:sp>
          <p:nvSpPr>
            <p:cNvPr id="12" name="Text Box 9">
              <a:extLst>
                <a:ext uri="{FF2B5EF4-FFF2-40B4-BE49-F238E27FC236}">
                  <a16:creationId xmlns:a16="http://schemas.microsoft.com/office/drawing/2014/main" id="{1276ECCE-C68D-407E-AF20-CDED18CEE470}"/>
                </a:ext>
              </a:extLst>
            </p:cNvPr>
            <p:cNvSpPr txBox="1">
              <a:spLocks noChangeArrowheads="1"/>
            </p:cNvSpPr>
            <p:nvPr/>
          </p:nvSpPr>
          <p:spPr bwMode="auto">
            <a:xfrm>
              <a:off x="8041247" y="4342896"/>
              <a:ext cx="1796982" cy="25491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Photo ©Crocker(cc-by-</a:t>
              </a:r>
              <a:r>
                <a:rPr kumimoji="0" lang="en-GB" altLang="en-US" sz="1000" b="0" i="0" u="none" strike="noStrike" cap="none" normalizeH="0" baseline="0" dirty="0" err="1">
                  <a:ln>
                    <a:noFill/>
                  </a:ln>
                  <a:solidFill>
                    <a:srgbClr val="FFFFFF"/>
                  </a:solidFill>
                  <a:effectLst/>
                  <a:latin typeface="Arial" panose="020B0604020202020204" pitchFamily="34" charset="0"/>
                </a:rPr>
                <a:t>sa</a:t>
              </a:r>
              <a:r>
                <a:rPr kumimoji="0" lang="en-GB" altLang="en-US" sz="1000" b="0" i="0" u="none" strike="noStrike" cap="none" normalizeH="0" baseline="0" dirty="0">
                  <a:ln>
                    <a:noFill/>
                  </a:ln>
                  <a:solidFill>
                    <a:srgbClr val="FFFFFF"/>
                  </a:solidFill>
                  <a:effectLst/>
                  <a:latin typeface="Arial" panose="020B0604020202020204" pitchFamily="34" charset="0"/>
                </a:rPr>
                <a:t>/2.0)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grpSp>
      <p:sp>
        <p:nvSpPr>
          <p:cNvPr id="15" name="Title 1">
            <a:extLst>
              <a:ext uri="{FF2B5EF4-FFF2-40B4-BE49-F238E27FC236}">
                <a16:creationId xmlns:a16="http://schemas.microsoft.com/office/drawing/2014/main" id="{488BC3C3-6465-43BE-8CAC-9BE24DFC89D1}"/>
              </a:ext>
            </a:extLst>
          </p:cNvPr>
          <p:cNvSpPr txBox="1">
            <a:spLocks/>
          </p:cNvSpPr>
          <p:nvPr/>
        </p:nvSpPr>
        <p:spPr>
          <a:xfrm>
            <a:off x="673248" y="271587"/>
            <a:ext cx="2951301"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LAND FEATURE</a:t>
            </a:r>
          </a:p>
        </p:txBody>
      </p:sp>
      <p:sp>
        <p:nvSpPr>
          <p:cNvPr id="16" name="Title 1">
            <a:extLst>
              <a:ext uri="{FF2B5EF4-FFF2-40B4-BE49-F238E27FC236}">
                <a16:creationId xmlns:a16="http://schemas.microsoft.com/office/drawing/2014/main" id="{AEC0166A-7EB9-4102-A57F-190371D6D132}"/>
              </a:ext>
            </a:extLst>
          </p:cNvPr>
          <p:cNvSpPr txBox="1">
            <a:spLocks/>
          </p:cNvSpPr>
          <p:nvPr/>
        </p:nvSpPr>
        <p:spPr>
          <a:xfrm>
            <a:off x="3728077" y="271460"/>
            <a:ext cx="3412311"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SADDLE AND COL</a:t>
            </a:r>
          </a:p>
        </p:txBody>
      </p:sp>
    </p:spTree>
    <p:extLst>
      <p:ext uri="{BB962C8B-B14F-4D97-AF65-F5344CB8AC3E}">
        <p14:creationId xmlns:p14="http://schemas.microsoft.com/office/powerpoint/2010/main" val="3898632470"/>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13" name="Picture 2" descr="https://c2.staticflickr.com/4/3048/2640456870_75a10bf4ba_b.jpg">
            <a:extLst>
              <a:ext uri="{FF2B5EF4-FFF2-40B4-BE49-F238E27FC236}">
                <a16:creationId xmlns:a16="http://schemas.microsoft.com/office/drawing/2014/main" id="{8728EAE4-D46C-4BF5-A39A-777059F25D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0856"/>
          <a:stretch/>
        </p:blipFill>
        <p:spPr bwMode="auto">
          <a:xfrm>
            <a:off x="673248" y="1097786"/>
            <a:ext cx="9204177" cy="548862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8137209A-8A5B-4896-AC09-38B46CE51740}"/>
              </a:ext>
            </a:extLst>
          </p:cNvPr>
          <p:cNvSpPr txBox="1">
            <a:spLocks/>
          </p:cNvSpPr>
          <p:nvPr/>
        </p:nvSpPr>
        <p:spPr>
          <a:xfrm>
            <a:off x="673248" y="271587"/>
            <a:ext cx="2951301"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LAND FEATURE</a:t>
            </a:r>
          </a:p>
        </p:txBody>
      </p:sp>
      <p:sp>
        <p:nvSpPr>
          <p:cNvPr id="16" name="Title 1">
            <a:extLst>
              <a:ext uri="{FF2B5EF4-FFF2-40B4-BE49-F238E27FC236}">
                <a16:creationId xmlns:a16="http://schemas.microsoft.com/office/drawing/2014/main" id="{59DD675F-FDCA-4921-96B2-70C977814B97}"/>
              </a:ext>
            </a:extLst>
          </p:cNvPr>
          <p:cNvSpPr txBox="1">
            <a:spLocks/>
          </p:cNvSpPr>
          <p:nvPr/>
        </p:nvSpPr>
        <p:spPr>
          <a:xfrm>
            <a:off x="3728077" y="271460"/>
            <a:ext cx="3412311"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SADDLE AND COL</a:t>
            </a:r>
          </a:p>
        </p:txBody>
      </p:sp>
    </p:spTree>
    <p:extLst>
      <p:ext uri="{BB962C8B-B14F-4D97-AF65-F5344CB8AC3E}">
        <p14:creationId xmlns:p14="http://schemas.microsoft.com/office/powerpoint/2010/main" val="2653837004"/>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880E6-7A90-4249-A4F9-35467678E2B2}"/>
              </a:ext>
            </a:extLst>
          </p:cNvPr>
          <p:cNvSpPr>
            <a:spLocks noGrp="1"/>
          </p:cNvSpPr>
          <p:nvPr>
            <p:ph idx="1"/>
          </p:nvPr>
        </p:nvSpPr>
        <p:spPr>
          <a:xfrm>
            <a:off x="673248" y="4959581"/>
            <a:ext cx="9204177" cy="1626958"/>
          </a:xfrm>
        </p:spPr>
        <p:txBody>
          <a:bodyPr/>
          <a:lstStyle/>
          <a:p>
            <a:r>
              <a:rPr lang="en-GB" dirty="0"/>
              <a:t>A spur is a gently sloping ‘tongue’ of ground from high to low.</a:t>
            </a:r>
          </a:p>
          <a:p>
            <a:endParaRPr lang="en-GB" dirty="0"/>
          </a:p>
          <a:p>
            <a:r>
              <a:rPr lang="en-GB" dirty="0"/>
              <a:t>The re-entrant is the low point between two spurs. </a:t>
            </a:r>
          </a:p>
        </p:txBody>
      </p:sp>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5" name="Group 4">
            <a:extLst>
              <a:ext uri="{FF2B5EF4-FFF2-40B4-BE49-F238E27FC236}">
                <a16:creationId xmlns:a16="http://schemas.microsoft.com/office/drawing/2014/main" id="{E8113A6F-793D-4382-8C52-4E4FED820F5E}"/>
              </a:ext>
            </a:extLst>
          </p:cNvPr>
          <p:cNvGrpSpPr/>
          <p:nvPr/>
        </p:nvGrpSpPr>
        <p:grpSpPr>
          <a:xfrm>
            <a:off x="673248" y="1188112"/>
            <a:ext cx="9204176" cy="3547054"/>
            <a:chOff x="673248" y="1188112"/>
            <a:chExt cx="8477010" cy="3240001"/>
          </a:xfrm>
        </p:grpSpPr>
        <p:grpSp>
          <p:nvGrpSpPr>
            <p:cNvPr id="14" name="Group 13">
              <a:extLst>
                <a:ext uri="{FF2B5EF4-FFF2-40B4-BE49-F238E27FC236}">
                  <a16:creationId xmlns:a16="http://schemas.microsoft.com/office/drawing/2014/main" id="{FB40D956-5C5A-459B-910C-ABF9350C4B71}"/>
                </a:ext>
              </a:extLst>
            </p:cNvPr>
            <p:cNvGrpSpPr/>
            <p:nvPr/>
          </p:nvGrpSpPr>
          <p:grpSpPr>
            <a:xfrm>
              <a:off x="673248" y="1188113"/>
              <a:ext cx="4022490" cy="3240000"/>
              <a:chOff x="900040" y="1443366"/>
              <a:chExt cx="4022490" cy="3240000"/>
            </a:xfrm>
          </p:grpSpPr>
          <p:pic>
            <p:nvPicPr>
              <p:cNvPr id="17" name="Picture 9">
                <a:extLst>
                  <a:ext uri="{FF2B5EF4-FFF2-40B4-BE49-F238E27FC236}">
                    <a16:creationId xmlns:a16="http://schemas.microsoft.com/office/drawing/2014/main" id="{C21AC2C7-1F31-49EF-99D0-39EE7BFD90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040" y="1443366"/>
                <a:ext cx="4022490" cy="3240000"/>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cxnSp>
            <p:nvCxnSpPr>
              <p:cNvPr id="18" name="AutoShape 10">
                <a:extLst>
                  <a:ext uri="{FF2B5EF4-FFF2-40B4-BE49-F238E27FC236}">
                    <a16:creationId xmlns:a16="http://schemas.microsoft.com/office/drawing/2014/main" id="{A597319D-BA39-43A1-B969-11F25930F340}"/>
                  </a:ext>
                </a:extLst>
              </p:cNvPr>
              <p:cNvCxnSpPr>
                <a:cxnSpLocks noChangeShapeType="1"/>
              </p:cNvCxnSpPr>
              <p:nvPr/>
            </p:nvCxnSpPr>
            <p:spPr bwMode="auto">
              <a:xfrm>
                <a:off x="1958553" y="2054194"/>
                <a:ext cx="321519" cy="489176"/>
              </a:xfrm>
              <a:prstGeom prst="straightConnector1">
                <a:avLst/>
              </a:prstGeom>
              <a:noFill/>
              <a:ln w="57150">
                <a:solidFill>
                  <a:srgbClr val="C60C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19" name="AutoShape 11">
                <a:extLst>
                  <a:ext uri="{FF2B5EF4-FFF2-40B4-BE49-F238E27FC236}">
                    <a16:creationId xmlns:a16="http://schemas.microsoft.com/office/drawing/2014/main" id="{747F1461-244A-49DD-8EF0-A412CE425868}"/>
                  </a:ext>
                </a:extLst>
              </p:cNvPr>
              <p:cNvCxnSpPr>
                <a:cxnSpLocks noChangeShapeType="1"/>
              </p:cNvCxnSpPr>
              <p:nvPr/>
            </p:nvCxnSpPr>
            <p:spPr bwMode="auto">
              <a:xfrm>
                <a:off x="2076611" y="2782184"/>
                <a:ext cx="344807" cy="281182"/>
              </a:xfrm>
              <a:prstGeom prst="straightConnector1">
                <a:avLst/>
              </a:prstGeom>
              <a:noFill/>
              <a:ln w="57150" algn="ctr">
                <a:solidFill>
                  <a:srgbClr val="C60C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20" name="AutoShape 12">
                <a:extLst>
                  <a:ext uri="{FF2B5EF4-FFF2-40B4-BE49-F238E27FC236}">
                    <a16:creationId xmlns:a16="http://schemas.microsoft.com/office/drawing/2014/main" id="{2A3D0BE2-9059-4360-9CAD-48AB87B7EEA3}"/>
                  </a:ext>
                </a:extLst>
              </p:cNvPr>
              <p:cNvCxnSpPr>
                <a:cxnSpLocks noChangeShapeType="1"/>
              </p:cNvCxnSpPr>
              <p:nvPr/>
            </p:nvCxnSpPr>
            <p:spPr bwMode="auto">
              <a:xfrm flipH="1">
                <a:off x="2814949" y="2385448"/>
                <a:ext cx="29987" cy="450662"/>
              </a:xfrm>
              <a:prstGeom prst="straightConnector1">
                <a:avLst/>
              </a:prstGeom>
              <a:noFill/>
              <a:ln w="57150" algn="ctr">
                <a:solidFill>
                  <a:srgbClr val="C60C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1" name="Text Box 13">
                <a:extLst>
                  <a:ext uri="{FF2B5EF4-FFF2-40B4-BE49-F238E27FC236}">
                    <a16:creationId xmlns:a16="http://schemas.microsoft.com/office/drawing/2014/main" id="{03CB0BA3-5E77-4D7F-98D3-3FB7B1B9A5D6}"/>
                  </a:ext>
                </a:extLst>
              </p:cNvPr>
              <p:cNvSpPr txBox="1">
                <a:spLocks noChangeArrowheads="1"/>
              </p:cNvSpPr>
              <p:nvPr/>
            </p:nvSpPr>
            <p:spPr bwMode="auto">
              <a:xfrm>
                <a:off x="1433743" y="2562580"/>
                <a:ext cx="1291158" cy="51999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C60C30"/>
                    </a:solidFill>
                    <a:effectLst/>
                    <a:latin typeface="Myriad Pro" panose="020B0503030403020204" pitchFamily="34" charset="0"/>
                  </a:rPr>
                  <a:t>Spur</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22" name="Text Box 14">
                <a:extLst>
                  <a:ext uri="{FF2B5EF4-FFF2-40B4-BE49-F238E27FC236}">
                    <a16:creationId xmlns:a16="http://schemas.microsoft.com/office/drawing/2014/main" id="{512B53F1-661D-4005-AC3A-5FFE777F7A62}"/>
                  </a:ext>
                </a:extLst>
              </p:cNvPr>
              <p:cNvSpPr txBox="1">
                <a:spLocks noChangeArrowheads="1"/>
              </p:cNvSpPr>
              <p:nvPr/>
            </p:nvSpPr>
            <p:spPr bwMode="auto">
              <a:xfrm>
                <a:off x="2580285" y="2090783"/>
                <a:ext cx="1291158" cy="51999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C60C30"/>
                    </a:solidFill>
                    <a:effectLst/>
                    <a:latin typeface="Myriad Pro" panose="020B0503030403020204" pitchFamily="34" charset="0"/>
                  </a:rPr>
                  <a:t>Spur</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23" name="Text Box 15">
                <a:extLst>
                  <a:ext uri="{FF2B5EF4-FFF2-40B4-BE49-F238E27FC236}">
                    <a16:creationId xmlns:a16="http://schemas.microsoft.com/office/drawing/2014/main" id="{97B27FA2-5BA3-4D82-AE63-15F3876C1CC4}"/>
                  </a:ext>
                </a:extLst>
              </p:cNvPr>
              <p:cNvSpPr txBox="1">
                <a:spLocks noChangeArrowheads="1"/>
              </p:cNvSpPr>
              <p:nvPr/>
            </p:nvSpPr>
            <p:spPr bwMode="auto">
              <a:xfrm>
                <a:off x="1147029" y="1684776"/>
                <a:ext cx="1660823" cy="51999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C60C30"/>
                    </a:solidFill>
                    <a:effectLst/>
                    <a:latin typeface="Myriad Pro" panose="020B0503030403020204" pitchFamily="34" charset="0"/>
                  </a:rPr>
                  <a:t>Re-entrant</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grpSp>
        <p:pic>
          <p:nvPicPr>
            <p:cNvPr id="15" name="Picture 14">
              <a:extLst>
                <a:ext uri="{FF2B5EF4-FFF2-40B4-BE49-F238E27FC236}">
                  <a16:creationId xmlns:a16="http://schemas.microsoft.com/office/drawing/2014/main" id="{7BE47496-9AAD-4AF1-9B58-C8D7C3685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9745" y="1188112"/>
              <a:ext cx="4300513" cy="3225385"/>
            </a:xfrm>
            <a:prstGeom prst="rect">
              <a:avLst/>
            </a:prstGeom>
          </p:spPr>
        </p:pic>
        <p:sp>
          <p:nvSpPr>
            <p:cNvPr id="16" name="Text Box 16">
              <a:extLst>
                <a:ext uri="{FF2B5EF4-FFF2-40B4-BE49-F238E27FC236}">
                  <a16:creationId xmlns:a16="http://schemas.microsoft.com/office/drawing/2014/main" id="{1ED74AE3-2AC7-4354-9BF9-969CB65DA76D}"/>
                </a:ext>
              </a:extLst>
            </p:cNvPr>
            <p:cNvSpPr txBox="1">
              <a:spLocks noChangeArrowheads="1"/>
            </p:cNvSpPr>
            <p:nvPr/>
          </p:nvSpPr>
          <p:spPr bwMode="auto">
            <a:xfrm>
              <a:off x="7465961" y="4179321"/>
              <a:ext cx="1684297" cy="23417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Photo ©Webb(cc-by-</a:t>
              </a:r>
              <a:r>
                <a:rPr kumimoji="0" lang="en-GB" altLang="en-US" sz="1000" b="0" i="0" u="none" strike="noStrike" cap="none" normalizeH="0" baseline="0" dirty="0" err="1">
                  <a:ln>
                    <a:noFill/>
                  </a:ln>
                  <a:solidFill>
                    <a:srgbClr val="FFFFFF"/>
                  </a:solidFill>
                  <a:effectLst/>
                  <a:latin typeface="Arial" panose="020B0604020202020204" pitchFamily="34" charset="0"/>
                </a:rPr>
                <a:t>sa</a:t>
              </a:r>
              <a:r>
                <a:rPr kumimoji="0" lang="en-GB" altLang="en-US" sz="1000" b="0" i="0" u="none" strike="noStrike" cap="none" normalizeH="0" baseline="0" dirty="0">
                  <a:ln>
                    <a:noFill/>
                  </a:ln>
                  <a:solidFill>
                    <a:srgbClr val="FFFFFF"/>
                  </a:solidFill>
                  <a:effectLst/>
                  <a:latin typeface="Arial" panose="020B0604020202020204" pitchFamily="34" charset="0"/>
                </a:rPr>
                <a:t>/2.0)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grpSp>
      <p:sp>
        <p:nvSpPr>
          <p:cNvPr id="24" name="Title 1">
            <a:extLst>
              <a:ext uri="{FF2B5EF4-FFF2-40B4-BE49-F238E27FC236}">
                <a16:creationId xmlns:a16="http://schemas.microsoft.com/office/drawing/2014/main" id="{CDBF93A3-9032-4AB3-BC81-FB577FC78F79}"/>
              </a:ext>
            </a:extLst>
          </p:cNvPr>
          <p:cNvSpPr txBox="1">
            <a:spLocks/>
          </p:cNvSpPr>
          <p:nvPr/>
        </p:nvSpPr>
        <p:spPr>
          <a:xfrm>
            <a:off x="673248" y="271587"/>
            <a:ext cx="2951301"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a:t>LAND FEATURE</a:t>
            </a:r>
            <a:endParaRPr lang="en-GB" dirty="0"/>
          </a:p>
        </p:txBody>
      </p:sp>
      <p:sp>
        <p:nvSpPr>
          <p:cNvPr id="26" name="Title 1">
            <a:extLst>
              <a:ext uri="{FF2B5EF4-FFF2-40B4-BE49-F238E27FC236}">
                <a16:creationId xmlns:a16="http://schemas.microsoft.com/office/drawing/2014/main" id="{28AAC8F1-2687-4148-ACCE-A2A540FF660B}"/>
              </a:ext>
            </a:extLst>
          </p:cNvPr>
          <p:cNvSpPr txBox="1">
            <a:spLocks/>
          </p:cNvSpPr>
          <p:nvPr/>
        </p:nvSpPr>
        <p:spPr>
          <a:xfrm>
            <a:off x="3721241" y="271460"/>
            <a:ext cx="450152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SPUR AND RE-ENTRANT</a:t>
            </a:r>
          </a:p>
        </p:txBody>
      </p:sp>
    </p:spTree>
    <p:extLst>
      <p:ext uri="{BB962C8B-B14F-4D97-AF65-F5344CB8AC3E}">
        <p14:creationId xmlns:p14="http://schemas.microsoft.com/office/powerpoint/2010/main" val="401458115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880E6-7A90-4249-A4F9-35467678E2B2}"/>
              </a:ext>
            </a:extLst>
          </p:cNvPr>
          <p:cNvSpPr>
            <a:spLocks noGrp="1"/>
          </p:cNvSpPr>
          <p:nvPr>
            <p:ph idx="1"/>
          </p:nvPr>
        </p:nvSpPr>
        <p:spPr>
          <a:xfrm>
            <a:off x="673248" y="4959581"/>
            <a:ext cx="9204177" cy="1626958"/>
          </a:xfrm>
        </p:spPr>
        <p:txBody>
          <a:bodyPr/>
          <a:lstStyle/>
          <a:p>
            <a:r>
              <a:rPr lang="en-GB" dirty="0"/>
              <a:t>A knoll is an isolated hill with its own round contour lines.</a:t>
            </a:r>
          </a:p>
        </p:txBody>
      </p:sp>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ext uri="{D42A27DB-BD31-4B8C-83A1-F6EECF244321}">
                <p14:modId xmlns:p14="http://schemas.microsoft.com/office/powerpoint/2010/main" val="1801771393"/>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24" name="Title 1">
            <a:extLst>
              <a:ext uri="{FF2B5EF4-FFF2-40B4-BE49-F238E27FC236}">
                <a16:creationId xmlns:a16="http://schemas.microsoft.com/office/drawing/2014/main" id="{B6D6C271-D029-4E3C-BB51-0AA59E5D3CDE}"/>
              </a:ext>
            </a:extLst>
          </p:cNvPr>
          <p:cNvSpPr txBox="1">
            <a:spLocks/>
          </p:cNvSpPr>
          <p:nvPr/>
        </p:nvSpPr>
        <p:spPr>
          <a:xfrm>
            <a:off x="673248" y="271587"/>
            <a:ext cx="2951301"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LAND FEATURE</a:t>
            </a:r>
          </a:p>
        </p:txBody>
      </p:sp>
      <p:grpSp>
        <p:nvGrpSpPr>
          <p:cNvPr id="26" name="Group 25">
            <a:extLst>
              <a:ext uri="{FF2B5EF4-FFF2-40B4-BE49-F238E27FC236}">
                <a16:creationId xmlns:a16="http://schemas.microsoft.com/office/drawing/2014/main" id="{CF36398B-97F4-4FC1-A228-A6B45394981B}"/>
              </a:ext>
            </a:extLst>
          </p:cNvPr>
          <p:cNvGrpSpPr/>
          <p:nvPr/>
        </p:nvGrpSpPr>
        <p:grpSpPr>
          <a:xfrm>
            <a:off x="673247" y="1147306"/>
            <a:ext cx="9204177" cy="3381459"/>
            <a:chOff x="938561" y="1452107"/>
            <a:chExt cx="8819132" cy="3240000"/>
          </a:xfrm>
        </p:grpSpPr>
        <p:pic>
          <p:nvPicPr>
            <p:cNvPr id="27" name="Picture 26">
              <a:extLst>
                <a:ext uri="{FF2B5EF4-FFF2-40B4-BE49-F238E27FC236}">
                  <a16:creationId xmlns:a16="http://schemas.microsoft.com/office/drawing/2014/main" id="{80DC4253-7E46-45F6-8301-C99CCF59B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561" y="1452107"/>
              <a:ext cx="4022491" cy="3240000"/>
            </a:xfrm>
            <a:prstGeom prst="rect">
              <a:avLst/>
            </a:prstGeom>
          </p:spPr>
        </p:pic>
        <p:grpSp>
          <p:nvGrpSpPr>
            <p:cNvPr id="28" name="Group 2">
              <a:extLst>
                <a:ext uri="{FF2B5EF4-FFF2-40B4-BE49-F238E27FC236}">
                  <a16:creationId xmlns:a16="http://schemas.microsoft.com/office/drawing/2014/main" id="{60115DF1-D46A-413C-B7D7-0BE78B937335}"/>
                </a:ext>
              </a:extLst>
            </p:cNvPr>
            <p:cNvGrpSpPr>
              <a:grpSpLocks/>
            </p:cNvGrpSpPr>
            <p:nvPr/>
          </p:nvGrpSpPr>
          <p:grpSpPr bwMode="auto">
            <a:xfrm>
              <a:off x="5061432" y="1452107"/>
              <a:ext cx="4696261" cy="3240000"/>
              <a:chOff x="110275144" y="111686041"/>
              <a:chExt cx="2391056" cy="1648275"/>
            </a:xfrm>
          </p:grpSpPr>
          <p:pic>
            <p:nvPicPr>
              <p:cNvPr id="29" name="Picture 3" descr="geograph-3722827-by-Lewis-Clarke">
                <a:extLst>
                  <a:ext uri="{FF2B5EF4-FFF2-40B4-BE49-F238E27FC236}">
                    <a16:creationId xmlns:a16="http://schemas.microsoft.com/office/drawing/2014/main" id="{AE45DF14-FD34-4D64-8079-0BF4F6F5A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75144" y="111686041"/>
                <a:ext cx="2391056" cy="1648275"/>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30" name="Text Box 4">
                <a:extLst>
                  <a:ext uri="{FF2B5EF4-FFF2-40B4-BE49-F238E27FC236}">
                    <a16:creationId xmlns:a16="http://schemas.microsoft.com/office/drawing/2014/main" id="{F8813995-FA87-468B-82CF-2DD4BE7158DF}"/>
                  </a:ext>
                </a:extLst>
              </p:cNvPr>
              <p:cNvSpPr txBox="1">
                <a:spLocks noChangeArrowheads="1"/>
              </p:cNvSpPr>
              <p:nvPr/>
            </p:nvSpPr>
            <p:spPr bwMode="auto">
              <a:xfrm>
                <a:off x="111765748" y="113172425"/>
                <a:ext cx="900452" cy="161891"/>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Photo ©Clarke(cc-by-</a:t>
                </a:r>
                <a:r>
                  <a:rPr kumimoji="0" lang="en-GB" altLang="en-US" sz="1000" b="0" i="0" u="none" strike="noStrike" cap="none" normalizeH="0" baseline="0" dirty="0" err="1">
                    <a:ln>
                      <a:noFill/>
                    </a:ln>
                    <a:solidFill>
                      <a:srgbClr val="FFFFFF"/>
                    </a:solidFill>
                    <a:effectLst/>
                    <a:latin typeface="Arial" panose="020B0604020202020204" pitchFamily="34" charset="0"/>
                  </a:rPr>
                  <a:t>sa</a:t>
                </a:r>
                <a:r>
                  <a:rPr kumimoji="0" lang="en-GB" altLang="en-US" sz="1000" b="0" i="0" u="none" strike="noStrike" cap="none" normalizeH="0" baseline="0" dirty="0">
                    <a:ln>
                      <a:noFill/>
                    </a:ln>
                    <a:solidFill>
                      <a:srgbClr val="FFFFFF"/>
                    </a:solidFill>
                    <a:effectLst/>
                    <a:latin typeface="Arial" panose="020B0604020202020204" pitchFamily="34" charset="0"/>
                  </a:rPr>
                  <a:t>/2.0)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grpSp>
      </p:grpSp>
      <p:sp>
        <p:nvSpPr>
          <p:cNvPr id="31" name="Title 1">
            <a:extLst>
              <a:ext uri="{FF2B5EF4-FFF2-40B4-BE49-F238E27FC236}">
                <a16:creationId xmlns:a16="http://schemas.microsoft.com/office/drawing/2014/main" id="{373E826B-71F8-4C65-B6EC-3F3FC9D4B1D5}"/>
              </a:ext>
            </a:extLst>
          </p:cNvPr>
          <p:cNvSpPr txBox="1">
            <a:spLocks/>
          </p:cNvSpPr>
          <p:nvPr/>
        </p:nvSpPr>
        <p:spPr>
          <a:xfrm>
            <a:off x="3728078" y="271460"/>
            <a:ext cx="1479931"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KNOLL</a:t>
            </a:r>
          </a:p>
        </p:txBody>
      </p:sp>
    </p:spTree>
    <p:extLst>
      <p:ext uri="{BB962C8B-B14F-4D97-AF65-F5344CB8AC3E}">
        <p14:creationId xmlns:p14="http://schemas.microsoft.com/office/powerpoint/2010/main" val="1582123324"/>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24" name="Title 1">
            <a:extLst>
              <a:ext uri="{FF2B5EF4-FFF2-40B4-BE49-F238E27FC236}">
                <a16:creationId xmlns:a16="http://schemas.microsoft.com/office/drawing/2014/main" id="{B6D6C271-D029-4E3C-BB51-0AA59E5D3CDE}"/>
              </a:ext>
            </a:extLst>
          </p:cNvPr>
          <p:cNvSpPr txBox="1">
            <a:spLocks/>
          </p:cNvSpPr>
          <p:nvPr/>
        </p:nvSpPr>
        <p:spPr>
          <a:xfrm>
            <a:off x="673248" y="271587"/>
            <a:ext cx="2951301"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LAND FEATURE</a:t>
            </a:r>
          </a:p>
        </p:txBody>
      </p:sp>
      <p:sp>
        <p:nvSpPr>
          <p:cNvPr id="31" name="Title 1">
            <a:extLst>
              <a:ext uri="{FF2B5EF4-FFF2-40B4-BE49-F238E27FC236}">
                <a16:creationId xmlns:a16="http://schemas.microsoft.com/office/drawing/2014/main" id="{373E826B-71F8-4C65-B6EC-3F3FC9D4B1D5}"/>
              </a:ext>
            </a:extLst>
          </p:cNvPr>
          <p:cNvSpPr txBox="1">
            <a:spLocks/>
          </p:cNvSpPr>
          <p:nvPr/>
        </p:nvSpPr>
        <p:spPr>
          <a:xfrm>
            <a:off x="3728078" y="271460"/>
            <a:ext cx="1479931"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KNOLL</a:t>
            </a:r>
          </a:p>
        </p:txBody>
      </p:sp>
      <p:pic>
        <p:nvPicPr>
          <p:cNvPr id="13" name="Picture 12">
            <a:extLst>
              <a:ext uri="{FF2B5EF4-FFF2-40B4-BE49-F238E27FC236}">
                <a16:creationId xmlns:a16="http://schemas.microsoft.com/office/drawing/2014/main" id="{1CB1CE1F-1202-492C-96C7-70B797A3596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t="12922"/>
          <a:stretch/>
        </p:blipFill>
        <p:spPr>
          <a:xfrm>
            <a:off x="673248" y="1153885"/>
            <a:ext cx="9204177" cy="5343173"/>
          </a:xfrm>
          <a:prstGeom prst="rect">
            <a:avLst/>
          </a:prstGeom>
        </p:spPr>
      </p:pic>
    </p:spTree>
    <p:extLst>
      <p:ext uri="{BB962C8B-B14F-4D97-AF65-F5344CB8AC3E}">
        <p14:creationId xmlns:p14="http://schemas.microsoft.com/office/powerpoint/2010/main" val="1820091457"/>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880E6-7A90-4249-A4F9-35467678E2B2}"/>
              </a:ext>
            </a:extLst>
          </p:cNvPr>
          <p:cNvSpPr>
            <a:spLocks noGrp="1"/>
          </p:cNvSpPr>
          <p:nvPr>
            <p:ph idx="1"/>
          </p:nvPr>
        </p:nvSpPr>
        <p:spPr>
          <a:xfrm>
            <a:off x="673248" y="4959581"/>
            <a:ext cx="9204177" cy="1626958"/>
          </a:xfrm>
        </p:spPr>
        <p:txBody>
          <a:bodyPr/>
          <a:lstStyle/>
          <a:p>
            <a:r>
              <a:rPr lang="en-GB" dirty="0"/>
              <a:t>An escarpment is a hill with one steep side and a shallower side.</a:t>
            </a:r>
          </a:p>
        </p:txBody>
      </p:sp>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24" name="Title 1">
            <a:extLst>
              <a:ext uri="{FF2B5EF4-FFF2-40B4-BE49-F238E27FC236}">
                <a16:creationId xmlns:a16="http://schemas.microsoft.com/office/drawing/2014/main" id="{B6D6C271-D029-4E3C-BB51-0AA59E5D3CDE}"/>
              </a:ext>
            </a:extLst>
          </p:cNvPr>
          <p:cNvSpPr txBox="1">
            <a:spLocks/>
          </p:cNvSpPr>
          <p:nvPr/>
        </p:nvSpPr>
        <p:spPr>
          <a:xfrm>
            <a:off x="673248" y="271587"/>
            <a:ext cx="2951301"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LAND FEATURE</a:t>
            </a:r>
          </a:p>
        </p:txBody>
      </p:sp>
      <p:sp>
        <p:nvSpPr>
          <p:cNvPr id="31" name="Title 1">
            <a:extLst>
              <a:ext uri="{FF2B5EF4-FFF2-40B4-BE49-F238E27FC236}">
                <a16:creationId xmlns:a16="http://schemas.microsoft.com/office/drawing/2014/main" id="{373E826B-71F8-4C65-B6EC-3F3FC9D4B1D5}"/>
              </a:ext>
            </a:extLst>
          </p:cNvPr>
          <p:cNvSpPr txBox="1">
            <a:spLocks/>
          </p:cNvSpPr>
          <p:nvPr/>
        </p:nvSpPr>
        <p:spPr>
          <a:xfrm>
            <a:off x="3728078" y="271460"/>
            <a:ext cx="267272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ESCARPMENT</a:t>
            </a:r>
          </a:p>
        </p:txBody>
      </p:sp>
      <p:grpSp>
        <p:nvGrpSpPr>
          <p:cNvPr id="11" name="Group 10">
            <a:extLst>
              <a:ext uri="{FF2B5EF4-FFF2-40B4-BE49-F238E27FC236}">
                <a16:creationId xmlns:a16="http://schemas.microsoft.com/office/drawing/2014/main" id="{F27B2508-90FA-410E-B443-B16506331761}"/>
              </a:ext>
            </a:extLst>
          </p:cNvPr>
          <p:cNvGrpSpPr/>
          <p:nvPr/>
        </p:nvGrpSpPr>
        <p:grpSpPr>
          <a:xfrm>
            <a:off x="673248" y="1081993"/>
            <a:ext cx="9197563" cy="3359378"/>
            <a:chOff x="938561" y="1452107"/>
            <a:chExt cx="8870721" cy="3240000"/>
          </a:xfrm>
        </p:grpSpPr>
        <p:pic>
          <p:nvPicPr>
            <p:cNvPr id="12" name="Picture 11">
              <a:extLst>
                <a:ext uri="{FF2B5EF4-FFF2-40B4-BE49-F238E27FC236}">
                  <a16:creationId xmlns:a16="http://schemas.microsoft.com/office/drawing/2014/main" id="{03430B13-9F18-4478-A55D-98AA1B9E4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561" y="1452107"/>
              <a:ext cx="4022490" cy="3240000"/>
            </a:xfrm>
            <a:prstGeom prst="rect">
              <a:avLst/>
            </a:prstGeom>
          </p:spPr>
        </p:pic>
        <p:grpSp>
          <p:nvGrpSpPr>
            <p:cNvPr id="13" name="Group 12">
              <a:extLst>
                <a:ext uri="{FF2B5EF4-FFF2-40B4-BE49-F238E27FC236}">
                  <a16:creationId xmlns:a16="http://schemas.microsoft.com/office/drawing/2014/main" id="{46DBDC4B-59D7-42E1-B86E-6AD1814C854A}"/>
                </a:ext>
              </a:extLst>
            </p:cNvPr>
            <p:cNvGrpSpPr/>
            <p:nvPr/>
          </p:nvGrpSpPr>
          <p:grpSpPr>
            <a:xfrm>
              <a:off x="5107369" y="1452107"/>
              <a:ext cx="4701913" cy="3239999"/>
              <a:chOff x="5061412" y="1452107"/>
              <a:chExt cx="2384425" cy="1643062"/>
            </a:xfrm>
          </p:grpSpPr>
          <p:pic>
            <p:nvPicPr>
              <p:cNvPr id="14" name="Picture 3" descr="geograph-649002-by-Colin-Park">
                <a:extLst>
                  <a:ext uri="{FF2B5EF4-FFF2-40B4-BE49-F238E27FC236}">
                    <a16:creationId xmlns:a16="http://schemas.microsoft.com/office/drawing/2014/main" id="{A9ABB8B7-CFEB-46ED-8DB6-E76975DA7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412" y="1452107"/>
                <a:ext cx="2384425" cy="1643062"/>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15" name="Text Box 4">
                <a:extLst>
                  <a:ext uri="{FF2B5EF4-FFF2-40B4-BE49-F238E27FC236}">
                    <a16:creationId xmlns:a16="http://schemas.microsoft.com/office/drawing/2014/main" id="{1C51ABB2-35E5-49F4-A684-8A2C4C25828E}"/>
                  </a:ext>
                </a:extLst>
              </p:cNvPr>
              <p:cNvSpPr txBox="1">
                <a:spLocks noChangeArrowheads="1"/>
              </p:cNvSpPr>
              <p:nvPr/>
            </p:nvSpPr>
            <p:spPr bwMode="auto">
              <a:xfrm>
                <a:off x="6426662" y="2941519"/>
                <a:ext cx="1019175" cy="153650"/>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Photo ©Park(cc-by-</a:t>
                </a:r>
                <a:r>
                  <a:rPr kumimoji="0" lang="en-GB" altLang="en-US" sz="1000" b="0" i="0" u="none" strike="noStrike" cap="none" normalizeH="0" baseline="0" dirty="0" err="1">
                    <a:ln>
                      <a:noFill/>
                    </a:ln>
                    <a:solidFill>
                      <a:srgbClr val="FFFFFF"/>
                    </a:solidFill>
                    <a:effectLst/>
                    <a:latin typeface="Arial" panose="020B0604020202020204" pitchFamily="34" charset="0"/>
                  </a:rPr>
                  <a:t>sa</a:t>
                </a:r>
                <a:r>
                  <a:rPr kumimoji="0" lang="en-GB" altLang="en-US" sz="1000" b="0" i="0" u="none" strike="noStrike" cap="none" normalizeH="0" baseline="0" dirty="0">
                    <a:ln>
                      <a:noFill/>
                    </a:ln>
                    <a:solidFill>
                      <a:srgbClr val="FFFFFF"/>
                    </a:solidFill>
                    <a:effectLst/>
                    <a:latin typeface="Arial" panose="020B0604020202020204" pitchFamily="34" charset="0"/>
                  </a:rPr>
                  <a:t>/2.0)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2997678859"/>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24" name="Title 1">
            <a:extLst>
              <a:ext uri="{FF2B5EF4-FFF2-40B4-BE49-F238E27FC236}">
                <a16:creationId xmlns:a16="http://schemas.microsoft.com/office/drawing/2014/main" id="{B6D6C271-D029-4E3C-BB51-0AA59E5D3CDE}"/>
              </a:ext>
            </a:extLst>
          </p:cNvPr>
          <p:cNvSpPr txBox="1">
            <a:spLocks/>
          </p:cNvSpPr>
          <p:nvPr/>
        </p:nvSpPr>
        <p:spPr>
          <a:xfrm>
            <a:off x="673248" y="271587"/>
            <a:ext cx="2951301"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LAND FEATURE</a:t>
            </a:r>
          </a:p>
        </p:txBody>
      </p:sp>
      <p:sp>
        <p:nvSpPr>
          <p:cNvPr id="31" name="Title 1">
            <a:extLst>
              <a:ext uri="{FF2B5EF4-FFF2-40B4-BE49-F238E27FC236}">
                <a16:creationId xmlns:a16="http://schemas.microsoft.com/office/drawing/2014/main" id="{373E826B-71F8-4C65-B6EC-3F3FC9D4B1D5}"/>
              </a:ext>
            </a:extLst>
          </p:cNvPr>
          <p:cNvSpPr txBox="1">
            <a:spLocks/>
          </p:cNvSpPr>
          <p:nvPr/>
        </p:nvSpPr>
        <p:spPr>
          <a:xfrm>
            <a:off x="3728078" y="271460"/>
            <a:ext cx="267272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ESCARPMENT</a:t>
            </a:r>
          </a:p>
        </p:txBody>
      </p:sp>
      <p:pic>
        <p:nvPicPr>
          <p:cNvPr id="16" name="Picture 15">
            <a:extLst>
              <a:ext uri="{FF2B5EF4-FFF2-40B4-BE49-F238E27FC236}">
                <a16:creationId xmlns:a16="http://schemas.microsoft.com/office/drawing/2014/main" id="{DEF667CC-2A34-4254-80E3-99569106A435}"/>
              </a:ext>
            </a:extLst>
          </p:cNvPr>
          <p:cNvPicPr>
            <a:picLocks noChangeAspect="1"/>
          </p:cNvPicPr>
          <p:nvPr/>
        </p:nvPicPr>
        <p:blipFill rotWithShape="1">
          <a:blip r:embed="rId3">
            <a:extLst>
              <a:ext uri="{28A0092B-C50C-407E-A947-70E740481C1C}">
                <a14:useLocalDpi xmlns:a14="http://schemas.microsoft.com/office/drawing/2010/main"/>
              </a:ext>
            </a:extLst>
          </a:blip>
          <a:srcRect b="5712"/>
          <a:stretch/>
        </p:blipFill>
        <p:spPr>
          <a:xfrm>
            <a:off x="673248" y="1138268"/>
            <a:ext cx="9204177" cy="5448146"/>
          </a:xfrm>
          <a:prstGeom prst="rect">
            <a:avLst/>
          </a:prstGeom>
        </p:spPr>
      </p:pic>
    </p:spTree>
    <p:extLst>
      <p:ext uri="{BB962C8B-B14F-4D97-AF65-F5344CB8AC3E}">
        <p14:creationId xmlns:p14="http://schemas.microsoft.com/office/powerpoint/2010/main" val="119630205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32394634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LO3: </a:t>
            </a:r>
            <a:r>
              <a:rPr lang="en-GB" dirty="0">
                <a:solidFill>
                  <a:srgbClr val="0072CF"/>
                </a:solidFill>
              </a:rPr>
              <a:t>Be able to plan routes using Ordnance Survey map features and contour lines.</a:t>
            </a:r>
          </a:p>
          <a:p>
            <a:pPr marL="0" indent="0">
              <a:buNone/>
            </a:pPr>
            <a:endParaRPr lang="en-GB" dirty="0">
              <a:solidFill>
                <a:srgbClr val="0072CF"/>
              </a:solidFill>
            </a:endParaRPr>
          </a:p>
          <a:p>
            <a:r>
              <a:rPr lang="en-GB" dirty="0"/>
              <a:t>Describe the main land features found on Ordnance Survey maps when planning routes.</a:t>
            </a:r>
          </a:p>
          <a:p>
            <a:endParaRPr lang="en-GB" dirty="0"/>
          </a:p>
          <a:p>
            <a:r>
              <a:rPr lang="en-GB" dirty="0"/>
              <a:t>Use the contour lines shown on an Ordnance Survey map to plan routes.</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2" y="2298682"/>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985454"/>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Use an OS map to find some land features.</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4456893" cy="645083"/>
          </a:xfrm>
        </p:spPr>
        <p:txBody>
          <a:bodyPr>
            <a:normAutofit/>
          </a:bodyPr>
          <a:lstStyle/>
          <a:p>
            <a:r>
              <a:rPr lang="en-GB" dirty="0"/>
              <a:t>LAND FEATURES TASK 1</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24 of your First Class Logbook and fill in the </a:t>
            </a:r>
            <a:r>
              <a:rPr lang="en-GB" sz="2000" i="1" dirty="0">
                <a:solidFill>
                  <a:schemeClr val="bg1"/>
                </a:solidFill>
              </a:rPr>
              <a:t>Task P4 Activity 1 Map Reading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264104120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24</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9698324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LO3: </a:t>
            </a:r>
            <a:r>
              <a:rPr lang="en-GB" dirty="0">
                <a:solidFill>
                  <a:srgbClr val="0072CF"/>
                </a:solidFill>
              </a:rPr>
              <a:t>Be able to plan routes using Ordnance Survey map features and contour lines.</a:t>
            </a:r>
          </a:p>
          <a:p>
            <a:pPr marL="0" indent="0">
              <a:buNone/>
            </a:pPr>
            <a:endParaRPr lang="en-GB" dirty="0">
              <a:solidFill>
                <a:srgbClr val="0072CF"/>
              </a:solidFill>
            </a:endParaRPr>
          </a:p>
          <a:p>
            <a:r>
              <a:rPr lang="en-GB" dirty="0"/>
              <a:t>Describe the main land features found on Ordnance Survey maps when planning routes.</a:t>
            </a:r>
          </a:p>
          <a:p>
            <a:endParaRPr lang="en-GB" dirty="0"/>
          </a:p>
          <a:p>
            <a:r>
              <a:rPr lang="en-GB" dirty="0"/>
              <a:t>Use the contour lines shown on an Ordnance Survey map to plan routes.</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2" y="2298682"/>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87108"/>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Use the Rùm map to answer the questions on land features and contour lines.</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4456893" cy="645083"/>
          </a:xfrm>
        </p:spPr>
        <p:txBody>
          <a:bodyPr>
            <a:normAutofit/>
          </a:bodyPr>
          <a:lstStyle/>
          <a:p>
            <a:r>
              <a:rPr lang="en-GB" dirty="0"/>
              <a:t>LAND FEATURES TASK 2</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24 and 25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17109810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24-25</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64080814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a:t>
            </a:r>
            <a:r>
              <a:rPr lang="en-GB" sz="2000" dirty="0" err="1"/>
              <a:t>Ultilearn</a:t>
            </a:r>
            <a:r>
              <a:rPr lang="en-GB" sz="2000" dirty="0"/>
              <a:t>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8" y="1184490"/>
            <a:ext cx="9204177" cy="2159730"/>
          </a:xfrm>
        </p:spPr>
        <p:txBody>
          <a:bodyPr>
            <a:normAutofit lnSpcReduction="10000"/>
          </a:bodyPr>
          <a:lstStyle/>
          <a:p>
            <a:r>
              <a:rPr lang="en-GB" dirty="0"/>
              <a:t>Maps are only 2D representations of the 3D ground. </a:t>
            </a:r>
          </a:p>
          <a:p>
            <a:endParaRPr lang="en-GB" dirty="0"/>
          </a:p>
          <a:p>
            <a:r>
              <a:rPr lang="en-GB" dirty="0"/>
              <a:t>Rise and fall of the ground is called ‘relief’.</a:t>
            </a:r>
          </a:p>
          <a:p>
            <a:endParaRPr lang="en-GB" dirty="0"/>
          </a:p>
          <a:p>
            <a:r>
              <a:rPr lang="en-GB" dirty="0"/>
              <a:t>Contour lines show to relief of the terrain on an OS map.</a:t>
            </a:r>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4443875" cy="609473"/>
          </a:xfrm>
        </p:spPr>
        <p:txBody>
          <a:bodyPr/>
          <a:lstStyle/>
          <a:p>
            <a:r>
              <a:rPr lang="en-GB" dirty="0"/>
              <a:t>VISUALISING THE LAND</a:t>
            </a:r>
          </a:p>
        </p:txBody>
      </p:sp>
      <p:pic>
        <p:nvPicPr>
          <p:cNvPr id="10" name="Picture 9">
            <a:extLst>
              <a:ext uri="{FF2B5EF4-FFF2-40B4-BE49-F238E27FC236}">
                <a16:creationId xmlns:a16="http://schemas.microsoft.com/office/drawing/2014/main" id="{ABFF989A-4953-438E-8374-B73663A6A644}"/>
              </a:ext>
            </a:extLst>
          </p:cNvPr>
          <p:cNvPicPr>
            <a:picLocks noChangeAspect="1"/>
          </p:cNvPicPr>
          <p:nvPr/>
        </p:nvPicPr>
        <p:blipFill rotWithShape="1">
          <a:blip r:embed="rId3">
            <a:extLst>
              <a:ext uri="{28A0092B-C50C-407E-A947-70E740481C1C}">
                <a14:useLocalDpi xmlns:a14="http://schemas.microsoft.com/office/drawing/2010/main" val="0"/>
              </a:ext>
            </a:extLst>
          </a:blip>
          <a:srcRect b="21818"/>
          <a:stretch/>
        </p:blipFill>
        <p:spPr>
          <a:xfrm>
            <a:off x="673248" y="3513781"/>
            <a:ext cx="4672475" cy="3056580"/>
          </a:xfrm>
          <a:prstGeom prst="rect">
            <a:avLst/>
          </a:prstGeom>
        </p:spPr>
      </p:pic>
      <p:pic>
        <p:nvPicPr>
          <p:cNvPr id="12" name="Picture 11">
            <a:extLst>
              <a:ext uri="{FF2B5EF4-FFF2-40B4-BE49-F238E27FC236}">
                <a16:creationId xmlns:a16="http://schemas.microsoft.com/office/drawing/2014/main" id="{1325803A-FAC0-47E7-8BB5-0C32AEDC6AFB}"/>
              </a:ext>
            </a:extLst>
          </p:cNvPr>
          <p:cNvPicPr>
            <a:picLocks noChangeAspect="1"/>
          </p:cNvPicPr>
          <p:nvPr/>
        </p:nvPicPr>
        <p:blipFill rotWithShape="1">
          <a:blip r:embed="rId4">
            <a:extLst>
              <a:ext uri="{28A0092B-C50C-407E-A947-70E740481C1C}">
                <a14:useLocalDpi xmlns:a14="http://schemas.microsoft.com/office/drawing/2010/main" val="0"/>
              </a:ext>
            </a:extLst>
          </a:blip>
          <a:srcRect l="6288" b="21816"/>
          <a:stretch/>
        </p:blipFill>
        <p:spPr>
          <a:xfrm>
            <a:off x="5498756" y="3513780"/>
            <a:ext cx="4378669" cy="3056580"/>
          </a:xfrm>
          <a:prstGeom prst="rect">
            <a:avLst/>
          </a:prstGeom>
        </p:spPr>
      </p:pic>
    </p:spTree>
    <p:extLst>
      <p:ext uri="{BB962C8B-B14F-4D97-AF65-F5344CB8AC3E}">
        <p14:creationId xmlns:p14="http://schemas.microsoft.com/office/powerpoint/2010/main" val="419029665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398E-5D6E-45F3-AE05-64DFE933B3AB}"/>
              </a:ext>
            </a:extLst>
          </p:cNvPr>
          <p:cNvSpPr>
            <a:spLocks noGrp="1"/>
          </p:cNvSpPr>
          <p:nvPr>
            <p:ph type="title"/>
          </p:nvPr>
        </p:nvSpPr>
        <p:spPr>
          <a:xfrm>
            <a:off x="673248" y="271587"/>
            <a:ext cx="3177784" cy="609473"/>
          </a:xfrm>
        </p:spPr>
        <p:txBody>
          <a:bodyPr>
            <a:normAutofit/>
          </a:bodyPr>
          <a:lstStyle/>
          <a:p>
            <a:r>
              <a:rPr lang="en-GB" dirty="0"/>
              <a:t>CONTOUR LINES</a:t>
            </a:r>
          </a:p>
        </p:txBody>
      </p:sp>
      <p:sp>
        <p:nvSpPr>
          <p:cNvPr id="3" name="Content Placeholder 2">
            <a:extLst>
              <a:ext uri="{FF2B5EF4-FFF2-40B4-BE49-F238E27FC236}">
                <a16:creationId xmlns:a16="http://schemas.microsoft.com/office/drawing/2014/main" id="{D0C9FE03-7365-49C6-A2E2-B2D0521295DA}"/>
              </a:ext>
            </a:extLst>
          </p:cNvPr>
          <p:cNvSpPr>
            <a:spLocks noGrp="1"/>
          </p:cNvSpPr>
          <p:nvPr>
            <p:ph idx="1"/>
          </p:nvPr>
        </p:nvSpPr>
        <p:spPr>
          <a:xfrm>
            <a:off x="673249" y="1184490"/>
            <a:ext cx="4355951" cy="5402050"/>
          </a:xfrm>
        </p:spPr>
        <p:txBody>
          <a:bodyPr/>
          <a:lstStyle/>
          <a:p>
            <a:r>
              <a:rPr lang="en-GB" dirty="0"/>
              <a:t>Link points of equal height on a map at 5m intervals.</a:t>
            </a:r>
          </a:p>
          <a:p>
            <a:endParaRPr lang="en-GB" dirty="0"/>
          </a:p>
          <a:p>
            <a:r>
              <a:rPr lang="en-GB" dirty="0"/>
              <a:t>Sometimes 10m in areas of steep land, but it will say on the map if this is the case.</a:t>
            </a:r>
          </a:p>
          <a:p>
            <a:endParaRPr lang="en-GB" dirty="0"/>
          </a:p>
          <a:p>
            <a:r>
              <a:rPr lang="en-GB" dirty="0"/>
              <a:t>Shows how many metres land is above sea level.</a:t>
            </a:r>
          </a:p>
          <a:p>
            <a:endParaRPr lang="en-GB" dirty="0"/>
          </a:p>
          <a:p>
            <a:r>
              <a:rPr lang="en-GB" dirty="0"/>
              <a:t>Heights on lines printed so that if it is read the right way up you are facing uphill.</a:t>
            </a:r>
          </a:p>
          <a:p>
            <a:endParaRPr lang="en-GB" dirty="0"/>
          </a:p>
        </p:txBody>
      </p:sp>
      <p:pic>
        <p:nvPicPr>
          <p:cNvPr id="4" name="Picture 2">
            <a:extLst>
              <a:ext uri="{FF2B5EF4-FFF2-40B4-BE49-F238E27FC236}">
                <a16:creationId xmlns:a16="http://schemas.microsoft.com/office/drawing/2014/main" id="{75DA29E9-D2F1-48A4-ACA0-EFC9294DD9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9200" y="633178"/>
            <a:ext cx="4765431" cy="5866370"/>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graphicFrame>
        <p:nvGraphicFramePr>
          <p:cNvPr id="5" name="Table 4">
            <a:extLst>
              <a:ext uri="{FF2B5EF4-FFF2-40B4-BE49-F238E27FC236}">
                <a16:creationId xmlns:a16="http://schemas.microsoft.com/office/drawing/2014/main" id="{801E1E9D-67AD-4606-A819-CD4999CAF836}"/>
              </a:ext>
            </a:extLst>
          </p:cNvPr>
          <p:cNvGraphicFramePr>
            <a:graphicFrameLocks noGrp="1"/>
          </p:cNvGraphicFramePr>
          <p:nvPr>
            <p:extLst>
              <p:ext uri="{D42A27DB-BD31-4B8C-83A1-F6EECF244321}">
                <p14:modId xmlns:p14="http://schemas.microsoft.com/office/powerpoint/2010/main" val="2174420830"/>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13799141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398E-5D6E-45F3-AE05-64DFE933B3AB}"/>
              </a:ext>
            </a:extLst>
          </p:cNvPr>
          <p:cNvSpPr>
            <a:spLocks noGrp="1"/>
          </p:cNvSpPr>
          <p:nvPr>
            <p:ph type="title"/>
          </p:nvPr>
        </p:nvSpPr>
        <p:spPr>
          <a:xfrm>
            <a:off x="673249" y="271587"/>
            <a:ext cx="3177783" cy="609473"/>
          </a:xfrm>
        </p:spPr>
        <p:txBody>
          <a:bodyPr>
            <a:normAutofit/>
          </a:bodyPr>
          <a:lstStyle/>
          <a:p>
            <a:r>
              <a:rPr lang="en-GB" dirty="0"/>
              <a:t>CONTOUR LINES</a:t>
            </a:r>
          </a:p>
        </p:txBody>
      </p:sp>
      <p:graphicFrame>
        <p:nvGraphicFramePr>
          <p:cNvPr id="5" name="Table 4">
            <a:extLst>
              <a:ext uri="{FF2B5EF4-FFF2-40B4-BE49-F238E27FC236}">
                <a16:creationId xmlns:a16="http://schemas.microsoft.com/office/drawing/2014/main" id="{801E1E9D-67AD-4606-A819-CD4999CAF836}"/>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8" name="Understanding contour lines">
            <a:hlinkClick r:id="" action="ppaction://media"/>
            <a:extLst>
              <a:ext uri="{FF2B5EF4-FFF2-40B4-BE49-F238E27FC236}">
                <a16:creationId xmlns:a16="http://schemas.microsoft.com/office/drawing/2014/main" id="{50C783E2-53E4-4E67-86E1-C1674808B3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8" y="1125415"/>
            <a:ext cx="9204177" cy="5177349"/>
          </a:xfrm>
          <a:prstGeom prst="rect">
            <a:avLst/>
          </a:prstGeom>
        </p:spPr>
      </p:pic>
    </p:spTree>
    <p:extLst>
      <p:ext uri="{BB962C8B-B14F-4D97-AF65-F5344CB8AC3E}">
        <p14:creationId xmlns:p14="http://schemas.microsoft.com/office/powerpoint/2010/main" val="492225536"/>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398E-5D6E-45F3-AE05-64DFE933B3AB}"/>
              </a:ext>
            </a:extLst>
          </p:cNvPr>
          <p:cNvSpPr>
            <a:spLocks noGrp="1"/>
          </p:cNvSpPr>
          <p:nvPr>
            <p:ph type="title"/>
          </p:nvPr>
        </p:nvSpPr>
        <p:spPr>
          <a:xfrm>
            <a:off x="673248" y="271587"/>
            <a:ext cx="4355951" cy="609473"/>
          </a:xfrm>
        </p:spPr>
        <p:txBody>
          <a:bodyPr>
            <a:normAutofit/>
          </a:bodyPr>
          <a:lstStyle/>
          <a:p>
            <a:r>
              <a:rPr lang="en-GB" dirty="0"/>
              <a:t>WORKING OUT HEIGHT</a:t>
            </a:r>
          </a:p>
        </p:txBody>
      </p:sp>
      <p:sp>
        <p:nvSpPr>
          <p:cNvPr id="3" name="Content Placeholder 2">
            <a:extLst>
              <a:ext uri="{FF2B5EF4-FFF2-40B4-BE49-F238E27FC236}">
                <a16:creationId xmlns:a16="http://schemas.microsoft.com/office/drawing/2014/main" id="{D0C9FE03-7365-49C6-A2E2-B2D0521295DA}"/>
              </a:ext>
            </a:extLst>
          </p:cNvPr>
          <p:cNvSpPr>
            <a:spLocks noGrp="1"/>
          </p:cNvSpPr>
          <p:nvPr>
            <p:ph idx="1"/>
          </p:nvPr>
        </p:nvSpPr>
        <p:spPr>
          <a:xfrm>
            <a:off x="673249" y="1184490"/>
            <a:ext cx="4355951" cy="5402050"/>
          </a:xfrm>
        </p:spPr>
        <p:txBody>
          <a:bodyPr>
            <a:normAutofit/>
          </a:bodyPr>
          <a:lstStyle/>
          <a:p>
            <a:r>
              <a:rPr lang="en-GB" dirty="0"/>
              <a:t>Take away the difference from the highest point and lowest point.</a:t>
            </a:r>
          </a:p>
          <a:p>
            <a:endParaRPr lang="en-GB" dirty="0"/>
          </a:p>
          <a:p>
            <a:r>
              <a:rPr lang="en-GB" dirty="0"/>
              <a:t>This gives you the difference in height. </a:t>
            </a:r>
          </a:p>
          <a:p>
            <a:pPr marL="0" indent="0">
              <a:buNone/>
            </a:pPr>
            <a:endParaRPr lang="en-GB" dirty="0"/>
          </a:p>
          <a:p>
            <a:r>
              <a:rPr lang="en-GB" dirty="0"/>
              <a:t>The hill on the diagram is 83m tall. If I have already climbed 30m, the difference in height from where I am to the top would be:</a:t>
            </a:r>
          </a:p>
          <a:p>
            <a:pPr marL="0" indent="0">
              <a:buNone/>
            </a:pPr>
            <a:r>
              <a:rPr lang="en-GB" dirty="0">
                <a:solidFill>
                  <a:srgbClr val="002F5F"/>
                </a:solidFill>
              </a:rPr>
              <a:t>    </a:t>
            </a:r>
            <a:r>
              <a:rPr lang="en-GB" sz="3600" b="1" dirty="0">
                <a:solidFill>
                  <a:srgbClr val="0072CF"/>
                </a:solidFill>
              </a:rPr>
              <a:t>83m – 30m = </a:t>
            </a:r>
            <a:r>
              <a:rPr lang="en-GB" sz="3600" b="1" u="sng" dirty="0">
                <a:solidFill>
                  <a:srgbClr val="0072CF"/>
                </a:solidFill>
              </a:rPr>
              <a:t>53m</a:t>
            </a:r>
            <a:endParaRPr lang="en-GB" sz="3600" b="1" dirty="0">
              <a:solidFill>
                <a:srgbClr val="0072CF"/>
              </a:solidFill>
            </a:endParaRPr>
          </a:p>
          <a:p>
            <a:endParaRPr lang="en-GB" dirty="0"/>
          </a:p>
        </p:txBody>
      </p:sp>
      <p:pic>
        <p:nvPicPr>
          <p:cNvPr id="4" name="Picture 2">
            <a:extLst>
              <a:ext uri="{FF2B5EF4-FFF2-40B4-BE49-F238E27FC236}">
                <a16:creationId xmlns:a16="http://schemas.microsoft.com/office/drawing/2014/main" id="{75DA29E9-D2F1-48A4-ACA0-EFC9294DD9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9200" y="633178"/>
            <a:ext cx="4765431" cy="5866370"/>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graphicFrame>
        <p:nvGraphicFramePr>
          <p:cNvPr id="5" name="Table 4">
            <a:extLst>
              <a:ext uri="{FF2B5EF4-FFF2-40B4-BE49-F238E27FC236}">
                <a16:creationId xmlns:a16="http://schemas.microsoft.com/office/drawing/2014/main" id="{801E1E9D-67AD-4606-A819-CD4999CAF836}"/>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576837665"/>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398E-5D6E-45F3-AE05-64DFE933B3AB}"/>
              </a:ext>
            </a:extLst>
          </p:cNvPr>
          <p:cNvSpPr>
            <a:spLocks noGrp="1"/>
          </p:cNvSpPr>
          <p:nvPr>
            <p:ph type="title"/>
          </p:nvPr>
        </p:nvSpPr>
        <p:spPr>
          <a:xfrm>
            <a:off x="673248" y="271587"/>
            <a:ext cx="3933921" cy="609473"/>
          </a:xfrm>
        </p:spPr>
        <p:txBody>
          <a:bodyPr>
            <a:normAutofit/>
          </a:bodyPr>
          <a:lstStyle/>
          <a:p>
            <a:r>
              <a:rPr lang="en-GB" dirty="0"/>
              <a:t>SHAPE OF THE LAND</a:t>
            </a:r>
          </a:p>
        </p:txBody>
      </p:sp>
      <p:sp>
        <p:nvSpPr>
          <p:cNvPr id="3" name="Content Placeholder 2">
            <a:extLst>
              <a:ext uri="{FF2B5EF4-FFF2-40B4-BE49-F238E27FC236}">
                <a16:creationId xmlns:a16="http://schemas.microsoft.com/office/drawing/2014/main" id="{D0C9FE03-7365-49C6-A2E2-B2D0521295DA}"/>
              </a:ext>
            </a:extLst>
          </p:cNvPr>
          <p:cNvSpPr>
            <a:spLocks noGrp="1"/>
          </p:cNvSpPr>
          <p:nvPr>
            <p:ph idx="1"/>
          </p:nvPr>
        </p:nvSpPr>
        <p:spPr>
          <a:xfrm>
            <a:off x="673249" y="1184490"/>
            <a:ext cx="9204176" cy="2437941"/>
          </a:xfrm>
        </p:spPr>
        <p:txBody>
          <a:bodyPr>
            <a:normAutofit/>
          </a:bodyPr>
          <a:lstStyle/>
          <a:p>
            <a:r>
              <a:rPr lang="en-GB" dirty="0"/>
              <a:t>There are two common slopes, convex and concave.</a:t>
            </a:r>
          </a:p>
          <a:p>
            <a:endParaRPr lang="en-GB" dirty="0"/>
          </a:p>
          <a:p>
            <a:r>
              <a:rPr lang="en-GB" dirty="0"/>
              <a:t>A convex hill’s contours are closer together at the bottom of the hill.</a:t>
            </a:r>
          </a:p>
          <a:p>
            <a:endParaRPr lang="en-GB" dirty="0"/>
          </a:p>
          <a:p>
            <a:r>
              <a:rPr lang="en-GB" dirty="0"/>
              <a:t>A concave hill’s contours are further apart at the bottom.</a:t>
            </a:r>
          </a:p>
        </p:txBody>
      </p:sp>
      <p:graphicFrame>
        <p:nvGraphicFramePr>
          <p:cNvPr id="5" name="Table 4">
            <a:extLst>
              <a:ext uri="{FF2B5EF4-FFF2-40B4-BE49-F238E27FC236}">
                <a16:creationId xmlns:a16="http://schemas.microsoft.com/office/drawing/2014/main" id="{801E1E9D-67AD-4606-A819-CD4999CAF836}"/>
              </a:ext>
            </a:extLst>
          </p:cNvPr>
          <p:cNvGraphicFramePr>
            <a:graphicFrameLocks noGrp="1"/>
          </p:cNvGraphicFramePr>
          <p:nvPr>
            <p:extLst>
              <p:ext uri="{D42A27DB-BD31-4B8C-83A1-F6EECF244321}">
                <p14:modId xmlns:p14="http://schemas.microsoft.com/office/powerpoint/2010/main" val="50572474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Picture 5">
            <a:extLst>
              <a:ext uri="{FF2B5EF4-FFF2-40B4-BE49-F238E27FC236}">
                <a16:creationId xmlns:a16="http://schemas.microsoft.com/office/drawing/2014/main" id="{3212D48C-C71C-4580-ACBD-CE32324C4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86" y="3925861"/>
            <a:ext cx="9204176" cy="1890001"/>
          </a:xfrm>
          <a:prstGeom prst="rect">
            <a:avLst/>
          </a:prstGeom>
        </p:spPr>
      </p:pic>
    </p:spTree>
    <p:extLst>
      <p:ext uri="{BB962C8B-B14F-4D97-AF65-F5344CB8AC3E}">
        <p14:creationId xmlns:p14="http://schemas.microsoft.com/office/powerpoint/2010/main" val="263010083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A3EB-0C74-42BB-A8DE-22E43925B9B4}"/>
              </a:ext>
            </a:extLst>
          </p:cNvPr>
          <p:cNvSpPr>
            <a:spLocks noGrp="1"/>
          </p:cNvSpPr>
          <p:nvPr>
            <p:ph type="title"/>
          </p:nvPr>
        </p:nvSpPr>
        <p:spPr>
          <a:xfrm>
            <a:off x="673248" y="271587"/>
            <a:ext cx="2951301" cy="609473"/>
          </a:xfrm>
          <a:solidFill>
            <a:srgbClr val="193159"/>
          </a:solidFill>
        </p:spPr>
        <p:txBody>
          <a:bodyPr>
            <a:normAutofit/>
          </a:bodyPr>
          <a:lstStyle/>
          <a:p>
            <a:r>
              <a:rPr lang="en-GB" dirty="0"/>
              <a:t>LAND FEATURE</a:t>
            </a:r>
          </a:p>
        </p:txBody>
      </p:sp>
      <p:sp>
        <p:nvSpPr>
          <p:cNvPr id="3" name="Content Placeholder 2">
            <a:extLst>
              <a:ext uri="{FF2B5EF4-FFF2-40B4-BE49-F238E27FC236}">
                <a16:creationId xmlns:a16="http://schemas.microsoft.com/office/drawing/2014/main" id="{62C880E6-7A90-4249-A4F9-35467678E2B2}"/>
              </a:ext>
            </a:extLst>
          </p:cNvPr>
          <p:cNvSpPr>
            <a:spLocks noGrp="1"/>
          </p:cNvSpPr>
          <p:nvPr>
            <p:ph idx="1"/>
          </p:nvPr>
        </p:nvSpPr>
        <p:spPr>
          <a:xfrm>
            <a:off x="673248" y="4735166"/>
            <a:ext cx="9204177" cy="1851373"/>
          </a:xfrm>
        </p:spPr>
        <p:txBody>
          <a:bodyPr/>
          <a:lstStyle/>
          <a:p>
            <a:r>
              <a:rPr lang="en-GB" dirty="0"/>
              <a:t>A ridge is a long narrow hilltop or mountain range.</a:t>
            </a:r>
          </a:p>
          <a:p>
            <a:endParaRPr lang="en-GB" dirty="0"/>
          </a:p>
          <a:p>
            <a:r>
              <a:rPr lang="en-GB" dirty="0"/>
              <a:t>Ridges contain saddles and cols.</a:t>
            </a:r>
          </a:p>
        </p:txBody>
      </p:sp>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ext uri="{D42A27DB-BD31-4B8C-83A1-F6EECF244321}">
                <p14:modId xmlns:p14="http://schemas.microsoft.com/office/powerpoint/2010/main" val="267976357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8" name="Group 7">
            <a:extLst>
              <a:ext uri="{FF2B5EF4-FFF2-40B4-BE49-F238E27FC236}">
                <a16:creationId xmlns:a16="http://schemas.microsoft.com/office/drawing/2014/main" id="{E2166502-92BA-4270-8F35-7C5AE801BEBC}"/>
              </a:ext>
            </a:extLst>
          </p:cNvPr>
          <p:cNvGrpSpPr/>
          <p:nvPr/>
        </p:nvGrpSpPr>
        <p:grpSpPr>
          <a:xfrm>
            <a:off x="673248" y="1122075"/>
            <a:ext cx="9204177" cy="3372076"/>
            <a:chOff x="673248" y="1122075"/>
            <a:chExt cx="8843673" cy="3240000"/>
          </a:xfrm>
        </p:grpSpPr>
        <p:pic>
          <p:nvPicPr>
            <p:cNvPr id="5" name="Picture 4">
              <a:extLst>
                <a:ext uri="{FF2B5EF4-FFF2-40B4-BE49-F238E27FC236}">
                  <a16:creationId xmlns:a16="http://schemas.microsoft.com/office/drawing/2014/main" id="{C341EA75-950A-409C-9F51-FF6034BD8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48" y="1122075"/>
              <a:ext cx="4385636" cy="3240000"/>
            </a:xfrm>
            <a:prstGeom prst="rect">
              <a:avLst/>
            </a:prstGeom>
          </p:spPr>
        </p:pic>
        <p:pic>
          <p:nvPicPr>
            <p:cNvPr id="6" name="Picture 3">
              <a:extLst>
                <a:ext uri="{FF2B5EF4-FFF2-40B4-BE49-F238E27FC236}">
                  <a16:creationId xmlns:a16="http://schemas.microsoft.com/office/drawing/2014/main" id="{A932B026-D4D6-418A-A28B-30D529B0FA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2" t="21113" r="662" b="28908"/>
            <a:stretch/>
          </p:blipFill>
          <p:spPr bwMode="auto">
            <a:xfrm>
              <a:off x="5215238" y="1122075"/>
              <a:ext cx="4301683" cy="3224934"/>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7" name="Text Box 4">
              <a:extLst>
                <a:ext uri="{FF2B5EF4-FFF2-40B4-BE49-F238E27FC236}">
                  <a16:creationId xmlns:a16="http://schemas.microsoft.com/office/drawing/2014/main" id="{9BB0AFA1-EF48-413E-B499-865D6FBDA1E8}"/>
                </a:ext>
              </a:extLst>
            </p:cNvPr>
            <p:cNvSpPr txBox="1">
              <a:spLocks noChangeArrowheads="1"/>
            </p:cNvSpPr>
            <p:nvPr/>
          </p:nvSpPr>
          <p:spPr bwMode="auto">
            <a:xfrm>
              <a:off x="7642352" y="4104319"/>
              <a:ext cx="1874569" cy="25775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Photo ©Bird(cc-by-</a:t>
              </a:r>
              <a:r>
                <a:rPr kumimoji="0" lang="en-GB" altLang="en-US" sz="1000" b="0" i="0" u="none" strike="noStrike" cap="none" normalizeH="0" baseline="0" dirty="0" err="1">
                  <a:ln>
                    <a:noFill/>
                  </a:ln>
                  <a:solidFill>
                    <a:srgbClr val="FFFFFF"/>
                  </a:solidFill>
                  <a:effectLst/>
                  <a:latin typeface="Arial" panose="020B0604020202020204" pitchFamily="34" charset="0"/>
                </a:rPr>
                <a:t>sa</a:t>
              </a:r>
              <a:r>
                <a:rPr kumimoji="0" lang="en-GB" altLang="en-US" sz="1000" b="0" i="0" u="none" strike="noStrike" cap="none" normalizeH="0" baseline="0" dirty="0">
                  <a:ln>
                    <a:noFill/>
                  </a:ln>
                  <a:solidFill>
                    <a:srgbClr val="FFFFFF"/>
                  </a:solidFill>
                  <a:effectLst/>
                  <a:latin typeface="Arial" panose="020B0604020202020204" pitchFamily="34" charset="0"/>
                </a:rPr>
                <a:t>/2.0)</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grpSp>
      <p:sp>
        <p:nvSpPr>
          <p:cNvPr id="10" name="Title 1">
            <a:extLst>
              <a:ext uri="{FF2B5EF4-FFF2-40B4-BE49-F238E27FC236}">
                <a16:creationId xmlns:a16="http://schemas.microsoft.com/office/drawing/2014/main" id="{44AB60E4-48D6-4DB8-8CE4-3AEE7A9D58F3}"/>
              </a:ext>
            </a:extLst>
          </p:cNvPr>
          <p:cNvSpPr txBox="1">
            <a:spLocks/>
          </p:cNvSpPr>
          <p:nvPr/>
        </p:nvSpPr>
        <p:spPr>
          <a:xfrm>
            <a:off x="3728078" y="271460"/>
            <a:ext cx="1316195"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RIDGE</a:t>
            </a:r>
          </a:p>
        </p:txBody>
      </p:sp>
    </p:spTree>
    <p:extLst>
      <p:ext uri="{BB962C8B-B14F-4D97-AF65-F5344CB8AC3E}">
        <p14:creationId xmlns:p14="http://schemas.microsoft.com/office/powerpoint/2010/main" val="62439384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F5B93D5-5E0A-42BE-A99F-2CE4ED822DA7}"/>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11" name="Picture 10">
            <a:extLst>
              <a:ext uri="{FF2B5EF4-FFF2-40B4-BE49-F238E27FC236}">
                <a16:creationId xmlns:a16="http://schemas.microsoft.com/office/drawing/2014/main" id="{F33E88EA-FFFE-4302-874E-60D7C04604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249" y="1122599"/>
            <a:ext cx="9204176" cy="5100269"/>
          </a:xfrm>
          <a:prstGeom prst="rect">
            <a:avLst/>
          </a:prstGeom>
        </p:spPr>
      </p:pic>
      <p:sp>
        <p:nvSpPr>
          <p:cNvPr id="14" name="Title 1">
            <a:extLst>
              <a:ext uri="{FF2B5EF4-FFF2-40B4-BE49-F238E27FC236}">
                <a16:creationId xmlns:a16="http://schemas.microsoft.com/office/drawing/2014/main" id="{64EA924D-A43D-4D08-9794-911628BF93C2}"/>
              </a:ext>
            </a:extLst>
          </p:cNvPr>
          <p:cNvSpPr txBox="1">
            <a:spLocks/>
          </p:cNvSpPr>
          <p:nvPr/>
        </p:nvSpPr>
        <p:spPr>
          <a:xfrm>
            <a:off x="673248" y="271587"/>
            <a:ext cx="2951301"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LAND FEATURE</a:t>
            </a:r>
          </a:p>
        </p:txBody>
      </p:sp>
      <p:sp>
        <p:nvSpPr>
          <p:cNvPr id="15" name="Title 1">
            <a:extLst>
              <a:ext uri="{FF2B5EF4-FFF2-40B4-BE49-F238E27FC236}">
                <a16:creationId xmlns:a16="http://schemas.microsoft.com/office/drawing/2014/main" id="{9642192B-8699-492C-B5A7-604A31F06CCC}"/>
              </a:ext>
            </a:extLst>
          </p:cNvPr>
          <p:cNvSpPr txBox="1">
            <a:spLocks/>
          </p:cNvSpPr>
          <p:nvPr/>
        </p:nvSpPr>
        <p:spPr>
          <a:xfrm>
            <a:off x="3728078" y="271460"/>
            <a:ext cx="1316195"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RIDGE</a:t>
            </a:r>
          </a:p>
        </p:txBody>
      </p:sp>
    </p:spTree>
    <p:extLst>
      <p:ext uri="{BB962C8B-B14F-4D97-AF65-F5344CB8AC3E}">
        <p14:creationId xmlns:p14="http://schemas.microsoft.com/office/powerpoint/2010/main" val="475566744"/>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p Reading Part 1" id="{ABA14331-11B5-4740-9DB3-BDDF3FC3A0C7}" vid="{1E510D87-BAA4-4743-B515-33F5D060B6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Map Reading</Template>
  <TotalTime>143</TotalTime>
  <Words>1868</Words>
  <Application>Microsoft Office PowerPoint</Application>
  <PresentationFormat>Widescreen</PresentationFormat>
  <Paragraphs>184</Paragraphs>
  <Slides>21</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 Light</vt:lpstr>
      <vt:lpstr>Myriad Pro</vt:lpstr>
      <vt:lpstr>Myanmar Text</vt:lpstr>
      <vt:lpstr>Calibri</vt:lpstr>
      <vt:lpstr>Arial</vt:lpstr>
      <vt:lpstr>Office Theme</vt:lpstr>
      <vt:lpstr>PowerPoint Presentation</vt:lpstr>
      <vt:lpstr>LEARNING OUTCOMES</vt:lpstr>
      <vt:lpstr>VISUALISING THE LAND</vt:lpstr>
      <vt:lpstr>CONTOUR LINES</vt:lpstr>
      <vt:lpstr>CONTOUR LINES</vt:lpstr>
      <vt:lpstr>WORKING OUT HEIGHT</vt:lpstr>
      <vt:lpstr>SHAPE OF THE LAND</vt:lpstr>
      <vt:lpstr>LAND FEATURE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LEARNING OUTCOMES</vt:lpstr>
      <vt:lpstr>LAND FEATURES TASK 1</vt:lpstr>
      <vt:lpstr>LAND FEATURES TASK 2</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m419055</dc:creator>
  <cp:lastModifiedBy>1871 (Rugeley) Sqn ATC Officer Commanding (Grocott, Tom Flt Lt)</cp:lastModifiedBy>
  <cp:revision>18</cp:revision>
  <dcterms:created xsi:type="dcterms:W3CDTF">2019-04-22T07:53:43Z</dcterms:created>
  <dcterms:modified xsi:type="dcterms:W3CDTF">2019-04-24T13:55:28Z</dcterms:modified>
</cp:coreProperties>
</file>