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4"/>
  </p:notesMasterIdLst>
  <p:handoutMasterIdLst>
    <p:handoutMasterId r:id="rId45"/>
  </p:handoutMasterIdLst>
  <p:sldIdLst>
    <p:sldId id="256" r:id="rId2"/>
    <p:sldId id="259" r:id="rId3"/>
    <p:sldId id="258" r:id="rId4"/>
    <p:sldId id="260" r:id="rId5"/>
    <p:sldId id="261" r:id="rId6"/>
    <p:sldId id="262" r:id="rId7"/>
    <p:sldId id="264" r:id="rId8"/>
    <p:sldId id="263" r:id="rId9"/>
    <p:sldId id="265" r:id="rId10"/>
    <p:sldId id="266" r:id="rId11"/>
    <p:sldId id="267" r:id="rId12"/>
    <p:sldId id="268" r:id="rId13"/>
    <p:sldId id="269" r:id="rId14"/>
    <p:sldId id="278" r:id="rId15"/>
    <p:sldId id="279" r:id="rId16"/>
    <p:sldId id="270" r:id="rId17"/>
    <p:sldId id="271" r:id="rId18"/>
    <p:sldId id="272" r:id="rId19"/>
    <p:sldId id="273" r:id="rId20"/>
    <p:sldId id="274" r:id="rId21"/>
    <p:sldId id="275" r:id="rId22"/>
    <p:sldId id="276" r:id="rId23"/>
    <p:sldId id="277"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 id="291" r:id="rId37"/>
    <p:sldId id="295" r:id="rId38"/>
    <p:sldId id="293" r:id="rId39"/>
    <p:sldId id="296" r:id="rId40"/>
    <p:sldId id="294" r:id="rId41"/>
    <p:sldId id="297" r:id="rId42"/>
    <p:sldId id="298" r:id="rId43"/>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Myanmar Text" panose="020B0502040204020203" pitchFamily="34" charset="0"/>
      <p:regular r:id="rId52"/>
      <p:bold r:id="rId53"/>
    </p:embeddedFont>
    <p:embeddedFont>
      <p:font typeface="Myriad Pro" panose="020B0503030403020204" pitchFamily="3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F"/>
    <a:srgbClr val="002E5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147" autoAdjust="0"/>
  </p:normalViewPr>
  <p:slideViewPr>
    <p:cSldViewPr snapToGrid="0">
      <p:cViewPr varScale="1">
        <p:scale>
          <a:sx n="82" d="100"/>
          <a:sy n="82" d="100"/>
        </p:scale>
        <p:origin x="1572" y="96"/>
      </p:cViewPr>
      <p:guideLst/>
    </p:cSldViewPr>
  </p:slideViewPr>
  <p:notesTextViewPr>
    <p:cViewPr>
      <p:scale>
        <a:sx n="1" d="1"/>
        <a:sy n="1" d="1"/>
      </p:scale>
      <p:origin x="0" y="0"/>
    </p:cViewPr>
  </p:notesTextViewPr>
  <p:notesViewPr>
    <p:cSldViewPr snapToGrid="0">
      <p:cViewPr>
        <p:scale>
          <a:sx n="82" d="100"/>
          <a:sy n="82" d="100"/>
        </p:scale>
        <p:origin x="990" y="1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26/04/2019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1 of 2. This presentation covers the information required to complete the </a:t>
            </a:r>
            <a:r>
              <a:rPr lang="en-GB" i="1" dirty="0"/>
              <a:t>LO1 Royal Air Force </a:t>
            </a:r>
            <a:r>
              <a:rPr lang="en-GB" dirty="0"/>
              <a:t>topic.</a:t>
            </a:r>
          </a:p>
          <a:p>
            <a:endParaRPr lang="en-GB" dirty="0"/>
          </a:p>
          <a:p>
            <a:r>
              <a:rPr lang="en-GB" dirty="0"/>
              <a:t>For best results, these instructor notes should be read and discussed with the cadets in conjunction with this presentation and the session plan.</a:t>
            </a:r>
          </a:p>
          <a:p>
            <a:endParaRPr lang="en-GB" dirty="0"/>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a:xfrm>
            <a:off x="371474" y="4719698"/>
            <a:ext cx="6115050" cy="3454508"/>
          </a:xfrm>
        </p:spPr>
        <p:txBody>
          <a:bodyPr/>
          <a:lstStyle/>
          <a:p>
            <a:r>
              <a:rPr lang="en-GB" dirty="0"/>
              <a:t>Essentially the west was at a constant alert in standoff over the communist eastern side of Europe… the Union of Soviet Socialist Republics (USSR).  This standoff created a technological arms race.</a:t>
            </a:r>
          </a:p>
          <a:p>
            <a:endParaRPr lang="en-GB" dirty="0"/>
          </a:p>
          <a:p>
            <a:r>
              <a:rPr lang="en-GB" dirty="0"/>
              <a:t>The first great development was the Canberra (the worlds first jet bomber) which went into service in 1951 becoming possibly the most successful British designed military aircraft of all time.  The V-Force aircraft (The Valiant, The Victor and the Vulcan), and Brittan's ground launched nuclear missile Thor were put in place. In addition the Lightning fighter, capable of travailing twice the speed of sound and the Bloodhound missile were developed.</a:t>
            </a:r>
          </a:p>
          <a:p>
            <a:endParaRPr lang="en-GB" dirty="0"/>
          </a:p>
        </p:txBody>
      </p:sp>
    </p:spTree>
    <p:extLst>
      <p:ext uri="{BB962C8B-B14F-4D97-AF65-F5344CB8AC3E}">
        <p14:creationId xmlns:p14="http://schemas.microsoft.com/office/powerpoint/2010/main" val="168128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It is may be difficult for you to imagine now how real and frightening the treat of war was to the people of the mid 50s and early 60s.  The V-Force were on constant standby, able to get airborne in 2 and a half minutes 24 hours a day.  The entire country was protected by arrays of the Bloodhound missile and a great many fighters all on constant standby.  A generation of young people were brought up with the feeling that war wound not be declared but would just happen and with such terrible force that the world as we know it would come to and end.</a:t>
            </a:r>
          </a:p>
          <a:p>
            <a:endParaRPr lang="en-GB" dirty="0"/>
          </a:p>
          <a:p>
            <a:r>
              <a:rPr lang="en-GB" dirty="0"/>
              <a:t>All this defence from communist nuclear threat, and the waiting game of the cold war created a largely static but ready to fight and defend RAF.</a:t>
            </a:r>
          </a:p>
          <a:p>
            <a:endParaRPr lang="en-GB" dirty="0"/>
          </a:p>
        </p:txBody>
      </p:sp>
    </p:spTree>
    <p:extLst>
      <p:ext uri="{BB962C8B-B14F-4D97-AF65-F5344CB8AC3E}">
        <p14:creationId xmlns:p14="http://schemas.microsoft.com/office/powerpoint/2010/main" val="162955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The Falklands war started suddenly on the 2nd of April 1982 as a result of the Argentine invasion and occupation of the Falkland Islands.</a:t>
            </a:r>
          </a:p>
          <a:p>
            <a:endParaRPr lang="en-GB" sz="1100" dirty="0"/>
          </a:p>
          <a:p>
            <a:r>
              <a:rPr lang="en-GB" sz="1100" dirty="0"/>
              <a:t>The war presented problems for the British.  The British task force base on Ascension island was 6000km away from the Falklands and England its self was 8000 miles away.  Argentina, on the other hand was close to the Falklands and had it’s entire military strength close at hand. The RAF’s roles in the war were key and it was the first operational test of the Harrier ‘Jump Jet’ but two great and unique feats are worth special mention.</a:t>
            </a:r>
          </a:p>
          <a:p>
            <a:endParaRPr lang="en-GB" sz="1100" dirty="0"/>
          </a:p>
          <a:p>
            <a:r>
              <a:rPr lang="en-GB" sz="1100" dirty="0"/>
              <a:t>Four Chinook helicopters were sent to the Falklands but after the sinking of the merchant ship chartered for their transport by an Exocet Missile only one Chinook survived.  This one Aircraft (Bravo November) logged over 109 flying hours before the surrender of the Argentine forces kept going with borrowed tools and ingenuity it not only performed supply flights but also engaged in a daring SAS support flight where she carried 3 light guns (one hung below and two in the back) and 22 troops.</a:t>
            </a:r>
          </a:p>
          <a:p>
            <a:endParaRPr lang="en-GB" sz="1100" dirty="0"/>
          </a:p>
          <a:p>
            <a:r>
              <a:rPr lang="en-GB" sz="1100" dirty="0"/>
              <a:t>Probably the most amazing feet of the Falklands war however was the Bombing mission undertaken by the Vulcan (Op BLACK BUCK).  The was the longest distance ever bombing run from the Ascension Island to Argentina and back, an 8000 mile round trip.  Each Black Buck mission required the support from 13 tankers.  An amazing feat from both the pilots and the Vulcan which was just months from service withdrawal.</a:t>
            </a:r>
          </a:p>
          <a:p>
            <a:endParaRPr lang="en-GB" sz="1100" dirty="0"/>
          </a:p>
        </p:txBody>
      </p:sp>
    </p:spTree>
    <p:extLst>
      <p:ext uri="{BB962C8B-B14F-4D97-AF65-F5344CB8AC3E}">
        <p14:creationId xmlns:p14="http://schemas.microsoft.com/office/powerpoint/2010/main" val="392889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a:xfrm>
            <a:off x="371475" y="4719529"/>
            <a:ext cx="6115050" cy="3454508"/>
          </a:xfrm>
        </p:spPr>
        <p:txBody>
          <a:bodyPr/>
          <a:lstStyle/>
          <a:p>
            <a:r>
              <a:rPr lang="en-GB" dirty="0"/>
              <a:t>Women can now undertake all roles in the Royal Air Force. Pilot Flight Lieutenant Juliette Fleming and Navigator Squadron Leader Nikki Thomas were the first all female fighter pair and fly with 31 Squadron from Royal Air Force </a:t>
            </a:r>
            <a:r>
              <a:rPr lang="en-GB" dirty="0" err="1"/>
              <a:t>Marham</a:t>
            </a:r>
            <a:r>
              <a:rPr lang="en-GB" dirty="0"/>
              <a:t>, and in 2009 the Red Arrows saw the selection of its first Female Pilot. </a:t>
            </a:r>
          </a:p>
          <a:p>
            <a:endParaRPr lang="en-GB" dirty="0"/>
          </a:p>
          <a:p>
            <a:r>
              <a:rPr lang="en-GB" dirty="0"/>
              <a:t>Flt Lt Michelle Goodman was captain of an Incident Reaction Team Merlin, when, on 1 June 2007, she flew into Basra at night using night vision and under heavy fire to evacuate a serious casualty, 20-year-old Rifleman Stephen </a:t>
            </a:r>
            <a:r>
              <a:rPr lang="en-GB" dirty="0" err="1"/>
              <a:t>Vause</a:t>
            </a:r>
            <a:r>
              <a:rPr lang="en-GB" dirty="0"/>
              <a:t> of the 4th Battalion The Rifles (who had 15 minutes to live following a mortar attack). Her DFC was gazetted on 7 March 2008, the first woman to receive this decoration.</a:t>
            </a:r>
          </a:p>
          <a:p>
            <a:endParaRPr lang="en-GB" dirty="0"/>
          </a:p>
        </p:txBody>
      </p:sp>
    </p:spTree>
    <p:extLst>
      <p:ext uri="{BB962C8B-B14F-4D97-AF65-F5344CB8AC3E}">
        <p14:creationId xmlns:p14="http://schemas.microsoft.com/office/powerpoint/2010/main" val="3492756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about the history and organisation of the Royal Air Force.</a:t>
            </a:r>
          </a:p>
          <a:p>
            <a:endParaRPr lang="en-GB" dirty="0"/>
          </a:p>
          <a:p>
            <a:r>
              <a:rPr lang="en-GB" dirty="0"/>
              <a:t>P1: Identify key developments in the history of the RAF. </a:t>
            </a:r>
          </a:p>
          <a:p>
            <a:endParaRPr lang="en-GB" dirty="0"/>
          </a:p>
        </p:txBody>
      </p:sp>
    </p:spTree>
    <p:extLst>
      <p:ext uri="{BB962C8B-B14F-4D97-AF65-F5344CB8AC3E}">
        <p14:creationId xmlns:p14="http://schemas.microsoft.com/office/powerpoint/2010/main" val="3589362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Who is said to be the father of the RAF?</a:t>
            </a:r>
          </a:p>
          <a:p>
            <a:endParaRPr lang="en-GB" dirty="0"/>
          </a:p>
          <a:p>
            <a:r>
              <a:rPr lang="en-GB" dirty="0"/>
              <a:t>Answer:</a:t>
            </a:r>
            <a:r>
              <a:rPr lang="en-GB" baseline="0" dirty="0"/>
              <a:t> d. Lord </a:t>
            </a:r>
            <a:r>
              <a:rPr lang="en-GB" baseline="0" dirty="0" err="1"/>
              <a:t>Trenchard</a:t>
            </a:r>
            <a:endParaRPr lang="en-GB" dirty="0"/>
          </a:p>
          <a:p>
            <a:endParaRPr lang="en-GB" dirty="0"/>
          </a:p>
        </p:txBody>
      </p:sp>
    </p:spTree>
    <p:extLst>
      <p:ext uri="{BB962C8B-B14F-4D97-AF65-F5344CB8AC3E}">
        <p14:creationId xmlns:p14="http://schemas.microsoft.com/office/powerpoint/2010/main" val="712287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Who is said to be the father of the RAF?</a:t>
            </a:r>
          </a:p>
          <a:p>
            <a:endParaRPr lang="en-GB" dirty="0"/>
          </a:p>
          <a:p>
            <a:r>
              <a:rPr lang="en-GB" dirty="0"/>
              <a:t>Answer:</a:t>
            </a:r>
            <a:r>
              <a:rPr lang="en-GB" baseline="0" dirty="0"/>
              <a:t> d. Lord </a:t>
            </a:r>
            <a:r>
              <a:rPr lang="en-GB" baseline="0" dirty="0" err="1"/>
              <a:t>Trenchard</a:t>
            </a:r>
            <a:endParaRPr lang="en-GB" dirty="0"/>
          </a:p>
        </p:txBody>
      </p:sp>
    </p:spTree>
    <p:extLst>
      <p:ext uri="{BB962C8B-B14F-4D97-AF65-F5344CB8AC3E}">
        <p14:creationId xmlns:p14="http://schemas.microsoft.com/office/powerpoint/2010/main" val="2306264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name of the organisation from which the RAF developed was?</a:t>
            </a:r>
          </a:p>
          <a:p>
            <a:r>
              <a:rPr lang="en-GB" dirty="0"/>
              <a:t> </a:t>
            </a:r>
          </a:p>
          <a:p>
            <a:r>
              <a:rPr lang="en-GB" dirty="0"/>
              <a:t>Answer:</a:t>
            </a:r>
            <a:r>
              <a:rPr lang="en-GB" baseline="0" dirty="0"/>
              <a:t> c. Royal Flying Corps</a:t>
            </a:r>
            <a:endParaRPr lang="en-GB" dirty="0"/>
          </a:p>
          <a:p>
            <a:endParaRPr lang="en-GB" dirty="0"/>
          </a:p>
        </p:txBody>
      </p:sp>
    </p:spTree>
    <p:extLst>
      <p:ext uri="{BB962C8B-B14F-4D97-AF65-F5344CB8AC3E}">
        <p14:creationId xmlns:p14="http://schemas.microsoft.com/office/powerpoint/2010/main" val="3097067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name of the organisation from which the RAF developed was?</a:t>
            </a:r>
          </a:p>
          <a:p>
            <a:r>
              <a:rPr lang="en-GB" dirty="0"/>
              <a:t> </a:t>
            </a:r>
          </a:p>
          <a:p>
            <a:r>
              <a:rPr lang="en-GB" dirty="0"/>
              <a:t>Answer:</a:t>
            </a:r>
            <a:r>
              <a:rPr lang="en-GB" baseline="0" dirty="0"/>
              <a:t> c. Royal Flying Corps</a:t>
            </a:r>
            <a:endParaRPr lang="en-GB" dirty="0"/>
          </a:p>
          <a:p>
            <a:endParaRPr lang="en-GB" dirty="0"/>
          </a:p>
        </p:txBody>
      </p:sp>
    </p:spTree>
    <p:extLst>
      <p:ext uri="{BB962C8B-B14F-4D97-AF65-F5344CB8AC3E}">
        <p14:creationId xmlns:p14="http://schemas.microsoft.com/office/powerpoint/2010/main" val="374648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about the history and organisation of the Royal Air Force.</a:t>
            </a:r>
          </a:p>
          <a:p>
            <a:endParaRPr lang="en-GB" dirty="0"/>
          </a:p>
          <a:p>
            <a:r>
              <a:rPr lang="en-GB" dirty="0"/>
              <a:t>P1: Identify key developments in the history of the RAF. </a:t>
            </a:r>
          </a:p>
          <a:p>
            <a:endParaRPr lang="en-GB" dirty="0"/>
          </a:p>
        </p:txBody>
      </p:sp>
    </p:spTree>
    <p:extLst>
      <p:ext uri="{BB962C8B-B14F-4D97-AF65-F5344CB8AC3E}">
        <p14:creationId xmlns:p14="http://schemas.microsoft.com/office/powerpoint/2010/main" val="427476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When did the Cold War begin and end?</a:t>
            </a:r>
          </a:p>
          <a:p>
            <a:endParaRPr lang="en-GB" dirty="0"/>
          </a:p>
          <a:p>
            <a:r>
              <a:rPr lang="en-GB" dirty="0"/>
              <a:t>Answer: b. 1947 - 1991</a:t>
            </a:r>
          </a:p>
          <a:p>
            <a:endParaRPr lang="en-GB" dirty="0"/>
          </a:p>
        </p:txBody>
      </p:sp>
    </p:spTree>
    <p:extLst>
      <p:ext uri="{BB962C8B-B14F-4D97-AF65-F5344CB8AC3E}">
        <p14:creationId xmlns:p14="http://schemas.microsoft.com/office/powerpoint/2010/main" val="3379185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When did the Cold War begin and end?</a:t>
            </a:r>
          </a:p>
          <a:p>
            <a:endParaRPr lang="en-GB" dirty="0"/>
          </a:p>
          <a:p>
            <a:r>
              <a:rPr lang="en-GB" dirty="0"/>
              <a:t>Answer: b. 1947 - 1991</a:t>
            </a:r>
          </a:p>
          <a:p>
            <a:endParaRPr lang="en-GB" dirty="0"/>
          </a:p>
        </p:txBody>
      </p:sp>
    </p:spTree>
    <p:extLst>
      <p:ext uri="{BB962C8B-B14F-4D97-AF65-F5344CB8AC3E}">
        <p14:creationId xmlns:p14="http://schemas.microsoft.com/office/powerpoint/2010/main" val="2133620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Which aircraft was the first RAF jet </a:t>
            </a:r>
            <a:r>
              <a:rPr lang="en-GB" dirty="0" err="1"/>
              <a:t>engined</a:t>
            </a:r>
            <a:r>
              <a:rPr lang="en-GB" dirty="0"/>
              <a:t> bomber?</a:t>
            </a:r>
          </a:p>
          <a:p>
            <a:endParaRPr lang="en-GB" dirty="0"/>
          </a:p>
          <a:p>
            <a:r>
              <a:rPr lang="en-GB" dirty="0"/>
              <a:t>Answer:</a:t>
            </a:r>
            <a:r>
              <a:rPr lang="en-GB" baseline="0" dirty="0"/>
              <a:t> a. Canberra</a:t>
            </a:r>
            <a:endParaRPr lang="en-GB" dirty="0"/>
          </a:p>
          <a:p>
            <a:endParaRPr lang="en-GB" dirty="0"/>
          </a:p>
        </p:txBody>
      </p:sp>
    </p:spTree>
    <p:extLst>
      <p:ext uri="{BB962C8B-B14F-4D97-AF65-F5344CB8AC3E}">
        <p14:creationId xmlns:p14="http://schemas.microsoft.com/office/powerpoint/2010/main" val="1538352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Which aircraft was the first RAF jet </a:t>
            </a:r>
            <a:r>
              <a:rPr lang="en-GB" dirty="0" err="1"/>
              <a:t>engined</a:t>
            </a:r>
            <a:r>
              <a:rPr lang="en-GB" dirty="0"/>
              <a:t> bomber?</a:t>
            </a:r>
          </a:p>
          <a:p>
            <a:endParaRPr lang="en-GB" dirty="0"/>
          </a:p>
          <a:p>
            <a:r>
              <a:rPr lang="en-GB" dirty="0"/>
              <a:t>Answer:</a:t>
            </a:r>
            <a:r>
              <a:rPr lang="en-GB" baseline="0" dirty="0"/>
              <a:t> a. Canberra</a:t>
            </a:r>
            <a:endParaRPr lang="en-GB" dirty="0"/>
          </a:p>
          <a:p>
            <a:endParaRPr lang="en-GB" dirty="0"/>
          </a:p>
        </p:txBody>
      </p:sp>
    </p:spTree>
    <p:extLst>
      <p:ext uri="{BB962C8B-B14F-4D97-AF65-F5344CB8AC3E}">
        <p14:creationId xmlns:p14="http://schemas.microsoft.com/office/powerpoint/2010/main" val="1528985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about the history and organisation of the Royal Air Force.</a:t>
            </a:r>
          </a:p>
          <a:p>
            <a:endParaRPr lang="en-GB" dirty="0"/>
          </a:p>
          <a:p>
            <a:r>
              <a:rPr lang="en-GB" dirty="0"/>
              <a:t>P2: Outline the basic organisational structure of the RAF.</a:t>
            </a:r>
          </a:p>
        </p:txBody>
      </p:sp>
    </p:spTree>
    <p:extLst>
      <p:ext uri="{BB962C8B-B14F-4D97-AF65-F5344CB8AC3E}">
        <p14:creationId xmlns:p14="http://schemas.microsoft.com/office/powerpoint/2010/main" val="3134410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Defence Council is a branch of the Ministry of Defence that contains the Chief of Defence staff, senior officers of the three armed services, the Secretary of State for Defence and other senior ministers.  It manages the Armed services of the United Kingdom.</a:t>
            </a:r>
          </a:p>
          <a:p>
            <a:endParaRPr lang="en-GB" dirty="0"/>
          </a:p>
          <a:p>
            <a:r>
              <a:rPr lang="en-GB" dirty="0"/>
              <a:t>Within the defence council the Chief of Air Staff (an Air Chief Marshal) represents the RAF and has overall authority for its operations.</a:t>
            </a:r>
          </a:p>
          <a:p>
            <a:endParaRPr lang="en-GB" dirty="0"/>
          </a:p>
          <a:p>
            <a:r>
              <a:rPr lang="en-GB" dirty="0"/>
              <a:t>The Air force board is a sub committee of the Defence Council which manages the RAF.</a:t>
            </a:r>
          </a:p>
          <a:p>
            <a:endParaRPr lang="en-GB" dirty="0"/>
          </a:p>
          <a:p>
            <a:r>
              <a:rPr lang="en-GB" dirty="0"/>
              <a:t>The Chain of command for the day to day running for the RAF stops with the Commander in Chief Air who has two deputies one who is responsible for operations and the other personnel.</a:t>
            </a:r>
          </a:p>
          <a:p>
            <a:endParaRPr lang="en-GB" dirty="0"/>
          </a:p>
          <a:p>
            <a:r>
              <a:rPr lang="en-GB" dirty="0"/>
              <a:t>Under them Air Officers Commanding have responsibility for three Groups (1, 2 and 22 Group) which each look after the various Stations, Squadrons and Wings of the Royal Air Force.</a:t>
            </a:r>
          </a:p>
          <a:p>
            <a:endParaRPr lang="en-GB" dirty="0"/>
          </a:p>
          <a:p>
            <a:r>
              <a:rPr lang="en-GB" dirty="0"/>
              <a:t>We will now look at what each of the three Groups of Air Command do.</a:t>
            </a:r>
          </a:p>
        </p:txBody>
      </p:sp>
    </p:spTree>
    <p:extLst>
      <p:ext uri="{BB962C8B-B14F-4D97-AF65-F5344CB8AC3E}">
        <p14:creationId xmlns:p14="http://schemas.microsoft.com/office/powerpoint/2010/main" val="386266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Number 1 Group or the Air Combat Group controls the RAF’s combat fast jet aircraft and interestingly the Battle of Britain Memorial Flight at RAF Coningsby.</a:t>
            </a:r>
          </a:p>
          <a:p>
            <a:endParaRPr lang="en-GB" dirty="0"/>
          </a:p>
          <a:p>
            <a:r>
              <a:rPr lang="en-GB" dirty="0"/>
              <a:t>It is responsible for both Offensive and defensive roles.  Defending British air space as well as performing ground and air attack roles.</a:t>
            </a:r>
          </a:p>
        </p:txBody>
      </p:sp>
    </p:spTree>
    <p:extLst>
      <p:ext uri="{BB962C8B-B14F-4D97-AF65-F5344CB8AC3E}">
        <p14:creationId xmlns:p14="http://schemas.microsoft.com/office/powerpoint/2010/main" val="2232765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Number 2 Group or the Air Combat Support Group manages all of the RAF’s support mechanism both on the ground and in the air.</a:t>
            </a:r>
          </a:p>
          <a:p>
            <a:endParaRPr lang="en-GB" dirty="0"/>
          </a:p>
          <a:p>
            <a:r>
              <a:rPr lang="en-GB" dirty="0"/>
              <a:t>All Tactical and non tactical transport, air to air refuelling is managed by 2 group.  As are the Air bourn Early Warning and maritime reconnaissance squadrons (</a:t>
            </a:r>
            <a:r>
              <a:rPr lang="en-GB" dirty="0" err="1"/>
              <a:t>Nimrod</a:t>
            </a:r>
            <a:r>
              <a:rPr lang="en-GB" dirty="0"/>
              <a:t> and Sentry).</a:t>
            </a:r>
          </a:p>
          <a:p>
            <a:endParaRPr lang="en-GB" dirty="0"/>
          </a:p>
          <a:p>
            <a:r>
              <a:rPr lang="en-GB" dirty="0"/>
              <a:t>In addition the RAF regiment, police and all other support element come under 2 group.</a:t>
            </a:r>
          </a:p>
          <a:p>
            <a:endParaRPr lang="en-GB" dirty="0"/>
          </a:p>
        </p:txBody>
      </p:sp>
    </p:spTree>
    <p:extLst>
      <p:ext uri="{BB962C8B-B14F-4D97-AF65-F5344CB8AC3E}">
        <p14:creationId xmlns:p14="http://schemas.microsoft.com/office/powerpoint/2010/main" val="112868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Number 22 Group (The Training Group) Is responsible for all aspects of Pilot, aircrew  and ground crew training.</a:t>
            </a:r>
          </a:p>
          <a:p>
            <a:endParaRPr lang="en-GB" dirty="0"/>
          </a:p>
          <a:p>
            <a:r>
              <a:rPr lang="en-GB" dirty="0"/>
              <a:t>The Defence Aeronautical School of Engineering (</a:t>
            </a:r>
            <a:r>
              <a:rPr lang="en-GB" dirty="0" err="1"/>
              <a:t>DSAE</a:t>
            </a:r>
            <a:r>
              <a:rPr lang="en-GB" dirty="0"/>
              <a:t>), RAF College Cranwell and the other two Elementary Flight Training Squadrons all come under 22 Group.</a:t>
            </a:r>
          </a:p>
          <a:p>
            <a:endParaRPr lang="en-GB" dirty="0"/>
          </a:p>
          <a:p>
            <a:r>
              <a:rPr lang="en-GB" dirty="0"/>
              <a:t>In addition so do University Air Squadrons and the Air Training Corps.</a:t>
            </a:r>
          </a:p>
        </p:txBody>
      </p:sp>
    </p:spTree>
    <p:extLst>
      <p:ext uri="{BB962C8B-B14F-4D97-AF65-F5344CB8AC3E}">
        <p14:creationId xmlns:p14="http://schemas.microsoft.com/office/powerpoint/2010/main" val="2100016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Number 38 Group comprises engineering and logistics, communications and Medical Operations Force Elements, in addition to units such as RAF Music Services. </a:t>
            </a:r>
          </a:p>
          <a:p>
            <a:endParaRPr lang="en-GB" dirty="0"/>
          </a:p>
          <a:p>
            <a:r>
              <a:rPr lang="en-GB" dirty="0"/>
              <a:t>Air Officer Commanding Number 38 Group has responsibility for UK-based United States Visiting Forces (</a:t>
            </a:r>
            <a:r>
              <a:rPr lang="en-GB" dirty="0" err="1"/>
              <a:t>USVF</a:t>
            </a:r>
            <a:r>
              <a:rPr lang="en-GB" dirty="0"/>
              <a:t>) units and for RAF personnel detached to other armed forces around the world. </a:t>
            </a:r>
          </a:p>
        </p:txBody>
      </p:sp>
    </p:spTree>
    <p:extLst>
      <p:ext uri="{BB962C8B-B14F-4D97-AF65-F5344CB8AC3E}">
        <p14:creationId xmlns:p14="http://schemas.microsoft.com/office/powerpoint/2010/main" val="392555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role of battlefield recognisance was first done by the Royal Flying Corps (RFC) (a part of the Army) which was founded on 12 Mar 1912.</a:t>
            </a:r>
          </a:p>
          <a:p>
            <a:endParaRPr lang="en-GB" dirty="0"/>
          </a:p>
          <a:p>
            <a:r>
              <a:rPr lang="en-GB" dirty="0"/>
              <a:t>The Navy felt that aircraft could be of use carrying bombs to devastate the enemy from far off and got their own Royal Navy Air Service (</a:t>
            </a:r>
            <a:r>
              <a:rPr lang="en-GB" dirty="0" err="1"/>
              <a:t>RNAS</a:t>
            </a:r>
            <a:r>
              <a:rPr lang="en-GB" dirty="0"/>
              <a:t>) in July 1914.</a:t>
            </a:r>
          </a:p>
        </p:txBody>
      </p:sp>
    </p:spTree>
    <p:extLst>
      <p:ext uri="{BB962C8B-B14F-4D97-AF65-F5344CB8AC3E}">
        <p14:creationId xmlns:p14="http://schemas.microsoft.com/office/powerpoint/2010/main" val="287977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concept of Expeditionary Air Wings goes back to the second world war.  Reformed in 2006 at a number of RAF stations thy form deployable units of aircraft, aircrew and support.</a:t>
            </a:r>
          </a:p>
          <a:p>
            <a:endParaRPr lang="en-GB" dirty="0"/>
          </a:p>
          <a:p>
            <a:r>
              <a:rPr lang="en-GB" dirty="0"/>
              <a:t>The idea being that the men and women of the wing get to know each other and used to working with each other before they are deployed. (Photo left 34 </a:t>
            </a:r>
            <a:r>
              <a:rPr lang="en-GB" dirty="0" err="1"/>
              <a:t>EAW</a:t>
            </a:r>
            <a:r>
              <a:rPr lang="en-GB" dirty="0"/>
              <a:t> at RAF Waddington) (Photo right a C130 of 903 </a:t>
            </a:r>
            <a:r>
              <a:rPr lang="en-GB" dirty="0" err="1"/>
              <a:t>AEW</a:t>
            </a:r>
            <a:r>
              <a:rPr lang="en-GB" dirty="0"/>
              <a:t> Afghanistan)</a:t>
            </a:r>
          </a:p>
          <a:p>
            <a:endParaRPr lang="en-GB" dirty="0"/>
          </a:p>
        </p:txBody>
      </p:sp>
    </p:spTree>
    <p:extLst>
      <p:ext uri="{BB962C8B-B14F-4D97-AF65-F5344CB8AC3E}">
        <p14:creationId xmlns:p14="http://schemas.microsoft.com/office/powerpoint/2010/main" val="1818504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There are now a significant number of Joint Service organisations within the British Military and a great number of them fall under the command of Air Command or one of it’s groups.</a:t>
            </a:r>
          </a:p>
          <a:p>
            <a:endParaRPr lang="en-GB" sz="1100" dirty="0"/>
          </a:p>
          <a:p>
            <a:r>
              <a:rPr lang="en-GB" sz="1100" dirty="0"/>
              <a:t>These units allow for better cooperation between the armed forces and also prevent duplication of resources.</a:t>
            </a:r>
          </a:p>
          <a:p>
            <a:endParaRPr lang="en-GB" sz="1100" dirty="0"/>
          </a:p>
          <a:p>
            <a:r>
              <a:rPr lang="en-GB" sz="1100" dirty="0"/>
              <a:t>As Part of this the RAF now provides almost all basic pilot training.  In addition the RAF also provides all Aeronautical technical training at the Defence School of Aeronautical Engineering at RAF Cosford.</a:t>
            </a:r>
          </a:p>
          <a:p>
            <a:endParaRPr lang="en-GB" sz="1100" dirty="0"/>
          </a:p>
          <a:p>
            <a:r>
              <a:rPr lang="en-GB" sz="1100" dirty="0"/>
              <a:t>More specialist joint service training and support is apparent in the world of rotary wing aircraft.</a:t>
            </a:r>
          </a:p>
          <a:p>
            <a:endParaRPr lang="en-GB" sz="1100" dirty="0"/>
          </a:p>
          <a:p>
            <a:r>
              <a:rPr lang="en-GB" sz="1100" dirty="0"/>
              <a:t>The Joint Helicopter Support Squadron (</a:t>
            </a:r>
            <a:r>
              <a:rPr lang="en-GB" sz="1100" dirty="0" err="1"/>
              <a:t>JHSS</a:t>
            </a:r>
            <a:r>
              <a:rPr lang="en-GB" sz="1100" dirty="0"/>
              <a:t>) at RAF Odiham, for example, provides all the training relating to attaching equipment to helicopters for transport and also for Mobile Air Operations (this includes checking and preparing helicopter landing sites).</a:t>
            </a:r>
          </a:p>
          <a:p>
            <a:endParaRPr lang="en-GB" sz="1100" dirty="0"/>
          </a:p>
          <a:p>
            <a:r>
              <a:rPr lang="en-GB" sz="1100" dirty="0"/>
              <a:t>Finally the Joint Force Harrier (operates under 1 Group RAF) and Joint Helicopter Command (Operates under HQ Land Forces) are examples of operational joint command bodies. </a:t>
            </a:r>
          </a:p>
          <a:p>
            <a:endParaRPr lang="en-GB" sz="1100" dirty="0"/>
          </a:p>
          <a:p>
            <a:endParaRPr lang="en-GB" sz="1100" dirty="0"/>
          </a:p>
        </p:txBody>
      </p:sp>
    </p:spTree>
    <p:extLst>
      <p:ext uri="{BB962C8B-B14F-4D97-AF65-F5344CB8AC3E}">
        <p14:creationId xmlns:p14="http://schemas.microsoft.com/office/powerpoint/2010/main" val="3028625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2082901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about the history and organisation of the Royal Air Force.</a:t>
            </a:r>
          </a:p>
          <a:p>
            <a:endParaRPr lang="en-GB" dirty="0"/>
          </a:p>
          <a:p>
            <a:r>
              <a:rPr lang="en-GB" dirty="0"/>
              <a:t>P2: Outline the basic organisational structure of the RAF.</a:t>
            </a:r>
          </a:p>
        </p:txBody>
      </p:sp>
    </p:spTree>
    <p:extLst>
      <p:ext uri="{BB962C8B-B14F-4D97-AF65-F5344CB8AC3E}">
        <p14:creationId xmlns:p14="http://schemas.microsoft.com/office/powerpoint/2010/main" val="1178840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What is the role of 1 group?</a:t>
            </a:r>
          </a:p>
          <a:p>
            <a:endParaRPr lang="en-GB" dirty="0"/>
          </a:p>
          <a:p>
            <a:r>
              <a:rPr lang="en-GB" dirty="0"/>
              <a:t>Answer:</a:t>
            </a:r>
            <a:r>
              <a:rPr lang="en-GB" baseline="0" dirty="0"/>
              <a:t> b. Air Combat</a:t>
            </a:r>
            <a:endParaRPr lang="en-GB" dirty="0"/>
          </a:p>
          <a:p>
            <a:endParaRPr lang="en-GB" dirty="0"/>
          </a:p>
        </p:txBody>
      </p:sp>
    </p:spTree>
    <p:extLst>
      <p:ext uri="{BB962C8B-B14F-4D97-AF65-F5344CB8AC3E}">
        <p14:creationId xmlns:p14="http://schemas.microsoft.com/office/powerpoint/2010/main" val="663586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What is the role of 1 group?</a:t>
            </a:r>
          </a:p>
          <a:p>
            <a:endParaRPr lang="en-GB" dirty="0"/>
          </a:p>
          <a:p>
            <a:r>
              <a:rPr lang="en-GB" dirty="0"/>
              <a:t>Answer:</a:t>
            </a:r>
            <a:r>
              <a:rPr lang="en-GB" baseline="0" dirty="0"/>
              <a:t> b. Air Combat</a:t>
            </a:r>
            <a:endParaRPr lang="en-GB" dirty="0"/>
          </a:p>
          <a:p>
            <a:endParaRPr lang="en-GB" dirty="0"/>
          </a:p>
        </p:txBody>
      </p:sp>
    </p:spTree>
    <p:extLst>
      <p:ext uri="{BB962C8B-B14F-4D97-AF65-F5344CB8AC3E}">
        <p14:creationId xmlns:p14="http://schemas.microsoft.com/office/powerpoint/2010/main" val="2143047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What is the role of 2 group?</a:t>
            </a:r>
          </a:p>
          <a:p>
            <a:endParaRPr lang="en-GB" dirty="0"/>
          </a:p>
          <a:p>
            <a:r>
              <a:rPr lang="en-GB" dirty="0"/>
              <a:t>Answer:</a:t>
            </a:r>
            <a:r>
              <a:rPr lang="en-GB" baseline="0" dirty="0"/>
              <a:t> d. Air Combat Support</a:t>
            </a:r>
            <a:endParaRPr lang="en-GB" dirty="0"/>
          </a:p>
        </p:txBody>
      </p:sp>
    </p:spTree>
    <p:extLst>
      <p:ext uri="{BB962C8B-B14F-4D97-AF65-F5344CB8AC3E}">
        <p14:creationId xmlns:p14="http://schemas.microsoft.com/office/powerpoint/2010/main" val="1468411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What is the role of 2 group?</a:t>
            </a:r>
          </a:p>
          <a:p>
            <a:endParaRPr lang="en-GB" dirty="0"/>
          </a:p>
          <a:p>
            <a:r>
              <a:rPr lang="en-GB" dirty="0"/>
              <a:t>Answer:</a:t>
            </a:r>
            <a:r>
              <a:rPr lang="en-GB" baseline="0" dirty="0"/>
              <a:t> d. Air Combat Support</a:t>
            </a:r>
            <a:endParaRPr lang="en-GB" dirty="0"/>
          </a:p>
        </p:txBody>
      </p:sp>
    </p:spTree>
    <p:extLst>
      <p:ext uri="{BB962C8B-B14F-4D97-AF65-F5344CB8AC3E}">
        <p14:creationId xmlns:p14="http://schemas.microsoft.com/office/powerpoint/2010/main" val="1033525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What is the role of 22 group?</a:t>
            </a:r>
          </a:p>
          <a:p>
            <a:endParaRPr lang="en-GB" dirty="0"/>
          </a:p>
          <a:p>
            <a:r>
              <a:rPr lang="en-GB" dirty="0"/>
              <a:t>Answer:</a:t>
            </a:r>
            <a:r>
              <a:rPr lang="en-GB" baseline="0" dirty="0"/>
              <a:t> c. Training</a:t>
            </a:r>
            <a:endParaRPr lang="en-GB" dirty="0"/>
          </a:p>
        </p:txBody>
      </p:sp>
    </p:spTree>
    <p:extLst>
      <p:ext uri="{BB962C8B-B14F-4D97-AF65-F5344CB8AC3E}">
        <p14:creationId xmlns:p14="http://schemas.microsoft.com/office/powerpoint/2010/main" val="36307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What is the role of 22 group?</a:t>
            </a:r>
          </a:p>
          <a:p>
            <a:endParaRPr lang="en-GB" dirty="0"/>
          </a:p>
          <a:p>
            <a:r>
              <a:rPr lang="en-GB" dirty="0"/>
              <a:t>Answer:</a:t>
            </a:r>
            <a:r>
              <a:rPr lang="en-GB" baseline="0" dirty="0"/>
              <a:t> c. Training</a:t>
            </a:r>
            <a:endParaRPr lang="en-GB" dirty="0"/>
          </a:p>
        </p:txBody>
      </p:sp>
    </p:spTree>
    <p:extLst>
      <p:ext uri="{BB962C8B-B14F-4D97-AF65-F5344CB8AC3E}">
        <p14:creationId xmlns:p14="http://schemas.microsoft.com/office/powerpoint/2010/main" val="376927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Royal Air Force is formed from the RFC and </a:t>
            </a:r>
            <a:r>
              <a:rPr lang="en-GB" dirty="0" err="1"/>
              <a:t>RNAS</a:t>
            </a:r>
            <a:r>
              <a:rPr lang="en-GB" dirty="0"/>
              <a:t> on the 1st of April 1918.  A man called Lord </a:t>
            </a:r>
            <a:r>
              <a:rPr lang="en-GB" dirty="0" err="1"/>
              <a:t>Trenchard</a:t>
            </a:r>
            <a:r>
              <a:rPr lang="en-GB" dirty="0"/>
              <a:t> was and was appointed the first Chief of Staff of the RAF. Today he is still referred to as the Father of the RAF. The RAF badge was originally topped with the kings crown. This can still be seen on the gates to RAF Cranwell, the ‘home of the RAF’.</a:t>
            </a:r>
          </a:p>
          <a:p>
            <a:endParaRPr lang="en-GB" dirty="0"/>
          </a:p>
          <a:p>
            <a:r>
              <a:rPr lang="en-GB" dirty="0"/>
              <a:t>During World War I air power was in its infancy.  Although aircraft were firstly only used for recognisance and bombing the first world war saw the emergence of armed aircraft and the fighter.</a:t>
            </a:r>
          </a:p>
        </p:txBody>
      </p:sp>
    </p:spTree>
    <p:extLst>
      <p:ext uri="{BB962C8B-B14F-4D97-AF65-F5344CB8AC3E}">
        <p14:creationId xmlns:p14="http://schemas.microsoft.com/office/powerpoint/2010/main" val="1494760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What is the role of 38 group?</a:t>
            </a:r>
          </a:p>
          <a:p>
            <a:endParaRPr lang="en-GB" dirty="0"/>
          </a:p>
          <a:p>
            <a:r>
              <a:rPr lang="en-GB" dirty="0"/>
              <a:t>Answer:</a:t>
            </a:r>
            <a:r>
              <a:rPr lang="en-GB" baseline="0" dirty="0"/>
              <a:t> a. Engineering, Logistics, Communications and Medical.</a:t>
            </a:r>
          </a:p>
        </p:txBody>
      </p:sp>
    </p:spTree>
    <p:extLst>
      <p:ext uri="{BB962C8B-B14F-4D97-AF65-F5344CB8AC3E}">
        <p14:creationId xmlns:p14="http://schemas.microsoft.com/office/powerpoint/2010/main" val="4170885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What is the role of 38 group?</a:t>
            </a:r>
          </a:p>
          <a:p>
            <a:endParaRPr lang="en-GB" dirty="0"/>
          </a:p>
          <a:p>
            <a:r>
              <a:rPr lang="en-GB" dirty="0"/>
              <a:t>Answer:</a:t>
            </a:r>
            <a:r>
              <a:rPr lang="en-GB" baseline="0" dirty="0"/>
              <a:t> a. Engineering, Logistics, Communications and Medical.</a:t>
            </a:r>
          </a:p>
        </p:txBody>
      </p:sp>
    </p:spTree>
    <p:extLst>
      <p:ext uri="{BB962C8B-B14F-4D97-AF65-F5344CB8AC3E}">
        <p14:creationId xmlns:p14="http://schemas.microsoft.com/office/powerpoint/2010/main" val="1395274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1 Sep 1939- Members of the RAF Reserve and RAF Volunteer Reserve are called out for permanent service. At 4.45am Germany commenced the invasion of Poland.</a:t>
            </a:r>
          </a:p>
          <a:p>
            <a:r>
              <a:rPr lang="en-GB" sz="1100" dirty="0"/>
              <a:t>3 Sept 1939 - Britain, France, Australia &amp; New Zealand declare war on Germany.</a:t>
            </a:r>
          </a:p>
          <a:p>
            <a:r>
              <a:rPr lang="en-GB" sz="1100" dirty="0"/>
              <a:t>4 Sept 1939 – The Royal Air Force attacks the German Navy.</a:t>
            </a:r>
          </a:p>
          <a:p>
            <a:r>
              <a:rPr lang="en-GB" sz="1100" dirty="0"/>
              <a:t>During the Second World War air power was to quickly mature into a most important tool of battle that would test the newly formed RAF to its limits.</a:t>
            </a:r>
          </a:p>
          <a:p>
            <a:endParaRPr lang="en-GB" sz="1100" dirty="0"/>
          </a:p>
          <a:p>
            <a:r>
              <a:rPr lang="en-GB" sz="1100" dirty="0"/>
              <a:t>War was declared in 1939 and the RAF was deployed to France and its reconnaissance role was expanded to include the bombing and harassment of the German supply areas.</a:t>
            </a:r>
          </a:p>
          <a:p>
            <a:endParaRPr lang="en-GB" sz="1100" dirty="0"/>
          </a:p>
          <a:p>
            <a:r>
              <a:rPr lang="en-GB" sz="1100" dirty="0"/>
              <a:t>Despite the huge skill and valiant efforts of the RAF the battle for France was lost and during the defence of Norway in mid 1940, 240 hurricane aircraft were lost.  It was this that prompted Air Chief Marshal Dowding (Air Officer Commanding in Chief, Fighter Command) to refuse to send further aircraft to France as he feared it would weaken the later defence of Great Brittan.</a:t>
            </a:r>
          </a:p>
          <a:p>
            <a:endParaRPr lang="en-GB" sz="1100" dirty="0"/>
          </a:p>
          <a:p>
            <a:r>
              <a:rPr lang="en-GB" sz="1100" dirty="0"/>
              <a:t>Upon the Withdrawal from France at Dunkirk Winston Churchill made one of his most famous wartime speeches “The battle of France is over... The battle of Britain is about to begin.  Let us therefore brace ourselves to our duties, and so bear ourselves that, if the British Commonwealth last for a thousand years, men will say, this was our finest hour.”</a:t>
            </a:r>
          </a:p>
          <a:p>
            <a:endParaRPr lang="en-GB" sz="1100" dirty="0"/>
          </a:p>
        </p:txBody>
      </p:sp>
    </p:spTree>
    <p:extLst>
      <p:ext uri="{BB962C8B-B14F-4D97-AF65-F5344CB8AC3E}">
        <p14:creationId xmlns:p14="http://schemas.microsoft.com/office/powerpoint/2010/main" val="3690883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Bomber Command, under the leadership of Air Chief Marshal ‘Bomber’ Harris took the battle to Germany.</a:t>
            </a:r>
          </a:p>
          <a:p>
            <a:r>
              <a:rPr lang="en-GB" dirty="0"/>
              <a:t>Initially with daring daytime bombing raids and later with night bombing.  The Germans had no real heavy, strategic, bomber but the RAF had the Halifax and Lancaster.</a:t>
            </a:r>
          </a:p>
          <a:p>
            <a:r>
              <a:rPr lang="en-GB" dirty="0"/>
              <a:t>The </a:t>
            </a:r>
            <a:r>
              <a:rPr lang="en-GB" dirty="0" err="1"/>
              <a:t>Lancasters</a:t>
            </a:r>
            <a:r>
              <a:rPr lang="en-GB" dirty="0"/>
              <a:t>’ of 612 Squadron carried the RAF’s largest bomb the grand slam (22,000 pounds nearly 10 metric tones 10000 kg).</a:t>
            </a:r>
          </a:p>
          <a:p>
            <a:endParaRPr lang="en-GB" dirty="0"/>
          </a:p>
          <a:p>
            <a:r>
              <a:rPr lang="en-GB" dirty="0"/>
              <a:t>Between October and December 1944 the RAF doped 163,000 tones of bombs on Germany and that against the German city of Duisburg alone the RAF dropped more weight in bombs in 24 hours than the Luftwaffe dropped on London during the entire war.</a:t>
            </a:r>
          </a:p>
        </p:txBody>
      </p:sp>
    </p:spTree>
    <p:extLst>
      <p:ext uri="{BB962C8B-B14F-4D97-AF65-F5344CB8AC3E}">
        <p14:creationId xmlns:p14="http://schemas.microsoft.com/office/powerpoint/2010/main" val="82009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altLang="en-US" dirty="0"/>
              <a:t>The direct effect on the Germans moral and the infrastructure of the German war machine was massive but more importantly the massive effort to protect the skies of Germany used great resources. (photo shows bombed Germany in 1945)</a:t>
            </a:r>
          </a:p>
          <a:p>
            <a:r>
              <a:rPr lang="en-GB" altLang="en-US" dirty="0"/>
              <a:t>Albert Speer, the German Armaments minister said that “it opened a second front long before the invasion of Europe” (by the Allied forces), and the front needed equipment and ammunition.  He described “every square meter of territory we controlled was kind of a front line”.</a:t>
            </a:r>
          </a:p>
          <a:p>
            <a:endParaRPr lang="en-GB" altLang="en-US" dirty="0"/>
          </a:p>
          <a:p>
            <a:r>
              <a:rPr lang="en-GB" altLang="en-US" dirty="0"/>
              <a:t>The RAF grew to the biggest it has ever been during the Second World War, constantly expanding and changing the very fabric of our landscape.</a:t>
            </a:r>
          </a:p>
          <a:p>
            <a:r>
              <a:rPr lang="en-GB" altLang="en-US" dirty="0"/>
              <a:t>Almost every old airfield is a WW2 one as are most of our airfields and airports today</a:t>
            </a:r>
          </a:p>
        </p:txBody>
      </p:sp>
    </p:spTree>
    <p:extLst>
      <p:ext uri="{BB962C8B-B14F-4D97-AF65-F5344CB8AC3E}">
        <p14:creationId xmlns:p14="http://schemas.microsoft.com/office/powerpoint/2010/main" val="199283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start of the Cold War in 1947 was due to a belief that all governments would become either communist or capitalist. The Western allies feared that the Soviet Union would use force to expand its influence in Europe, and was especially concerned that Soviet agents had obtained information on making the Atom Bomb after the war. Both groups of nations had opposed Nazi Germany. The Soviet Union had initially co-operated with Germany in the division of Poland in 1939, but turned against Germany in June 1941.</a:t>
            </a:r>
          </a:p>
          <a:p>
            <a:endParaRPr lang="en-GB" dirty="0"/>
          </a:p>
          <a:p>
            <a:r>
              <a:rPr lang="en-GB" dirty="0"/>
              <a:t>After WW2, </a:t>
            </a:r>
            <a:r>
              <a:rPr lang="en-GB" altLang="en-US" dirty="0"/>
              <a:t>Germany was divided into West and East (west controlled by the British, French and Americans and the East by Russia) by what Churchill referred to as an Iron Curtain which had descended across Europe. Berlin was also divided into two in a similar fashion but was in its entirety in the Russian controlled East Germany.  In June 1948 relations finally broke down between Russia and the remaining Allied powers and all road and rail links were closed to West Berlin.</a:t>
            </a:r>
          </a:p>
          <a:p>
            <a:endParaRPr lang="en-GB" altLang="en-US" dirty="0"/>
          </a:p>
          <a:p>
            <a:r>
              <a:rPr lang="en-GB" dirty="0"/>
              <a:t>Because the two countries never fought each other directly, it was called a ‘cold’ war, meaning there was no physical fighting.</a:t>
            </a:r>
            <a:endParaRPr lang="en-GB" altLang="en-US" dirty="0"/>
          </a:p>
        </p:txBody>
      </p:sp>
    </p:spTree>
    <p:extLst>
      <p:ext uri="{BB962C8B-B14F-4D97-AF65-F5344CB8AC3E}">
        <p14:creationId xmlns:p14="http://schemas.microsoft.com/office/powerpoint/2010/main" val="1301328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688929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49482" y="4429135"/>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1</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26/04/2019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8356A-5463-4B4D-A514-40B1EA04EC25}"/>
              </a:ext>
            </a:extLst>
          </p:cNvPr>
          <p:cNvSpPr>
            <a:spLocks noGrp="1"/>
          </p:cNvSpPr>
          <p:nvPr>
            <p:ph type="title"/>
          </p:nvPr>
        </p:nvSpPr>
        <p:spPr>
          <a:xfrm>
            <a:off x="673247" y="271587"/>
            <a:ext cx="4752767" cy="609473"/>
          </a:xfrm>
        </p:spPr>
        <p:txBody>
          <a:bodyPr>
            <a:normAutofit fontScale="90000"/>
          </a:bodyPr>
          <a:lstStyle/>
          <a:p>
            <a:r>
              <a:rPr lang="en-GB" dirty="0"/>
              <a:t>THE COLD WAR ARMS RACE</a:t>
            </a:r>
          </a:p>
        </p:txBody>
      </p:sp>
      <p:sp>
        <p:nvSpPr>
          <p:cNvPr id="3" name="Content Placeholder 2">
            <a:extLst>
              <a:ext uri="{FF2B5EF4-FFF2-40B4-BE49-F238E27FC236}">
                <a16:creationId xmlns:a16="http://schemas.microsoft.com/office/drawing/2014/main" id="{52C64FEE-D1F1-41D6-96C1-00CFFB0E7DB9}"/>
              </a:ext>
            </a:extLst>
          </p:cNvPr>
          <p:cNvSpPr>
            <a:spLocks noGrp="1"/>
          </p:cNvSpPr>
          <p:nvPr>
            <p:ph idx="1"/>
          </p:nvPr>
        </p:nvSpPr>
        <p:spPr/>
        <p:txBody>
          <a:bodyPr/>
          <a:lstStyle/>
          <a:p>
            <a:r>
              <a:rPr lang="en-GB" dirty="0"/>
              <a:t>The cold war created an arms race between the Allies and Russia. </a:t>
            </a:r>
          </a:p>
          <a:p>
            <a:endParaRPr lang="en-GB" dirty="0"/>
          </a:p>
          <a:p>
            <a:r>
              <a:rPr lang="en-GB" dirty="0"/>
              <a:t>The Canberra aircraft, V-force aircraft and Thor missiles were all put in place during the Cold War.</a:t>
            </a:r>
          </a:p>
          <a:p>
            <a:endParaRPr lang="en-GB" dirty="0"/>
          </a:p>
        </p:txBody>
      </p:sp>
      <p:pic>
        <p:nvPicPr>
          <p:cNvPr id="4" name="Picture 7" descr="3V1">
            <a:extLst>
              <a:ext uri="{FF2B5EF4-FFF2-40B4-BE49-F238E27FC236}">
                <a16:creationId xmlns:a16="http://schemas.microsoft.com/office/drawing/2014/main" id="{A201FE39-9361-4AC5-87AB-5C7209087FE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73248" y="3042607"/>
            <a:ext cx="4752767" cy="354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amberra">
            <a:extLst>
              <a:ext uri="{FF2B5EF4-FFF2-40B4-BE49-F238E27FC236}">
                <a16:creationId xmlns:a16="http://schemas.microsoft.com/office/drawing/2014/main" id="{32FC38E3-2966-47D6-97E6-14EB31257E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6785" y="3042606"/>
            <a:ext cx="4330640" cy="175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bloodhound2">
            <a:extLst>
              <a:ext uri="{FF2B5EF4-FFF2-40B4-BE49-F238E27FC236}">
                <a16:creationId xmlns:a16="http://schemas.microsoft.com/office/drawing/2014/main" id="{E62FF7DB-9E64-47A5-B96A-7940F77EB74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3642" y="4925406"/>
            <a:ext cx="3216926" cy="166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2169E420-4B79-4404-8EAD-A227D9A59CE7}"/>
              </a:ext>
            </a:extLst>
          </p:cNvPr>
          <p:cNvGraphicFramePr>
            <a:graphicFrameLocks noGrp="1"/>
          </p:cNvGraphicFramePr>
          <p:nvPr>
            <p:extLst>
              <p:ext uri="{D42A27DB-BD31-4B8C-83A1-F6EECF244321}">
                <p14:modId xmlns:p14="http://schemas.microsoft.com/office/powerpoint/2010/main" val="3041548418"/>
              </p:ext>
            </p:extLst>
          </p:nvPr>
        </p:nvGraphicFramePr>
        <p:xfrm>
          <a:off x="8470760" y="270113"/>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402488501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FC66-6E3E-4682-987C-FCF530DD5AE5}"/>
              </a:ext>
            </a:extLst>
          </p:cNvPr>
          <p:cNvSpPr>
            <a:spLocks noGrp="1"/>
          </p:cNvSpPr>
          <p:nvPr>
            <p:ph type="title"/>
          </p:nvPr>
        </p:nvSpPr>
        <p:spPr>
          <a:xfrm>
            <a:off x="673248" y="271587"/>
            <a:ext cx="4559152" cy="609473"/>
          </a:xfrm>
        </p:spPr>
        <p:txBody>
          <a:bodyPr/>
          <a:lstStyle/>
          <a:p>
            <a:r>
              <a:rPr lang="en-GB" dirty="0"/>
              <a:t>DURING THE COLD WAR</a:t>
            </a:r>
          </a:p>
        </p:txBody>
      </p:sp>
      <p:sp>
        <p:nvSpPr>
          <p:cNvPr id="3" name="Content Placeholder 2">
            <a:extLst>
              <a:ext uri="{FF2B5EF4-FFF2-40B4-BE49-F238E27FC236}">
                <a16:creationId xmlns:a16="http://schemas.microsoft.com/office/drawing/2014/main" id="{4DBF835E-2E34-479E-A2DE-994CC49207BC}"/>
              </a:ext>
            </a:extLst>
          </p:cNvPr>
          <p:cNvSpPr>
            <a:spLocks noGrp="1"/>
          </p:cNvSpPr>
          <p:nvPr>
            <p:ph idx="1"/>
          </p:nvPr>
        </p:nvSpPr>
        <p:spPr/>
        <p:txBody>
          <a:bodyPr/>
          <a:lstStyle/>
          <a:p>
            <a:r>
              <a:rPr lang="en-GB" dirty="0"/>
              <a:t>The RAF became a largely standoff defence force as the country waited for war to come.</a:t>
            </a:r>
          </a:p>
          <a:p>
            <a:endParaRPr lang="en-GB" dirty="0"/>
          </a:p>
          <a:p>
            <a:r>
              <a:rPr lang="en-GB" dirty="0"/>
              <a:t>The V-Force were on constant standby, able to get airborne in 2 and a half minutes 24 hours a day.</a:t>
            </a:r>
          </a:p>
          <a:p>
            <a:endParaRPr lang="en-GB" dirty="0"/>
          </a:p>
          <a:p>
            <a:r>
              <a:rPr lang="en-GB" dirty="0"/>
              <a:t>Constant threat of nuclear attack. </a:t>
            </a:r>
          </a:p>
          <a:p>
            <a:endParaRPr lang="en-GB" dirty="0"/>
          </a:p>
        </p:txBody>
      </p:sp>
      <p:grpSp>
        <p:nvGrpSpPr>
          <p:cNvPr id="7" name="Group 6">
            <a:extLst>
              <a:ext uri="{FF2B5EF4-FFF2-40B4-BE49-F238E27FC236}">
                <a16:creationId xmlns:a16="http://schemas.microsoft.com/office/drawing/2014/main" id="{4DA334B9-73DD-468B-9AE6-6D375C5E40EC}"/>
              </a:ext>
            </a:extLst>
          </p:cNvPr>
          <p:cNvGrpSpPr/>
          <p:nvPr/>
        </p:nvGrpSpPr>
        <p:grpSpPr>
          <a:xfrm>
            <a:off x="782413" y="4132139"/>
            <a:ext cx="9095012" cy="2454274"/>
            <a:chOff x="782413" y="4132139"/>
            <a:chExt cx="9095012" cy="2454274"/>
          </a:xfrm>
        </p:grpSpPr>
        <p:pic>
          <p:nvPicPr>
            <p:cNvPr id="4" name="Picture 5" descr="image002">
              <a:extLst>
                <a:ext uri="{FF2B5EF4-FFF2-40B4-BE49-F238E27FC236}">
                  <a16:creationId xmlns:a16="http://schemas.microsoft.com/office/drawing/2014/main" id="{88F18DA0-9105-41A0-996A-E02C19A59F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2413" y="4132139"/>
              <a:ext cx="1963419" cy="245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cold war nuclear">
              <a:extLst>
                <a:ext uri="{FF2B5EF4-FFF2-40B4-BE49-F238E27FC236}">
                  <a16:creationId xmlns:a16="http://schemas.microsoft.com/office/drawing/2014/main" id="{2123E897-EBF2-444D-8E92-164E98ABDF4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63627" y="4132139"/>
              <a:ext cx="3527417" cy="24542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cold war nuclear">
              <a:extLst>
                <a:ext uri="{FF2B5EF4-FFF2-40B4-BE49-F238E27FC236}">
                  <a16:creationId xmlns:a16="http://schemas.microsoft.com/office/drawing/2014/main" id="{A78CABD1-B117-428E-B8EE-CCACA81870C1}"/>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508839" y="4132139"/>
              <a:ext cx="3368586" cy="2454274"/>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Table 7">
            <a:extLst>
              <a:ext uri="{FF2B5EF4-FFF2-40B4-BE49-F238E27FC236}">
                <a16:creationId xmlns:a16="http://schemas.microsoft.com/office/drawing/2014/main" id="{EFAA1290-6F56-46E8-B046-91EA6DA0EA1F}"/>
              </a:ext>
            </a:extLst>
          </p:cNvPr>
          <p:cNvGraphicFramePr>
            <a:graphicFrameLocks noGrp="1"/>
          </p:cNvGraphicFramePr>
          <p:nvPr>
            <p:extLst>
              <p:ext uri="{D42A27DB-BD31-4B8C-83A1-F6EECF244321}">
                <p14:modId xmlns:p14="http://schemas.microsoft.com/office/powerpoint/2010/main" val="2619502381"/>
              </p:ext>
            </p:extLst>
          </p:nvPr>
        </p:nvGraphicFramePr>
        <p:xfrm>
          <a:off x="8470760" y="270113"/>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815831189"/>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DEFE-2D22-4CD5-8418-E54C5B9A9339}"/>
              </a:ext>
            </a:extLst>
          </p:cNvPr>
          <p:cNvSpPr>
            <a:spLocks noGrp="1"/>
          </p:cNvSpPr>
          <p:nvPr>
            <p:ph type="title"/>
          </p:nvPr>
        </p:nvSpPr>
        <p:spPr>
          <a:xfrm>
            <a:off x="673248" y="271587"/>
            <a:ext cx="5236485" cy="609473"/>
          </a:xfrm>
        </p:spPr>
        <p:txBody>
          <a:bodyPr/>
          <a:lstStyle/>
          <a:p>
            <a:r>
              <a:rPr lang="en-GB" dirty="0"/>
              <a:t>EXPEDITIONARY AIR FORCE</a:t>
            </a:r>
          </a:p>
        </p:txBody>
      </p:sp>
      <p:sp>
        <p:nvSpPr>
          <p:cNvPr id="3" name="Content Placeholder 2">
            <a:extLst>
              <a:ext uri="{FF2B5EF4-FFF2-40B4-BE49-F238E27FC236}">
                <a16:creationId xmlns:a16="http://schemas.microsoft.com/office/drawing/2014/main" id="{F5616F9E-0939-4B9D-B9AD-9671F6B70C7E}"/>
              </a:ext>
            </a:extLst>
          </p:cNvPr>
          <p:cNvSpPr>
            <a:spLocks noGrp="1"/>
          </p:cNvSpPr>
          <p:nvPr>
            <p:ph idx="1"/>
          </p:nvPr>
        </p:nvSpPr>
        <p:spPr>
          <a:xfrm>
            <a:off x="673249" y="1184490"/>
            <a:ext cx="4914752" cy="5402050"/>
          </a:xfrm>
        </p:spPr>
        <p:txBody>
          <a:bodyPr/>
          <a:lstStyle/>
          <a:p>
            <a:r>
              <a:rPr lang="en-GB" dirty="0"/>
              <a:t>The Falklands War in 1982 signalled the return to an Expeditionary Air Force.</a:t>
            </a:r>
          </a:p>
          <a:p>
            <a:endParaRPr lang="en-GB" dirty="0"/>
          </a:p>
          <a:p>
            <a:r>
              <a:rPr lang="en-GB" dirty="0"/>
              <a:t>The RAF undertook key roles in the Gulf.</a:t>
            </a:r>
          </a:p>
          <a:p>
            <a:endParaRPr lang="en-GB" dirty="0"/>
          </a:p>
          <a:p>
            <a:r>
              <a:rPr lang="en-GB" dirty="0"/>
              <a:t>The RAF helped Peacekeeping in Kosovo and Bosnia.</a:t>
            </a:r>
          </a:p>
          <a:p>
            <a:endParaRPr lang="en-GB" dirty="0"/>
          </a:p>
        </p:txBody>
      </p:sp>
      <p:pic>
        <p:nvPicPr>
          <p:cNvPr id="4" name="Picture 3">
            <a:extLst>
              <a:ext uri="{FF2B5EF4-FFF2-40B4-BE49-F238E27FC236}">
                <a16:creationId xmlns:a16="http://schemas.microsoft.com/office/drawing/2014/main" id="{CEC353D4-1F18-4D69-93EE-F3A28A31A10D}"/>
              </a:ext>
            </a:extLst>
          </p:cNvPr>
          <p:cNvPicPr>
            <a:picLocks noChangeAspect="1"/>
          </p:cNvPicPr>
          <p:nvPr/>
        </p:nvPicPr>
        <p:blipFill>
          <a:blip r:embed="rId3"/>
          <a:stretch>
            <a:fillRect/>
          </a:stretch>
        </p:blipFill>
        <p:spPr>
          <a:xfrm>
            <a:off x="5853997" y="1184490"/>
            <a:ext cx="4085869" cy="2589418"/>
          </a:xfrm>
          <a:prstGeom prst="rect">
            <a:avLst/>
          </a:prstGeom>
        </p:spPr>
      </p:pic>
      <p:pic>
        <p:nvPicPr>
          <p:cNvPr id="5" name="Picture 2" descr="Image result for raf gulf war 1">
            <a:extLst>
              <a:ext uri="{FF2B5EF4-FFF2-40B4-BE49-F238E27FC236}">
                <a16:creationId xmlns:a16="http://schemas.microsoft.com/office/drawing/2014/main" id="{22E41B19-A0CC-4138-BB73-261B79A680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53998" y="3898677"/>
            <a:ext cx="4085869" cy="26877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579681E9-EAFA-4413-9C55-19E19DC5E54A}"/>
              </a:ext>
            </a:extLst>
          </p:cNvPr>
          <p:cNvGraphicFramePr>
            <a:graphicFrameLocks noGrp="1"/>
          </p:cNvGraphicFramePr>
          <p:nvPr>
            <p:extLst>
              <p:ext uri="{D42A27DB-BD31-4B8C-83A1-F6EECF244321}">
                <p14:modId xmlns:p14="http://schemas.microsoft.com/office/powerpoint/2010/main" val="1967863635"/>
              </p:ext>
            </p:extLst>
          </p:nvPr>
        </p:nvGraphicFramePr>
        <p:xfrm>
          <a:off x="8470760" y="270113"/>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87764155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4BE2-0AE3-4A63-9A6E-2C320230FFB8}"/>
              </a:ext>
            </a:extLst>
          </p:cNvPr>
          <p:cNvSpPr>
            <a:spLocks noGrp="1"/>
          </p:cNvSpPr>
          <p:nvPr>
            <p:ph type="title"/>
          </p:nvPr>
        </p:nvSpPr>
        <p:spPr>
          <a:xfrm>
            <a:off x="673248" y="271587"/>
            <a:ext cx="3119819" cy="609473"/>
          </a:xfrm>
        </p:spPr>
        <p:txBody>
          <a:bodyPr/>
          <a:lstStyle/>
          <a:p>
            <a:r>
              <a:rPr lang="en-GB" dirty="0"/>
              <a:t>THE RAF TODAY</a:t>
            </a:r>
          </a:p>
        </p:txBody>
      </p:sp>
      <p:sp>
        <p:nvSpPr>
          <p:cNvPr id="3" name="Content Placeholder 2">
            <a:extLst>
              <a:ext uri="{FF2B5EF4-FFF2-40B4-BE49-F238E27FC236}">
                <a16:creationId xmlns:a16="http://schemas.microsoft.com/office/drawing/2014/main" id="{715BFCBB-D7FC-404D-AD72-96763F8701BE}"/>
              </a:ext>
            </a:extLst>
          </p:cNvPr>
          <p:cNvSpPr>
            <a:spLocks noGrp="1"/>
          </p:cNvSpPr>
          <p:nvPr>
            <p:ph idx="1"/>
          </p:nvPr>
        </p:nvSpPr>
        <p:spPr>
          <a:xfrm>
            <a:off x="673248" y="1184490"/>
            <a:ext cx="9204177" cy="2574710"/>
          </a:xfrm>
        </p:spPr>
        <p:txBody>
          <a:bodyPr/>
          <a:lstStyle/>
          <a:p>
            <a:r>
              <a:rPr lang="en-GB" dirty="0"/>
              <a:t>The RAF has around 35,000 personnel.</a:t>
            </a:r>
          </a:p>
          <a:p>
            <a:endParaRPr lang="en-GB" dirty="0"/>
          </a:p>
          <a:p>
            <a:r>
              <a:rPr lang="en-GB" dirty="0"/>
              <a:t>Women now undertake front line jobs in the RAF.</a:t>
            </a:r>
          </a:p>
          <a:p>
            <a:pPr marL="0" indent="0">
              <a:buNone/>
            </a:pPr>
            <a:endParaRPr lang="en-GB" dirty="0"/>
          </a:p>
          <a:p>
            <a:r>
              <a:rPr lang="en-GB" dirty="0"/>
              <a:t>Increasing reliance on the RAF reserve forces.</a:t>
            </a:r>
          </a:p>
          <a:p>
            <a:endParaRPr lang="en-GB" dirty="0"/>
          </a:p>
        </p:txBody>
      </p:sp>
      <p:pic>
        <p:nvPicPr>
          <p:cNvPr id="4" name="Picture 5" descr="Red Arrows Kirsty Moore">
            <a:extLst>
              <a:ext uri="{FF2B5EF4-FFF2-40B4-BE49-F238E27FC236}">
                <a16:creationId xmlns:a16="http://schemas.microsoft.com/office/drawing/2014/main" id="{CD94EF40-31C8-4F77-8E4D-AC787B087D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4107259"/>
            <a:ext cx="3289665" cy="244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rticle-1246237-07AB6E9A000005DC-114_634x793">
            <a:extLst>
              <a:ext uri="{FF2B5EF4-FFF2-40B4-BE49-F238E27FC236}">
                <a16:creationId xmlns:a16="http://schemas.microsoft.com/office/drawing/2014/main" id="{89EDFD0A-F718-467A-810A-181EA195983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38624" y="4107259"/>
            <a:ext cx="1954213" cy="244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age">
            <a:extLst>
              <a:ext uri="{FF2B5EF4-FFF2-40B4-BE49-F238E27FC236}">
                <a16:creationId xmlns:a16="http://schemas.microsoft.com/office/drawing/2014/main" id="{155EB03C-5204-4985-A227-343C359CF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596" y="4099838"/>
            <a:ext cx="3830522" cy="24501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81A32801-A004-4F5A-B0B1-049D762A3D37}"/>
              </a:ext>
            </a:extLst>
          </p:cNvPr>
          <p:cNvGraphicFramePr>
            <a:graphicFrameLocks noGrp="1"/>
          </p:cNvGraphicFramePr>
          <p:nvPr>
            <p:extLst>
              <p:ext uri="{D42A27DB-BD31-4B8C-83A1-F6EECF244321}">
                <p14:modId xmlns:p14="http://schemas.microsoft.com/office/powerpoint/2010/main" val="3590210"/>
              </p:ext>
            </p:extLst>
          </p:nvPr>
        </p:nvGraphicFramePr>
        <p:xfrm>
          <a:off x="8470760" y="270113"/>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42077605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11206900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2050"/>
          </a:xfrm>
        </p:spPr>
        <p:txBody>
          <a:bodyPr/>
          <a:lstStyle/>
          <a:p>
            <a:pPr marL="0" indent="0">
              <a:buNone/>
            </a:pPr>
            <a:r>
              <a:rPr lang="en-GB" b="1" dirty="0">
                <a:solidFill>
                  <a:srgbClr val="0072CF"/>
                </a:solidFill>
              </a:rPr>
              <a:t>LO1: </a:t>
            </a:r>
            <a:r>
              <a:rPr lang="en-GB" dirty="0">
                <a:solidFill>
                  <a:srgbClr val="0072CF"/>
                </a:solidFill>
              </a:rPr>
              <a:t>Know about the history and organisation of the Royal Air Force.</a:t>
            </a:r>
          </a:p>
          <a:p>
            <a:pPr marL="0" indent="0">
              <a:buNone/>
            </a:pPr>
            <a:endParaRPr lang="en-GB" dirty="0">
              <a:solidFill>
                <a:srgbClr val="0072CF"/>
              </a:solidFill>
            </a:endParaRPr>
          </a:p>
          <a:p>
            <a:r>
              <a:rPr lang="en-GB" dirty="0"/>
              <a:t>Identify key developments in the history of the RAF. </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4" name="Straight Connector 3">
            <a:extLst>
              <a:ext uri="{FF2B5EF4-FFF2-40B4-BE49-F238E27FC236}">
                <a16:creationId xmlns:a16="http://schemas.microsoft.com/office/drawing/2014/main" id="{8CBB761B-3BFA-4855-B4A4-8142A4A61647}"/>
              </a:ext>
            </a:extLst>
          </p:cNvPr>
          <p:cNvCxnSpPr>
            <a:cxnSpLocks/>
          </p:cNvCxnSpPr>
          <p:nvPr/>
        </p:nvCxnSpPr>
        <p:spPr>
          <a:xfrm>
            <a:off x="862641" y="1999091"/>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61235"/>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is said to be the father of the RAF?</a:t>
            </a:r>
          </a:p>
          <a:p>
            <a:pPr marL="0" indent="0">
              <a:buNone/>
            </a:pPr>
            <a:endParaRPr lang="en-GB" dirty="0"/>
          </a:p>
          <a:p>
            <a:pPr marL="0" indent="0">
              <a:buNone/>
            </a:pPr>
            <a:r>
              <a:rPr lang="en-GB" dirty="0"/>
              <a:t>a.	Adolf Hitler</a:t>
            </a:r>
          </a:p>
          <a:p>
            <a:pPr marL="0" indent="0">
              <a:buNone/>
            </a:pPr>
            <a:endParaRPr lang="en-GB" dirty="0"/>
          </a:p>
          <a:p>
            <a:pPr marL="0" indent="0">
              <a:buNone/>
            </a:pPr>
            <a:r>
              <a:rPr lang="en-GB" dirty="0"/>
              <a:t>b.	Winston Churchill</a:t>
            </a:r>
          </a:p>
          <a:p>
            <a:pPr marL="0" indent="0">
              <a:buNone/>
            </a:pPr>
            <a:r>
              <a:rPr lang="en-GB" dirty="0"/>
              <a:t>	</a:t>
            </a:r>
          </a:p>
          <a:p>
            <a:pPr marL="0" indent="0">
              <a:buNone/>
            </a:pPr>
            <a:r>
              <a:rPr lang="en-GB" dirty="0"/>
              <a:t>c.	JA </a:t>
            </a:r>
            <a:r>
              <a:rPr lang="en-GB" dirty="0" err="1"/>
              <a:t>Chamier</a:t>
            </a:r>
            <a:endParaRPr lang="en-GB" dirty="0"/>
          </a:p>
          <a:p>
            <a:pPr marL="0" indent="0">
              <a:buNone/>
            </a:pPr>
            <a:endParaRPr lang="en-GB" dirty="0"/>
          </a:p>
          <a:p>
            <a:pPr marL="0" indent="0">
              <a:buNone/>
            </a:pPr>
            <a:r>
              <a:rPr lang="en-GB" dirty="0"/>
              <a:t>d.	Lord </a:t>
            </a:r>
            <a:r>
              <a:rPr lang="en-GB" dirty="0" err="1"/>
              <a:t>Trenchard</a:t>
            </a:r>
            <a:endParaRPr lang="en-GB" dirty="0"/>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1</a:t>
            </a:r>
          </a:p>
        </p:txBody>
      </p:sp>
    </p:spTree>
    <p:extLst>
      <p:ext uri="{BB962C8B-B14F-4D97-AF65-F5344CB8AC3E}">
        <p14:creationId xmlns:p14="http://schemas.microsoft.com/office/powerpoint/2010/main" val="373708151"/>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is said to be the father of the RAF?</a:t>
            </a:r>
          </a:p>
          <a:p>
            <a:pPr marL="0" indent="0">
              <a:buNone/>
            </a:pPr>
            <a:endParaRPr lang="en-GB" dirty="0"/>
          </a:p>
          <a:p>
            <a:pPr marL="0" indent="0">
              <a:buNone/>
            </a:pPr>
            <a:r>
              <a:rPr lang="en-GB" dirty="0"/>
              <a:t>a.	Adolf Hitler</a:t>
            </a:r>
          </a:p>
          <a:p>
            <a:pPr marL="0" indent="0">
              <a:buNone/>
            </a:pPr>
            <a:endParaRPr lang="en-GB" dirty="0"/>
          </a:p>
          <a:p>
            <a:pPr marL="0" indent="0">
              <a:buNone/>
            </a:pPr>
            <a:r>
              <a:rPr lang="en-GB" dirty="0"/>
              <a:t>b.	Winston Churchill</a:t>
            </a:r>
          </a:p>
          <a:p>
            <a:pPr marL="0" indent="0">
              <a:buNone/>
            </a:pPr>
            <a:r>
              <a:rPr lang="en-GB" dirty="0"/>
              <a:t>	</a:t>
            </a:r>
          </a:p>
          <a:p>
            <a:pPr marL="0" indent="0">
              <a:buNone/>
            </a:pPr>
            <a:r>
              <a:rPr lang="en-GB" dirty="0"/>
              <a:t>c.	JA </a:t>
            </a:r>
            <a:r>
              <a:rPr lang="en-GB" dirty="0" err="1"/>
              <a:t>Chamier</a:t>
            </a:r>
            <a:endParaRPr lang="en-GB" dirty="0"/>
          </a:p>
          <a:p>
            <a:pPr marL="0" indent="0">
              <a:buNone/>
            </a:pPr>
            <a:endParaRPr lang="en-GB" dirty="0"/>
          </a:p>
          <a:p>
            <a:pPr marL="0" indent="0">
              <a:buNone/>
            </a:pPr>
            <a:r>
              <a:rPr lang="en-GB" b="1" dirty="0">
                <a:solidFill>
                  <a:srgbClr val="0072CF"/>
                </a:solidFill>
              </a:rPr>
              <a:t>d.	Lord </a:t>
            </a:r>
            <a:r>
              <a:rPr lang="en-GB" b="1" dirty="0" err="1">
                <a:solidFill>
                  <a:srgbClr val="0072CF"/>
                </a:solidFill>
              </a:rPr>
              <a:t>Trenchard</a:t>
            </a:r>
            <a:endParaRPr lang="en-GB" b="1" dirty="0">
              <a:solidFill>
                <a:srgbClr val="0072CF"/>
              </a:solidFill>
            </a:endParaRPr>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1</a:t>
            </a:r>
          </a:p>
        </p:txBody>
      </p:sp>
    </p:spTree>
    <p:extLst>
      <p:ext uri="{BB962C8B-B14F-4D97-AF65-F5344CB8AC3E}">
        <p14:creationId xmlns:p14="http://schemas.microsoft.com/office/powerpoint/2010/main" val="3571924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The name of the organisation from which the RAF developed was?</a:t>
            </a:r>
          </a:p>
          <a:p>
            <a:pPr marL="0" indent="0">
              <a:buNone/>
            </a:pPr>
            <a:endParaRPr lang="en-GB" dirty="0"/>
          </a:p>
          <a:p>
            <a:pPr marL="0" indent="0">
              <a:buNone/>
            </a:pPr>
            <a:r>
              <a:rPr lang="en-GB" dirty="0"/>
              <a:t>a.	Royal Naval Flying Corps (</a:t>
            </a:r>
            <a:r>
              <a:rPr lang="en-GB" dirty="0" err="1"/>
              <a:t>RNFC</a:t>
            </a:r>
            <a:r>
              <a:rPr lang="en-GB" dirty="0"/>
              <a:t>)</a:t>
            </a:r>
          </a:p>
          <a:p>
            <a:pPr marL="0" indent="0">
              <a:buNone/>
            </a:pPr>
            <a:endParaRPr lang="en-GB" dirty="0"/>
          </a:p>
          <a:p>
            <a:pPr marL="0" indent="0">
              <a:buNone/>
            </a:pPr>
            <a:r>
              <a:rPr lang="en-GB" dirty="0"/>
              <a:t>b.	Royal Naval Air Service (</a:t>
            </a:r>
            <a:r>
              <a:rPr lang="en-GB" dirty="0" err="1"/>
              <a:t>RNAS</a:t>
            </a:r>
            <a:r>
              <a:rPr lang="en-GB" dirty="0"/>
              <a:t>)</a:t>
            </a:r>
          </a:p>
          <a:p>
            <a:pPr marL="0" indent="0">
              <a:buNone/>
            </a:pPr>
            <a:endParaRPr lang="en-GB" dirty="0"/>
          </a:p>
          <a:p>
            <a:pPr marL="0" indent="0">
              <a:buNone/>
            </a:pPr>
            <a:r>
              <a:rPr lang="en-GB" dirty="0"/>
              <a:t>c.	Royal Flying Corps</a:t>
            </a:r>
          </a:p>
          <a:p>
            <a:pPr marL="0" indent="0">
              <a:buNone/>
            </a:pPr>
            <a:endParaRPr lang="en-GB" dirty="0"/>
          </a:p>
          <a:p>
            <a:pPr marL="0" indent="0">
              <a:buNone/>
            </a:pPr>
            <a:r>
              <a:rPr lang="en-GB" dirty="0"/>
              <a:t>d.	Naval Flying Corps</a:t>
            </a:r>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2</a:t>
            </a:r>
          </a:p>
        </p:txBody>
      </p:sp>
    </p:spTree>
    <p:extLst>
      <p:ext uri="{BB962C8B-B14F-4D97-AF65-F5344CB8AC3E}">
        <p14:creationId xmlns:p14="http://schemas.microsoft.com/office/powerpoint/2010/main" val="4059832559"/>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The name of the organisation from which the RAF developed was?</a:t>
            </a:r>
          </a:p>
          <a:p>
            <a:pPr marL="0" indent="0">
              <a:buNone/>
            </a:pPr>
            <a:endParaRPr lang="en-GB" dirty="0"/>
          </a:p>
          <a:p>
            <a:pPr marL="0" indent="0">
              <a:buNone/>
            </a:pPr>
            <a:r>
              <a:rPr lang="en-GB" dirty="0"/>
              <a:t>a.	Royal Naval Flying Corps (</a:t>
            </a:r>
            <a:r>
              <a:rPr lang="en-GB" dirty="0" err="1"/>
              <a:t>RNFC</a:t>
            </a:r>
            <a:r>
              <a:rPr lang="en-GB" dirty="0"/>
              <a:t>)</a:t>
            </a:r>
          </a:p>
          <a:p>
            <a:pPr marL="0" indent="0">
              <a:buNone/>
            </a:pPr>
            <a:endParaRPr lang="en-GB" dirty="0"/>
          </a:p>
          <a:p>
            <a:pPr marL="0" indent="0">
              <a:buNone/>
            </a:pPr>
            <a:r>
              <a:rPr lang="en-GB" dirty="0"/>
              <a:t>b.	Royal Naval Air Service (</a:t>
            </a:r>
            <a:r>
              <a:rPr lang="en-GB" dirty="0" err="1"/>
              <a:t>RNAS</a:t>
            </a:r>
            <a:r>
              <a:rPr lang="en-GB" dirty="0"/>
              <a:t>)</a:t>
            </a:r>
          </a:p>
          <a:p>
            <a:pPr marL="0" indent="0">
              <a:buNone/>
            </a:pPr>
            <a:endParaRPr lang="en-GB" dirty="0"/>
          </a:p>
          <a:p>
            <a:pPr marL="0" indent="0">
              <a:buNone/>
            </a:pPr>
            <a:r>
              <a:rPr lang="en-GB" b="1" dirty="0">
                <a:solidFill>
                  <a:srgbClr val="0072CF"/>
                </a:solidFill>
              </a:rPr>
              <a:t>c.	Royal Flying Corps</a:t>
            </a:r>
          </a:p>
          <a:p>
            <a:pPr marL="0" indent="0">
              <a:buNone/>
            </a:pPr>
            <a:endParaRPr lang="en-GB" dirty="0"/>
          </a:p>
          <a:p>
            <a:pPr marL="0" indent="0">
              <a:buNone/>
            </a:pPr>
            <a:r>
              <a:rPr lang="en-GB" dirty="0"/>
              <a:t>d.	Naval Flying Corps</a:t>
            </a:r>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2</a:t>
            </a:r>
          </a:p>
        </p:txBody>
      </p:sp>
    </p:spTree>
    <p:extLst>
      <p:ext uri="{BB962C8B-B14F-4D97-AF65-F5344CB8AC3E}">
        <p14:creationId xmlns:p14="http://schemas.microsoft.com/office/powerpoint/2010/main" val="192645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2050"/>
          </a:xfrm>
        </p:spPr>
        <p:txBody>
          <a:bodyPr/>
          <a:lstStyle/>
          <a:p>
            <a:pPr marL="0" indent="0">
              <a:buNone/>
            </a:pPr>
            <a:r>
              <a:rPr lang="en-GB" b="1" dirty="0">
                <a:solidFill>
                  <a:srgbClr val="0072CF"/>
                </a:solidFill>
              </a:rPr>
              <a:t>LO1: </a:t>
            </a:r>
            <a:r>
              <a:rPr lang="en-GB" dirty="0">
                <a:solidFill>
                  <a:srgbClr val="0072CF"/>
                </a:solidFill>
              </a:rPr>
              <a:t>Know about the history and organisation of the Royal Air Force.</a:t>
            </a:r>
          </a:p>
          <a:p>
            <a:pPr marL="0" indent="0">
              <a:buNone/>
            </a:pPr>
            <a:endParaRPr lang="en-GB" dirty="0">
              <a:solidFill>
                <a:srgbClr val="0072CF"/>
              </a:solidFill>
            </a:endParaRPr>
          </a:p>
          <a:p>
            <a:r>
              <a:rPr lang="en-GB" dirty="0"/>
              <a:t>Identify key developments in the history of the RAF. </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4" name="Straight Connector 3">
            <a:extLst>
              <a:ext uri="{FF2B5EF4-FFF2-40B4-BE49-F238E27FC236}">
                <a16:creationId xmlns:a16="http://schemas.microsoft.com/office/drawing/2014/main" id="{8CBB761B-3BFA-4855-B4A4-8142A4A61647}"/>
              </a:ext>
            </a:extLst>
          </p:cNvPr>
          <p:cNvCxnSpPr>
            <a:cxnSpLocks/>
          </p:cNvCxnSpPr>
          <p:nvPr/>
        </p:nvCxnSpPr>
        <p:spPr>
          <a:xfrm>
            <a:off x="862641" y="1999091"/>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56829"/>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When did the Cold War begin and end?</a:t>
            </a:r>
          </a:p>
          <a:p>
            <a:pPr marL="0" indent="0">
              <a:buNone/>
            </a:pPr>
            <a:endParaRPr lang="en-GB" dirty="0"/>
          </a:p>
          <a:p>
            <a:pPr marL="0" indent="0">
              <a:buNone/>
            </a:pPr>
            <a:r>
              <a:rPr lang="en-GB" dirty="0"/>
              <a:t>a. 	1939 - 1945</a:t>
            </a:r>
          </a:p>
          <a:p>
            <a:pPr marL="0" indent="0">
              <a:buNone/>
            </a:pPr>
            <a:endParaRPr lang="en-GB" dirty="0"/>
          </a:p>
          <a:p>
            <a:pPr marL="0" indent="0">
              <a:buNone/>
            </a:pPr>
            <a:r>
              <a:rPr lang="en-GB" dirty="0"/>
              <a:t>b.	1947 - 1991</a:t>
            </a:r>
          </a:p>
          <a:p>
            <a:pPr marL="0" indent="0">
              <a:buNone/>
            </a:pPr>
            <a:endParaRPr lang="en-GB" dirty="0"/>
          </a:p>
          <a:p>
            <a:pPr marL="0" indent="0">
              <a:buNone/>
            </a:pPr>
            <a:r>
              <a:rPr lang="en-GB" dirty="0"/>
              <a:t>c.	1939 - 1980</a:t>
            </a:r>
          </a:p>
          <a:p>
            <a:pPr marL="0" indent="0">
              <a:buNone/>
            </a:pPr>
            <a:endParaRPr lang="en-GB" dirty="0"/>
          </a:p>
          <a:p>
            <a:pPr marL="0" indent="0">
              <a:buNone/>
            </a:pPr>
            <a:r>
              <a:rPr lang="en-GB" dirty="0"/>
              <a:t>d.	1918 - 1991</a:t>
            </a:r>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a:t>
            </a:r>
            <a:r>
              <a:rPr lang="en-GB" dirty="0"/>
              <a:t>3</a:t>
            </a:r>
            <a:endParaRPr lang="en-GB" sz="3200" dirty="0"/>
          </a:p>
        </p:txBody>
      </p:sp>
    </p:spTree>
    <p:extLst>
      <p:ext uri="{BB962C8B-B14F-4D97-AF65-F5344CB8AC3E}">
        <p14:creationId xmlns:p14="http://schemas.microsoft.com/office/powerpoint/2010/main" val="3117448006"/>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When did the Cold War begin and end?</a:t>
            </a:r>
          </a:p>
          <a:p>
            <a:pPr marL="0" indent="0">
              <a:buNone/>
            </a:pPr>
            <a:endParaRPr lang="en-GB" dirty="0"/>
          </a:p>
          <a:p>
            <a:pPr marL="0" indent="0">
              <a:buNone/>
            </a:pPr>
            <a:r>
              <a:rPr lang="en-GB" dirty="0"/>
              <a:t>a. 	1939 - 1945</a:t>
            </a:r>
          </a:p>
          <a:p>
            <a:pPr marL="0" indent="0">
              <a:buNone/>
            </a:pPr>
            <a:endParaRPr lang="en-GB" dirty="0"/>
          </a:p>
          <a:p>
            <a:pPr marL="0" indent="0">
              <a:buNone/>
            </a:pPr>
            <a:r>
              <a:rPr lang="en-GB" b="1" dirty="0">
                <a:solidFill>
                  <a:srgbClr val="0072CF"/>
                </a:solidFill>
              </a:rPr>
              <a:t>b.	1947 - 1991</a:t>
            </a:r>
          </a:p>
          <a:p>
            <a:pPr marL="0" indent="0">
              <a:buNone/>
            </a:pPr>
            <a:endParaRPr lang="en-GB" dirty="0"/>
          </a:p>
          <a:p>
            <a:pPr marL="0" indent="0">
              <a:buNone/>
            </a:pPr>
            <a:r>
              <a:rPr lang="en-GB" dirty="0"/>
              <a:t>c.	1939 - 1980</a:t>
            </a:r>
          </a:p>
          <a:p>
            <a:pPr marL="0" indent="0">
              <a:buNone/>
            </a:pPr>
            <a:endParaRPr lang="en-GB" dirty="0"/>
          </a:p>
          <a:p>
            <a:pPr marL="0" indent="0">
              <a:buNone/>
            </a:pPr>
            <a:r>
              <a:rPr lang="en-GB" dirty="0"/>
              <a:t>d.	1918 - 1991</a:t>
            </a:r>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a:t>
            </a:r>
            <a:r>
              <a:rPr lang="en-GB" dirty="0"/>
              <a:t>3</a:t>
            </a:r>
            <a:endParaRPr lang="en-GB" sz="3200" dirty="0"/>
          </a:p>
        </p:txBody>
      </p:sp>
    </p:spTree>
    <p:extLst>
      <p:ext uri="{BB962C8B-B14F-4D97-AF65-F5344CB8AC3E}">
        <p14:creationId xmlns:p14="http://schemas.microsoft.com/office/powerpoint/2010/main" val="420578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Which aircraft was the first RAF jet engine bomber?</a:t>
            </a:r>
          </a:p>
          <a:p>
            <a:pPr marL="0" indent="0">
              <a:buNone/>
            </a:pPr>
            <a:endParaRPr lang="en-GB" dirty="0"/>
          </a:p>
          <a:p>
            <a:pPr marL="0" indent="0">
              <a:buNone/>
            </a:pPr>
            <a:r>
              <a:rPr lang="en-GB" dirty="0"/>
              <a:t>a.	Canberra </a:t>
            </a:r>
          </a:p>
          <a:p>
            <a:pPr marL="0" indent="0">
              <a:buNone/>
            </a:pPr>
            <a:endParaRPr lang="en-GB" dirty="0"/>
          </a:p>
          <a:p>
            <a:pPr marL="0" indent="0">
              <a:buNone/>
            </a:pPr>
            <a:r>
              <a:rPr lang="en-GB" dirty="0"/>
              <a:t>b.	Wellington </a:t>
            </a:r>
          </a:p>
          <a:p>
            <a:pPr marL="0" indent="0">
              <a:buNone/>
            </a:pPr>
            <a:endParaRPr lang="en-GB" dirty="0"/>
          </a:p>
          <a:p>
            <a:pPr marL="0" indent="0">
              <a:buNone/>
            </a:pPr>
            <a:r>
              <a:rPr lang="en-GB" dirty="0"/>
              <a:t>c.	Meteor </a:t>
            </a:r>
          </a:p>
          <a:p>
            <a:pPr marL="0" indent="0">
              <a:buNone/>
            </a:pPr>
            <a:endParaRPr lang="en-GB" dirty="0"/>
          </a:p>
          <a:p>
            <a:pPr marL="0" indent="0">
              <a:buNone/>
            </a:pPr>
            <a:r>
              <a:rPr lang="en-GB" dirty="0"/>
              <a:t>d.	Vulcan</a:t>
            </a:r>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4</a:t>
            </a:r>
          </a:p>
        </p:txBody>
      </p:sp>
    </p:spTree>
    <p:extLst>
      <p:ext uri="{BB962C8B-B14F-4D97-AF65-F5344CB8AC3E}">
        <p14:creationId xmlns:p14="http://schemas.microsoft.com/office/powerpoint/2010/main" val="745951513"/>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Which aircraft was the first RAF jet engine bomber?</a:t>
            </a:r>
          </a:p>
          <a:p>
            <a:pPr marL="0" indent="0">
              <a:buNone/>
            </a:pPr>
            <a:endParaRPr lang="en-GB" dirty="0"/>
          </a:p>
          <a:p>
            <a:pPr marL="0" indent="0">
              <a:buNone/>
            </a:pPr>
            <a:r>
              <a:rPr lang="en-GB" b="1" dirty="0">
                <a:solidFill>
                  <a:srgbClr val="0072CF"/>
                </a:solidFill>
              </a:rPr>
              <a:t>a.	Canberra </a:t>
            </a:r>
          </a:p>
          <a:p>
            <a:pPr marL="0" indent="0">
              <a:buNone/>
            </a:pPr>
            <a:endParaRPr lang="en-GB" dirty="0"/>
          </a:p>
          <a:p>
            <a:pPr marL="0" indent="0">
              <a:buNone/>
            </a:pPr>
            <a:r>
              <a:rPr lang="en-GB" dirty="0"/>
              <a:t>b.	Wellington </a:t>
            </a:r>
          </a:p>
          <a:p>
            <a:pPr marL="0" indent="0">
              <a:buNone/>
            </a:pPr>
            <a:endParaRPr lang="en-GB" dirty="0"/>
          </a:p>
          <a:p>
            <a:pPr marL="0" indent="0">
              <a:buNone/>
            </a:pPr>
            <a:r>
              <a:rPr lang="en-GB" dirty="0"/>
              <a:t>c.	Meteor </a:t>
            </a:r>
          </a:p>
          <a:p>
            <a:pPr marL="0" indent="0">
              <a:buNone/>
            </a:pPr>
            <a:endParaRPr lang="en-GB" dirty="0"/>
          </a:p>
          <a:p>
            <a:pPr marL="0" indent="0">
              <a:buNone/>
            </a:pPr>
            <a:r>
              <a:rPr lang="en-GB" dirty="0"/>
              <a:t>d.	Vulcan</a:t>
            </a:r>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4</a:t>
            </a:r>
          </a:p>
        </p:txBody>
      </p:sp>
    </p:spTree>
    <p:extLst>
      <p:ext uri="{BB962C8B-B14F-4D97-AF65-F5344CB8AC3E}">
        <p14:creationId xmlns:p14="http://schemas.microsoft.com/office/powerpoint/2010/main" val="3671812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2050"/>
          </a:xfrm>
        </p:spPr>
        <p:txBody>
          <a:bodyPr/>
          <a:lstStyle/>
          <a:p>
            <a:pPr marL="0" indent="0">
              <a:buNone/>
            </a:pPr>
            <a:r>
              <a:rPr lang="en-GB" b="1" dirty="0">
                <a:solidFill>
                  <a:srgbClr val="0072CF"/>
                </a:solidFill>
              </a:rPr>
              <a:t>LO1: </a:t>
            </a:r>
            <a:r>
              <a:rPr lang="en-GB" dirty="0">
                <a:solidFill>
                  <a:srgbClr val="0072CF"/>
                </a:solidFill>
              </a:rPr>
              <a:t>Know about the history and organisation of the Royal Air Force.</a:t>
            </a:r>
          </a:p>
          <a:p>
            <a:pPr marL="0" indent="0">
              <a:buNone/>
            </a:pPr>
            <a:endParaRPr lang="en-GB" dirty="0">
              <a:solidFill>
                <a:srgbClr val="0072CF"/>
              </a:solidFill>
            </a:endParaRPr>
          </a:p>
          <a:p>
            <a:r>
              <a:rPr lang="en-GB" dirty="0"/>
              <a:t>Outline the basic organisational structure of the RAF.</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4" name="Straight Connector 3">
            <a:extLst>
              <a:ext uri="{FF2B5EF4-FFF2-40B4-BE49-F238E27FC236}">
                <a16:creationId xmlns:a16="http://schemas.microsoft.com/office/drawing/2014/main" id="{8CBB761B-3BFA-4855-B4A4-8142A4A61647}"/>
              </a:ext>
            </a:extLst>
          </p:cNvPr>
          <p:cNvCxnSpPr>
            <a:cxnSpLocks/>
          </p:cNvCxnSpPr>
          <p:nvPr/>
        </p:nvCxnSpPr>
        <p:spPr>
          <a:xfrm>
            <a:off x="862641" y="1999091"/>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870586"/>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BF79-BF91-480B-B55A-FA76F7E52BFB}"/>
              </a:ext>
            </a:extLst>
          </p:cNvPr>
          <p:cNvSpPr>
            <a:spLocks noGrp="1"/>
          </p:cNvSpPr>
          <p:nvPr>
            <p:ph type="title"/>
          </p:nvPr>
        </p:nvSpPr>
        <p:spPr>
          <a:xfrm>
            <a:off x="673248" y="271587"/>
            <a:ext cx="4558319" cy="609473"/>
          </a:xfrm>
        </p:spPr>
        <p:txBody>
          <a:bodyPr/>
          <a:lstStyle/>
          <a:p>
            <a:r>
              <a:rPr lang="en-GB" dirty="0"/>
              <a:t>STRUCTURE OF THE RAF</a:t>
            </a:r>
          </a:p>
        </p:txBody>
      </p:sp>
      <p:graphicFrame>
        <p:nvGraphicFramePr>
          <p:cNvPr id="4" name="Table 3">
            <a:extLst>
              <a:ext uri="{FF2B5EF4-FFF2-40B4-BE49-F238E27FC236}">
                <a16:creationId xmlns:a16="http://schemas.microsoft.com/office/drawing/2014/main" id="{66C78FE4-35CA-41B3-AD77-DD324F57DD89}"/>
              </a:ext>
            </a:extLst>
          </p:cNvPr>
          <p:cNvGraphicFramePr>
            <a:graphicFrameLocks noGrp="1"/>
          </p:cNvGraphicFramePr>
          <p:nvPr>
            <p:extLst>
              <p:ext uri="{D42A27DB-BD31-4B8C-83A1-F6EECF244321}">
                <p14:modId xmlns:p14="http://schemas.microsoft.com/office/powerpoint/2010/main" val="1654674396"/>
              </p:ext>
            </p:extLst>
          </p:nvPr>
        </p:nvGraphicFramePr>
        <p:xfrm>
          <a:off x="8470760" y="270113"/>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5" name="Group 4">
            <a:extLst>
              <a:ext uri="{FF2B5EF4-FFF2-40B4-BE49-F238E27FC236}">
                <a16:creationId xmlns:a16="http://schemas.microsoft.com/office/drawing/2014/main" id="{45286BCD-EAC6-4B5E-A9BC-ED2F1ED21545}"/>
              </a:ext>
            </a:extLst>
          </p:cNvPr>
          <p:cNvGrpSpPr>
            <a:grpSpLocks/>
          </p:cNvGrpSpPr>
          <p:nvPr/>
        </p:nvGrpSpPr>
        <p:grpSpPr bwMode="auto">
          <a:xfrm>
            <a:off x="628278" y="2150234"/>
            <a:ext cx="5787513" cy="3781043"/>
            <a:chOff x="108058200" y="110773875"/>
            <a:chExt cx="4336378" cy="2832467"/>
          </a:xfrm>
        </p:grpSpPr>
        <p:cxnSp>
          <p:nvCxnSpPr>
            <p:cNvPr id="6" name="AutoShape 3">
              <a:extLst>
                <a:ext uri="{FF2B5EF4-FFF2-40B4-BE49-F238E27FC236}">
                  <a16:creationId xmlns:a16="http://schemas.microsoft.com/office/drawing/2014/main" id="{68A69EB0-21EA-4B10-88FA-D4CA5551E10D}"/>
                </a:ext>
              </a:extLst>
            </p:cNvPr>
            <p:cNvCxnSpPr>
              <a:cxnSpLocks noChangeShapeType="1"/>
            </p:cNvCxnSpPr>
            <p:nvPr/>
          </p:nvCxnSpPr>
          <p:spPr bwMode="auto">
            <a:xfrm flipV="1">
              <a:off x="110223112" y="111141381"/>
              <a:ext cx="0" cy="797754"/>
            </a:xfrm>
            <a:prstGeom prst="straightConnector1">
              <a:avLst/>
            </a:prstGeom>
            <a:noFill/>
            <a:ln w="25400" algn="ctr">
              <a:solidFill>
                <a:srgbClr val="850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7" name="Rectangle 6">
              <a:extLst>
                <a:ext uri="{FF2B5EF4-FFF2-40B4-BE49-F238E27FC236}">
                  <a16:creationId xmlns:a16="http://schemas.microsoft.com/office/drawing/2014/main" id="{7C214083-DA0F-4F3E-BC47-F8F6C46891DA}"/>
                </a:ext>
              </a:extLst>
            </p:cNvPr>
            <p:cNvSpPr>
              <a:spLocks noChangeArrowheads="1"/>
            </p:cNvSpPr>
            <p:nvPr/>
          </p:nvSpPr>
          <p:spPr bwMode="auto">
            <a:xfrm>
              <a:off x="109369630" y="110773875"/>
              <a:ext cx="1703073" cy="484031"/>
            </a:xfrm>
            <a:prstGeom prst="rect">
              <a:avLst/>
            </a:prstGeom>
            <a:solidFill>
              <a:srgbClr val="0072C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FFFF"/>
                  </a:solidFill>
                  <a:effectLst/>
                  <a:latin typeface="Myriad Pro" panose="020B0503030403020204" pitchFamily="34" charset="0"/>
                </a:rPr>
                <a:t>Defence Council</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45B52D5D-4B91-4E33-B582-19D4C7ACFDB4}"/>
                </a:ext>
              </a:extLst>
            </p:cNvPr>
            <p:cNvSpPr>
              <a:spLocks noChangeArrowheads="1"/>
            </p:cNvSpPr>
            <p:nvPr/>
          </p:nvSpPr>
          <p:spPr bwMode="auto">
            <a:xfrm>
              <a:off x="109369630" y="111347542"/>
              <a:ext cx="1703073" cy="484031"/>
            </a:xfrm>
            <a:prstGeom prst="rect">
              <a:avLst/>
            </a:prstGeom>
            <a:solidFill>
              <a:srgbClr val="0072C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FFFF"/>
                  </a:solidFill>
                  <a:effectLst/>
                  <a:latin typeface="Myriad Pro" panose="020B0503030403020204" pitchFamily="34" charset="0"/>
                </a:rPr>
                <a:t>Air Force Board</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cxnSp>
          <p:nvCxnSpPr>
            <p:cNvPr id="9" name="AutoShape 6">
              <a:extLst>
                <a:ext uri="{FF2B5EF4-FFF2-40B4-BE49-F238E27FC236}">
                  <a16:creationId xmlns:a16="http://schemas.microsoft.com/office/drawing/2014/main" id="{19C84106-F036-4716-91F1-5C32FE000D73}"/>
                </a:ext>
              </a:extLst>
            </p:cNvPr>
            <p:cNvCxnSpPr>
              <a:cxnSpLocks noChangeShapeType="1"/>
            </p:cNvCxnSpPr>
            <p:nvPr/>
          </p:nvCxnSpPr>
          <p:spPr bwMode="auto">
            <a:xfrm>
              <a:off x="110855350" y="112176165"/>
              <a:ext cx="1066662" cy="0"/>
            </a:xfrm>
            <a:prstGeom prst="straightConnector1">
              <a:avLst/>
            </a:prstGeom>
            <a:noFill/>
            <a:ln w="25400" algn="ctr">
              <a:solidFill>
                <a:srgbClr val="850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10" name="AutoShape 7">
              <a:extLst>
                <a:ext uri="{FF2B5EF4-FFF2-40B4-BE49-F238E27FC236}">
                  <a16:creationId xmlns:a16="http://schemas.microsoft.com/office/drawing/2014/main" id="{D9E589EC-24F2-4EFA-96CE-1A10977BD0A7}"/>
                </a:ext>
              </a:extLst>
            </p:cNvPr>
            <p:cNvCxnSpPr>
              <a:cxnSpLocks noChangeShapeType="1"/>
            </p:cNvCxnSpPr>
            <p:nvPr/>
          </p:nvCxnSpPr>
          <p:spPr bwMode="auto">
            <a:xfrm flipV="1">
              <a:off x="111911721" y="112167202"/>
              <a:ext cx="0" cy="797754"/>
            </a:xfrm>
            <a:prstGeom prst="straightConnector1">
              <a:avLst/>
            </a:prstGeom>
            <a:noFill/>
            <a:ln w="25400" algn="ctr">
              <a:solidFill>
                <a:srgbClr val="850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grpSp>
          <p:nvGrpSpPr>
            <p:cNvPr id="11" name="Group 8">
              <a:extLst>
                <a:ext uri="{FF2B5EF4-FFF2-40B4-BE49-F238E27FC236}">
                  <a16:creationId xmlns:a16="http://schemas.microsoft.com/office/drawing/2014/main" id="{77F4686E-5F08-435E-880A-0DBF21BDB310}"/>
                </a:ext>
              </a:extLst>
            </p:cNvPr>
            <p:cNvGrpSpPr>
              <a:grpSpLocks/>
            </p:cNvGrpSpPr>
            <p:nvPr/>
          </p:nvGrpSpPr>
          <p:grpSpPr bwMode="auto">
            <a:xfrm>
              <a:off x="108552339" y="112190115"/>
              <a:ext cx="1066662" cy="797754"/>
              <a:chOff x="108583291" y="108889800"/>
              <a:chExt cx="1133475" cy="847724"/>
            </a:xfrm>
          </p:grpSpPr>
          <p:cxnSp>
            <p:nvCxnSpPr>
              <p:cNvPr id="20" name="AutoShape 9">
                <a:extLst>
                  <a:ext uri="{FF2B5EF4-FFF2-40B4-BE49-F238E27FC236}">
                    <a16:creationId xmlns:a16="http://schemas.microsoft.com/office/drawing/2014/main" id="{2306AEDB-B89B-4D35-84A7-016BAEA868BF}"/>
                  </a:ext>
                </a:extLst>
              </p:cNvPr>
              <p:cNvCxnSpPr>
                <a:cxnSpLocks noChangeShapeType="1"/>
              </p:cNvCxnSpPr>
              <p:nvPr/>
            </p:nvCxnSpPr>
            <p:spPr bwMode="auto">
              <a:xfrm flipH="1">
                <a:off x="108583291" y="108899325"/>
                <a:ext cx="1133475" cy="0"/>
              </a:xfrm>
              <a:prstGeom prst="straightConnector1">
                <a:avLst/>
              </a:prstGeom>
              <a:noFill/>
              <a:ln w="25400">
                <a:solidFill>
                  <a:srgbClr val="850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21" name="AutoShape 10">
                <a:extLst>
                  <a:ext uri="{FF2B5EF4-FFF2-40B4-BE49-F238E27FC236}">
                    <a16:creationId xmlns:a16="http://schemas.microsoft.com/office/drawing/2014/main" id="{456EB0CA-C2E3-45ED-97E3-8D88FFD7F577}"/>
                  </a:ext>
                </a:extLst>
              </p:cNvPr>
              <p:cNvCxnSpPr>
                <a:cxnSpLocks noChangeShapeType="1"/>
              </p:cNvCxnSpPr>
              <p:nvPr/>
            </p:nvCxnSpPr>
            <p:spPr bwMode="auto">
              <a:xfrm flipV="1">
                <a:off x="108583291" y="108889800"/>
                <a:ext cx="0" cy="847724"/>
              </a:xfrm>
              <a:prstGeom prst="straightConnector1">
                <a:avLst/>
              </a:prstGeom>
              <a:noFill/>
              <a:ln w="25400" algn="ctr">
                <a:solidFill>
                  <a:srgbClr val="850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grpSp>
        <p:cxnSp>
          <p:nvCxnSpPr>
            <p:cNvPr id="12" name="AutoShape 11">
              <a:extLst>
                <a:ext uri="{FF2B5EF4-FFF2-40B4-BE49-F238E27FC236}">
                  <a16:creationId xmlns:a16="http://schemas.microsoft.com/office/drawing/2014/main" id="{FA493D25-0997-4473-8DBE-A209BD655793}"/>
                </a:ext>
              </a:extLst>
            </p:cNvPr>
            <p:cNvCxnSpPr>
              <a:cxnSpLocks noChangeShapeType="1"/>
            </p:cNvCxnSpPr>
            <p:nvPr/>
          </p:nvCxnSpPr>
          <p:spPr bwMode="auto">
            <a:xfrm flipH="1" flipV="1">
              <a:off x="110772663" y="112186348"/>
              <a:ext cx="5092" cy="1087982"/>
            </a:xfrm>
            <a:prstGeom prst="straightConnector1">
              <a:avLst/>
            </a:prstGeom>
            <a:noFill/>
            <a:ln w="25400" algn="ctr">
              <a:solidFill>
                <a:srgbClr val="850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cxnSp>
          <p:nvCxnSpPr>
            <p:cNvPr id="13" name="AutoShape 12">
              <a:extLst>
                <a:ext uri="{FF2B5EF4-FFF2-40B4-BE49-F238E27FC236}">
                  <a16:creationId xmlns:a16="http://schemas.microsoft.com/office/drawing/2014/main" id="{047655D7-AB72-4916-9EA9-2FEBD7A9AEE4}"/>
                </a:ext>
              </a:extLst>
            </p:cNvPr>
            <p:cNvCxnSpPr>
              <a:cxnSpLocks noChangeShapeType="1"/>
            </p:cNvCxnSpPr>
            <p:nvPr/>
          </p:nvCxnSpPr>
          <p:spPr bwMode="auto">
            <a:xfrm flipV="1">
              <a:off x="109670306" y="112109919"/>
              <a:ext cx="0" cy="797754"/>
            </a:xfrm>
            <a:prstGeom prst="straightConnector1">
              <a:avLst/>
            </a:prstGeom>
            <a:noFill/>
            <a:ln w="25400" algn="ctr">
              <a:solidFill>
                <a:srgbClr val="850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4" name="Rectangle 13">
              <a:extLst>
                <a:ext uri="{FF2B5EF4-FFF2-40B4-BE49-F238E27FC236}">
                  <a16:creationId xmlns:a16="http://schemas.microsoft.com/office/drawing/2014/main" id="{AEEAD785-4B27-4E0D-B3C7-7E7D6B1B5FD2}"/>
                </a:ext>
              </a:extLst>
            </p:cNvPr>
            <p:cNvSpPr>
              <a:spLocks noChangeArrowheads="1"/>
            </p:cNvSpPr>
            <p:nvPr/>
          </p:nvSpPr>
          <p:spPr bwMode="auto">
            <a:xfrm>
              <a:off x="109369630" y="111939135"/>
              <a:ext cx="1703073" cy="484032"/>
            </a:xfrm>
            <a:prstGeom prst="rect">
              <a:avLst/>
            </a:prstGeom>
            <a:solidFill>
              <a:srgbClr val="0072C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FFFF"/>
                  </a:solidFill>
                  <a:effectLst/>
                  <a:latin typeface="Myriad Pro" panose="020B0503030403020204" pitchFamily="34" charset="0"/>
                </a:rPr>
                <a:t>RAF Air Command</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B85CB7D6-8771-4B85-A3C6-D792EAA8F867}"/>
                </a:ext>
              </a:extLst>
            </p:cNvPr>
            <p:cNvSpPr>
              <a:spLocks noChangeArrowheads="1"/>
            </p:cNvSpPr>
            <p:nvPr/>
          </p:nvSpPr>
          <p:spPr bwMode="auto">
            <a:xfrm>
              <a:off x="108058200" y="112530729"/>
              <a:ext cx="998508" cy="484031"/>
            </a:xfrm>
            <a:prstGeom prst="rect">
              <a:avLst/>
            </a:prstGeom>
            <a:solidFill>
              <a:srgbClr val="0072C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FFFF"/>
                  </a:solidFill>
                  <a:effectLst/>
                  <a:latin typeface="Myriad Pro" panose="020B0503030403020204" pitchFamily="34" charset="0"/>
                </a:rPr>
                <a:t>1 Group</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172E73B3-A4C7-414F-81A4-C7875D2089E2}"/>
                </a:ext>
              </a:extLst>
            </p:cNvPr>
            <p:cNvSpPr>
              <a:spLocks noChangeArrowheads="1"/>
            </p:cNvSpPr>
            <p:nvPr/>
          </p:nvSpPr>
          <p:spPr bwMode="auto">
            <a:xfrm>
              <a:off x="109170824" y="112530729"/>
              <a:ext cx="998507" cy="484031"/>
            </a:xfrm>
            <a:prstGeom prst="rect">
              <a:avLst/>
            </a:prstGeom>
            <a:solidFill>
              <a:srgbClr val="0072C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FFFF"/>
                  </a:solidFill>
                  <a:effectLst/>
                  <a:latin typeface="Myriad Pro" panose="020B0503030403020204" pitchFamily="34" charset="0"/>
                </a:rPr>
                <a:t>2 Group</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56D0E9EB-E8B5-46F1-A8A6-A6988E01E0CB}"/>
                </a:ext>
              </a:extLst>
            </p:cNvPr>
            <p:cNvSpPr>
              <a:spLocks noChangeArrowheads="1"/>
            </p:cNvSpPr>
            <p:nvPr/>
          </p:nvSpPr>
          <p:spPr bwMode="auto">
            <a:xfrm>
              <a:off x="110283447" y="112530729"/>
              <a:ext cx="998507" cy="484031"/>
            </a:xfrm>
            <a:prstGeom prst="rect">
              <a:avLst/>
            </a:prstGeom>
            <a:solidFill>
              <a:srgbClr val="0072C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FFFF"/>
                  </a:solidFill>
                  <a:effectLst/>
                  <a:latin typeface="Myriad Pro" panose="020B0503030403020204" pitchFamily="34" charset="0"/>
                </a:rPr>
                <a:t>22 Group</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D7639E2D-67B3-4152-8D4A-36D76D306255}"/>
                </a:ext>
              </a:extLst>
            </p:cNvPr>
            <p:cNvSpPr>
              <a:spLocks noChangeArrowheads="1"/>
            </p:cNvSpPr>
            <p:nvPr/>
          </p:nvSpPr>
          <p:spPr bwMode="auto">
            <a:xfrm>
              <a:off x="111396070" y="112530729"/>
              <a:ext cx="998508" cy="484031"/>
            </a:xfrm>
            <a:prstGeom prst="rect">
              <a:avLst/>
            </a:prstGeom>
            <a:solidFill>
              <a:srgbClr val="0072C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FFFF"/>
                  </a:solidFill>
                  <a:effectLst/>
                  <a:latin typeface="Myriad Pro" panose="020B0503030403020204" pitchFamily="34" charset="0"/>
                </a:rPr>
                <a:t>38 Group</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35D8C44C-EFFE-4AF8-97F1-BD608B1C07E1}"/>
                </a:ext>
              </a:extLst>
            </p:cNvPr>
            <p:cNvSpPr>
              <a:spLocks noChangeArrowheads="1"/>
            </p:cNvSpPr>
            <p:nvPr/>
          </p:nvSpPr>
          <p:spPr bwMode="auto">
            <a:xfrm>
              <a:off x="110083586" y="113122311"/>
              <a:ext cx="1391249" cy="484031"/>
            </a:xfrm>
            <a:prstGeom prst="rect">
              <a:avLst/>
            </a:prstGeom>
            <a:solidFill>
              <a:srgbClr val="0072C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FFFFFF"/>
                  </a:solidFill>
                  <a:effectLst/>
                  <a:latin typeface="Myriad Pro" panose="020B0503030403020204" pitchFamily="34" charset="0"/>
                </a:rPr>
                <a:t>RAF Air Cadets</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pSp>
      <p:grpSp>
        <p:nvGrpSpPr>
          <p:cNvPr id="22" name="Group 21">
            <a:extLst>
              <a:ext uri="{FF2B5EF4-FFF2-40B4-BE49-F238E27FC236}">
                <a16:creationId xmlns:a16="http://schemas.microsoft.com/office/drawing/2014/main" id="{8EC2D721-8FA3-43E9-AC78-EFE86C937A3B}"/>
              </a:ext>
            </a:extLst>
          </p:cNvPr>
          <p:cNvGrpSpPr/>
          <p:nvPr/>
        </p:nvGrpSpPr>
        <p:grpSpPr>
          <a:xfrm>
            <a:off x="6638290" y="1584609"/>
            <a:ext cx="3242140" cy="5003278"/>
            <a:chOff x="6486524" y="682567"/>
            <a:chExt cx="3743157" cy="5776448"/>
          </a:xfrm>
        </p:grpSpPr>
        <p:pic>
          <p:nvPicPr>
            <p:cNvPr id="23" name="Picture 8" descr="Image result for raf cranwell">
              <a:extLst>
                <a:ext uri="{FF2B5EF4-FFF2-40B4-BE49-F238E27FC236}">
                  <a16:creationId xmlns:a16="http://schemas.microsoft.com/office/drawing/2014/main" id="{542826B3-910B-4517-BB14-FBBD51F150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86525" y="3965590"/>
              <a:ext cx="3743156" cy="24934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mage result for raf 1 group">
              <a:extLst>
                <a:ext uri="{FF2B5EF4-FFF2-40B4-BE49-F238E27FC236}">
                  <a16:creationId xmlns:a16="http://schemas.microsoft.com/office/drawing/2014/main" id="{7A2A3754-A014-493C-B99B-B1B4122FE23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6524" y="682567"/>
              <a:ext cx="3743157" cy="13060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Image result for raf 2 group">
              <a:extLst>
                <a:ext uri="{FF2B5EF4-FFF2-40B4-BE49-F238E27FC236}">
                  <a16:creationId xmlns:a16="http://schemas.microsoft.com/office/drawing/2014/main" id="{D496BA93-B433-4F71-A66A-1CD89622FEE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86525" y="2108770"/>
              <a:ext cx="3743156" cy="17049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0739823"/>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8826-676C-41B8-853D-E5AF489363D2}"/>
              </a:ext>
            </a:extLst>
          </p:cNvPr>
          <p:cNvSpPr>
            <a:spLocks noGrp="1"/>
          </p:cNvSpPr>
          <p:nvPr>
            <p:ph type="title"/>
          </p:nvPr>
        </p:nvSpPr>
        <p:spPr>
          <a:xfrm>
            <a:off x="673248" y="271587"/>
            <a:ext cx="5082975" cy="609473"/>
          </a:xfrm>
        </p:spPr>
        <p:txBody>
          <a:bodyPr/>
          <a:lstStyle/>
          <a:p>
            <a:r>
              <a:rPr lang="en-GB" dirty="0"/>
              <a:t>No. 1 GROUP– AIR COMBAT</a:t>
            </a:r>
          </a:p>
        </p:txBody>
      </p:sp>
      <p:sp>
        <p:nvSpPr>
          <p:cNvPr id="3" name="Content Placeholder 2">
            <a:extLst>
              <a:ext uri="{FF2B5EF4-FFF2-40B4-BE49-F238E27FC236}">
                <a16:creationId xmlns:a16="http://schemas.microsoft.com/office/drawing/2014/main" id="{652E2A59-27C8-422E-9C0F-F55084AA47E0}"/>
              </a:ext>
            </a:extLst>
          </p:cNvPr>
          <p:cNvSpPr>
            <a:spLocks noGrp="1"/>
          </p:cNvSpPr>
          <p:nvPr>
            <p:ph idx="1"/>
          </p:nvPr>
        </p:nvSpPr>
        <p:spPr/>
        <p:txBody>
          <a:bodyPr/>
          <a:lstStyle/>
          <a:p>
            <a:r>
              <a:rPr lang="en-GB" dirty="0"/>
              <a:t>Units which come under 1 Group:</a:t>
            </a:r>
          </a:p>
          <a:p>
            <a:pPr lvl="1"/>
            <a:r>
              <a:rPr lang="en-GB" sz="2400" dirty="0"/>
              <a:t>Fast Jet Squadrons.</a:t>
            </a:r>
          </a:p>
          <a:p>
            <a:pPr lvl="1"/>
            <a:r>
              <a:rPr lang="en-GB" sz="2400" dirty="0"/>
              <a:t>The Battle of Britain Memorial Flight.</a:t>
            </a:r>
          </a:p>
        </p:txBody>
      </p:sp>
      <p:pic>
        <p:nvPicPr>
          <p:cNvPr id="4" name="Picture 5" descr="badge_1_group">
            <a:extLst>
              <a:ext uri="{FF2B5EF4-FFF2-40B4-BE49-F238E27FC236}">
                <a16:creationId xmlns:a16="http://schemas.microsoft.com/office/drawing/2014/main" id="{EA569457-D1BA-45BD-9E15-811A601DADC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r="-2965" b="-9884"/>
          <a:stretch>
            <a:fillRect/>
          </a:stretch>
        </p:blipFill>
        <p:spPr bwMode="auto">
          <a:xfrm>
            <a:off x="7029395" y="2724687"/>
            <a:ext cx="2848030" cy="413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Picture 4">
            <a:extLst>
              <a:ext uri="{FF2B5EF4-FFF2-40B4-BE49-F238E27FC236}">
                <a16:creationId xmlns:a16="http://schemas.microsoft.com/office/drawing/2014/main" id="{02E92950-E638-4CD1-BB30-6982EE23D449}"/>
              </a:ext>
            </a:extLst>
          </p:cNvPr>
          <p:cNvPicPr>
            <a:picLocks noChangeAspect="1"/>
          </p:cNvPicPr>
          <p:nvPr/>
        </p:nvPicPr>
        <p:blipFill>
          <a:blip r:embed="rId4"/>
          <a:stretch>
            <a:fillRect/>
          </a:stretch>
        </p:blipFill>
        <p:spPr>
          <a:xfrm>
            <a:off x="3171769" y="4408363"/>
            <a:ext cx="3692785" cy="2178050"/>
          </a:xfrm>
          <a:prstGeom prst="rect">
            <a:avLst/>
          </a:prstGeom>
        </p:spPr>
      </p:pic>
      <p:pic>
        <p:nvPicPr>
          <p:cNvPr id="6" name="Picture 2" descr="Image result for raf eurofighter typhoon">
            <a:extLst>
              <a:ext uri="{FF2B5EF4-FFF2-40B4-BE49-F238E27FC236}">
                <a16:creationId xmlns:a16="http://schemas.microsoft.com/office/drawing/2014/main" id="{083E6B43-D7E8-42C4-8781-BA721911AE0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38145" y="4408363"/>
            <a:ext cx="2168783" cy="21780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46F835FE-9DDF-4606-97F1-F6A4F4A16CDD}"/>
              </a:ext>
            </a:extLst>
          </p:cNvPr>
          <p:cNvGraphicFramePr>
            <a:graphicFrameLocks noGrp="1"/>
          </p:cNvGraphicFramePr>
          <p:nvPr>
            <p:extLst>
              <p:ext uri="{D42A27DB-BD31-4B8C-83A1-F6EECF244321}">
                <p14:modId xmlns:p14="http://schemas.microsoft.com/office/powerpoint/2010/main" val="3433691594"/>
              </p:ext>
            </p:extLst>
          </p:nvPr>
        </p:nvGraphicFramePr>
        <p:xfrm>
          <a:off x="8470760" y="270113"/>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402170946"/>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8826-676C-41B8-853D-E5AF489363D2}"/>
              </a:ext>
            </a:extLst>
          </p:cNvPr>
          <p:cNvSpPr>
            <a:spLocks noGrp="1"/>
          </p:cNvSpPr>
          <p:nvPr>
            <p:ph type="title"/>
          </p:nvPr>
        </p:nvSpPr>
        <p:spPr>
          <a:xfrm>
            <a:off x="673248" y="271587"/>
            <a:ext cx="6986726" cy="609473"/>
          </a:xfrm>
        </p:spPr>
        <p:txBody>
          <a:bodyPr>
            <a:normAutofit/>
          </a:bodyPr>
          <a:lstStyle/>
          <a:p>
            <a:r>
              <a:rPr lang="en-GB" dirty="0"/>
              <a:t>No. 2 GROUP – AIR COMBAT SUPPORT</a:t>
            </a:r>
          </a:p>
        </p:txBody>
      </p:sp>
      <p:sp>
        <p:nvSpPr>
          <p:cNvPr id="3" name="Content Placeholder 2">
            <a:extLst>
              <a:ext uri="{FF2B5EF4-FFF2-40B4-BE49-F238E27FC236}">
                <a16:creationId xmlns:a16="http://schemas.microsoft.com/office/drawing/2014/main" id="{652E2A59-27C8-422E-9C0F-F55084AA47E0}"/>
              </a:ext>
            </a:extLst>
          </p:cNvPr>
          <p:cNvSpPr>
            <a:spLocks noGrp="1"/>
          </p:cNvSpPr>
          <p:nvPr>
            <p:ph idx="1"/>
          </p:nvPr>
        </p:nvSpPr>
        <p:spPr>
          <a:xfrm>
            <a:off x="673248" y="1184490"/>
            <a:ext cx="5997375" cy="5402050"/>
          </a:xfrm>
        </p:spPr>
        <p:txBody>
          <a:bodyPr/>
          <a:lstStyle/>
          <a:p>
            <a:r>
              <a:rPr lang="en-GB" dirty="0"/>
              <a:t>Units Which come under 2 Group:</a:t>
            </a:r>
          </a:p>
          <a:p>
            <a:pPr lvl="1"/>
            <a:r>
              <a:rPr lang="en-GB" sz="2400" dirty="0"/>
              <a:t>Force Protection which includes:</a:t>
            </a:r>
          </a:p>
          <a:p>
            <a:pPr lvl="2"/>
            <a:r>
              <a:rPr lang="en-GB" sz="2400" dirty="0"/>
              <a:t>RAF Regiment</a:t>
            </a:r>
          </a:p>
          <a:p>
            <a:pPr lvl="2"/>
            <a:r>
              <a:rPr lang="en-GB" sz="2400" dirty="0"/>
              <a:t>RAF Police</a:t>
            </a:r>
          </a:p>
          <a:p>
            <a:pPr lvl="2"/>
            <a:r>
              <a:rPr lang="en-GB" sz="2400" dirty="0"/>
              <a:t>Tactical Transport and Refuelling</a:t>
            </a:r>
          </a:p>
          <a:p>
            <a:pPr lvl="2"/>
            <a:r>
              <a:rPr lang="en-GB" sz="2400" dirty="0"/>
              <a:t>Combat Intelligence, Surveillance, Target Acquisition &amp; Reconnaissance (</a:t>
            </a:r>
            <a:r>
              <a:rPr lang="en-GB" sz="2400" dirty="0" err="1"/>
              <a:t>CISTAR</a:t>
            </a:r>
            <a:r>
              <a:rPr lang="en-GB" sz="2400" dirty="0"/>
              <a:t>)</a:t>
            </a:r>
          </a:p>
        </p:txBody>
      </p:sp>
      <p:graphicFrame>
        <p:nvGraphicFramePr>
          <p:cNvPr id="7" name="Table 6">
            <a:extLst>
              <a:ext uri="{FF2B5EF4-FFF2-40B4-BE49-F238E27FC236}">
                <a16:creationId xmlns:a16="http://schemas.microsoft.com/office/drawing/2014/main" id="{46F835FE-9DDF-4606-97F1-F6A4F4A16CDD}"/>
              </a:ext>
            </a:extLst>
          </p:cNvPr>
          <p:cNvGraphicFramePr>
            <a:graphicFrameLocks noGrp="1"/>
          </p:cNvGraphicFramePr>
          <p:nvPr>
            <p:extLst/>
          </p:nvPr>
        </p:nvGraphicFramePr>
        <p:xfrm>
          <a:off x="8470760" y="270113"/>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8" name="Picture 7">
            <a:extLst>
              <a:ext uri="{FF2B5EF4-FFF2-40B4-BE49-F238E27FC236}">
                <a16:creationId xmlns:a16="http://schemas.microsoft.com/office/drawing/2014/main" id="{163F718D-A691-4B28-A8E5-35F997EC691E}"/>
              </a:ext>
            </a:extLst>
          </p:cNvPr>
          <p:cNvPicPr>
            <a:picLocks noChangeAspect="1"/>
          </p:cNvPicPr>
          <p:nvPr/>
        </p:nvPicPr>
        <p:blipFill>
          <a:blip r:embed="rId3"/>
          <a:stretch>
            <a:fillRect/>
          </a:stretch>
        </p:blipFill>
        <p:spPr>
          <a:xfrm>
            <a:off x="7016765" y="2706980"/>
            <a:ext cx="2848030" cy="4061080"/>
          </a:xfrm>
          <a:prstGeom prst="rect">
            <a:avLst/>
          </a:prstGeom>
        </p:spPr>
      </p:pic>
    </p:spTree>
    <p:extLst>
      <p:ext uri="{BB962C8B-B14F-4D97-AF65-F5344CB8AC3E}">
        <p14:creationId xmlns:p14="http://schemas.microsoft.com/office/powerpoint/2010/main" val="1618999906"/>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8826-676C-41B8-853D-E5AF489363D2}"/>
              </a:ext>
            </a:extLst>
          </p:cNvPr>
          <p:cNvSpPr>
            <a:spLocks noGrp="1"/>
          </p:cNvSpPr>
          <p:nvPr>
            <p:ph type="title"/>
          </p:nvPr>
        </p:nvSpPr>
        <p:spPr>
          <a:xfrm>
            <a:off x="673248" y="271587"/>
            <a:ext cx="4948063" cy="609473"/>
          </a:xfrm>
        </p:spPr>
        <p:txBody>
          <a:bodyPr>
            <a:normAutofit/>
          </a:bodyPr>
          <a:lstStyle/>
          <a:p>
            <a:r>
              <a:rPr lang="en-GB" dirty="0"/>
              <a:t>No. 22 GROUP – TRAINING</a:t>
            </a:r>
          </a:p>
        </p:txBody>
      </p:sp>
      <p:sp>
        <p:nvSpPr>
          <p:cNvPr id="3" name="Content Placeholder 2">
            <a:extLst>
              <a:ext uri="{FF2B5EF4-FFF2-40B4-BE49-F238E27FC236}">
                <a16:creationId xmlns:a16="http://schemas.microsoft.com/office/drawing/2014/main" id="{652E2A59-27C8-422E-9C0F-F55084AA47E0}"/>
              </a:ext>
            </a:extLst>
          </p:cNvPr>
          <p:cNvSpPr>
            <a:spLocks noGrp="1"/>
          </p:cNvSpPr>
          <p:nvPr>
            <p:ph idx="1"/>
          </p:nvPr>
        </p:nvSpPr>
        <p:spPr>
          <a:xfrm>
            <a:off x="673248" y="1184490"/>
            <a:ext cx="5997375" cy="5402050"/>
          </a:xfrm>
        </p:spPr>
        <p:txBody>
          <a:bodyPr/>
          <a:lstStyle/>
          <a:p>
            <a:r>
              <a:rPr lang="en-GB" dirty="0"/>
              <a:t>Responsible for all Training including:</a:t>
            </a:r>
          </a:p>
          <a:p>
            <a:pPr lvl="1"/>
            <a:r>
              <a:rPr lang="en-GB" sz="2400" dirty="0"/>
              <a:t>RAF College Cranwell</a:t>
            </a:r>
          </a:p>
          <a:p>
            <a:pPr lvl="1"/>
            <a:r>
              <a:rPr lang="en-GB" sz="2400" dirty="0" err="1"/>
              <a:t>DSAE</a:t>
            </a:r>
            <a:r>
              <a:rPr lang="en-GB" sz="2400" dirty="0"/>
              <a:t> Cosford</a:t>
            </a:r>
          </a:p>
          <a:p>
            <a:pPr lvl="1"/>
            <a:r>
              <a:rPr lang="en-GB" sz="2400" dirty="0"/>
              <a:t>The Air Cadets</a:t>
            </a:r>
          </a:p>
          <a:p>
            <a:pPr lvl="1"/>
            <a:r>
              <a:rPr lang="en-GB" sz="2400" dirty="0"/>
              <a:t>Flying Training</a:t>
            </a:r>
          </a:p>
        </p:txBody>
      </p:sp>
      <p:graphicFrame>
        <p:nvGraphicFramePr>
          <p:cNvPr id="7" name="Table 6">
            <a:extLst>
              <a:ext uri="{FF2B5EF4-FFF2-40B4-BE49-F238E27FC236}">
                <a16:creationId xmlns:a16="http://schemas.microsoft.com/office/drawing/2014/main" id="{46F835FE-9DDF-4606-97F1-F6A4F4A16CDD}"/>
              </a:ext>
            </a:extLst>
          </p:cNvPr>
          <p:cNvGraphicFramePr>
            <a:graphicFrameLocks noGrp="1"/>
          </p:cNvGraphicFramePr>
          <p:nvPr>
            <p:extLst/>
          </p:nvPr>
        </p:nvGraphicFramePr>
        <p:xfrm>
          <a:off x="8470760" y="270113"/>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Picture 5">
            <a:extLst>
              <a:ext uri="{FF2B5EF4-FFF2-40B4-BE49-F238E27FC236}">
                <a16:creationId xmlns:a16="http://schemas.microsoft.com/office/drawing/2014/main" id="{CFE9A7A5-7EE6-4056-B8AB-C69864E3E1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02472" y="2773180"/>
            <a:ext cx="2774953" cy="3813359"/>
          </a:xfrm>
          <a:prstGeom prst="rect">
            <a:avLst/>
          </a:prstGeom>
        </p:spPr>
      </p:pic>
      <p:pic>
        <p:nvPicPr>
          <p:cNvPr id="9" name="Picture 2" descr="Image result for Cranwell">
            <a:extLst>
              <a:ext uri="{FF2B5EF4-FFF2-40B4-BE49-F238E27FC236}">
                <a16:creationId xmlns:a16="http://schemas.microsoft.com/office/drawing/2014/main" id="{E51963D4-C8E5-4475-8DD5-6C2583A3964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838200" y="4432841"/>
            <a:ext cx="2838683" cy="21155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dcae cosford">
            <a:extLst>
              <a:ext uri="{FF2B5EF4-FFF2-40B4-BE49-F238E27FC236}">
                <a16:creationId xmlns:a16="http://schemas.microsoft.com/office/drawing/2014/main" id="{6646CE65-10E5-43A8-955C-E267EA5D001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797250" y="4432841"/>
            <a:ext cx="3111832" cy="2115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601904"/>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8826-676C-41B8-853D-E5AF489363D2}"/>
              </a:ext>
            </a:extLst>
          </p:cNvPr>
          <p:cNvSpPr>
            <a:spLocks noGrp="1"/>
          </p:cNvSpPr>
          <p:nvPr>
            <p:ph type="title"/>
          </p:nvPr>
        </p:nvSpPr>
        <p:spPr>
          <a:xfrm>
            <a:off x="673248" y="271587"/>
            <a:ext cx="7166608" cy="972597"/>
          </a:xfrm>
        </p:spPr>
        <p:txBody>
          <a:bodyPr>
            <a:normAutofit fontScale="90000"/>
          </a:bodyPr>
          <a:lstStyle/>
          <a:p>
            <a:r>
              <a:rPr lang="en-GB" dirty="0"/>
              <a:t>No. 38 GROUP – ENGINEERING, LOGISTICS, COMMUNICATION AND MEDICAL </a:t>
            </a:r>
          </a:p>
        </p:txBody>
      </p:sp>
      <p:sp>
        <p:nvSpPr>
          <p:cNvPr id="3" name="Content Placeholder 2">
            <a:extLst>
              <a:ext uri="{FF2B5EF4-FFF2-40B4-BE49-F238E27FC236}">
                <a16:creationId xmlns:a16="http://schemas.microsoft.com/office/drawing/2014/main" id="{652E2A59-27C8-422E-9C0F-F55084AA47E0}"/>
              </a:ext>
            </a:extLst>
          </p:cNvPr>
          <p:cNvSpPr>
            <a:spLocks noGrp="1"/>
          </p:cNvSpPr>
          <p:nvPr>
            <p:ph idx="1"/>
          </p:nvPr>
        </p:nvSpPr>
        <p:spPr>
          <a:xfrm>
            <a:off x="673248" y="1469036"/>
            <a:ext cx="5997375" cy="4532890"/>
          </a:xfrm>
        </p:spPr>
        <p:txBody>
          <a:bodyPr/>
          <a:lstStyle/>
          <a:p>
            <a:r>
              <a:rPr lang="en-GB" dirty="0"/>
              <a:t>Reformed in 2014</a:t>
            </a:r>
          </a:p>
          <a:p>
            <a:endParaRPr lang="en-GB" dirty="0"/>
          </a:p>
          <a:p>
            <a:r>
              <a:rPr lang="en-GB" dirty="0"/>
              <a:t>Brings together the Royal Air Force units:</a:t>
            </a:r>
          </a:p>
          <a:p>
            <a:pPr lvl="1"/>
            <a:r>
              <a:rPr lang="en-GB" sz="2400" dirty="0"/>
              <a:t>Engineering</a:t>
            </a:r>
          </a:p>
          <a:p>
            <a:pPr lvl="1"/>
            <a:r>
              <a:rPr lang="en-GB" sz="2400" dirty="0"/>
              <a:t>Logistics</a:t>
            </a:r>
          </a:p>
          <a:p>
            <a:pPr lvl="1"/>
            <a:r>
              <a:rPr lang="en-GB" sz="2400" dirty="0"/>
              <a:t>Communications</a:t>
            </a:r>
          </a:p>
          <a:p>
            <a:pPr lvl="1"/>
            <a:r>
              <a:rPr lang="en-GB" sz="2400" dirty="0"/>
              <a:t>Medical Operations</a:t>
            </a:r>
          </a:p>
        </p:txBody>
      </p:sp>
      <p:graphicFrame>
        <p:nvGraphicFramePr>
          <p:cNvPr id="7" name="Table 6">
            <a:extLst>
              <a:ext uri="{FF2B5EF4-FFF2-40B4-BE49-F238E27FC236}">
                <a16:creationId xmlns:a16="http://schemas.microsoft.com/office/drawing/2014/main" id="{46F835FE-9DDF-4606-97F1-F6A4F4A16CDD}"/>
              </a:ext>
            </a:extLst>
          </p:cNvPr>
          <p:cNvGraphicFramePr>
            <a:graphicFrameLocks noGrp="1"/>
          </p:cNvGraphicFramePr>
          <p:nvPr>
            <p:extLst/>
          </p:nvPr>
        </p:nvGraphicFramePr>
        <p:xfrm>
          <a:off x="8470760" y="270113"/>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8" name="Picture 2" descr="Image result for RAF logistics">
            <a:extLst>
              <a:ext uri="{FF2B5EF4-FFF2-40B4-BE49-F238E27FC236}">
                <a16:creationId xmlns:a16="http://schemas.microsoft.com/office/drawing/2014/main" id="{3A6836C5-68AD-4BB4-AAFC-3FE9C454A6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1539" y="4586990"/>
            <a:ext cx="4354461" cy="19994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adge_38_group">
            <a:extLst>
              <a:ext uri="{FF2B5EF4-FFF2-40B4-BE49-F238E27FC236}">
                <a16:creationId xmlns:a16="http://schemas.microsoft.com/office/drawing/2014/main" id="{95439812-2365-40F3-ABF3-12FA64D7C96B}"/>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b="-4639"/>
          <a:stretch>
            <a:fillRect/>
          </a:stretch>
        </p:blipFill>
        <p:spPr bwMode="auto">
          <a:xfrm>
            <a:off x="7033820" y="2833140"/>
            <a:ext cx="2843605" cy="402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341158706"/>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p:txBody>
          <a:bodyPr/>
          <a:lstStyle/>
          <a:p>
            <a:r>
              <a:rPr lang="en-GB" dirty="0"/>
              <a:t>The Royal Balloon School was the first “air force”.</a:t>
            </a:r>
          </a:p>
          <a:p>
            <a:endParaRPr lang="en-GB" dirty="0"/>
          </a:p>
          <a:p>
            <a:r>
              <a:rPr lang="en-GB" dirty="0"/>
              <a:t>Formation of the Royal Flying Corps on 13 Mar 1912.</a:t>
            </a:r>
          </a:p>
          <a:p>
            <a:endParaRPr lang="en-GB" dirty="0"/>
          </a:p>
          <a:p>
            <a:r>
              <a:rPr lang="en-GB" dirty="0"/>
              <a:t>Navy Wing splits to form Royal Navy Air Service in July 1914.</a:t>
            </a:r>
          </a:p>
          <a:p>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5693685" cy="609473"/>
          </a:xfrm>
        </p:spPr>
        <p:txBody>
          <a:bodyPr/>
          <a:lstStyle/>
          <a:p>
            <a:r>
              <a:rPr lang="en-GB" dirty="0"/>
              <a:t>BEFORE THE ROYAL AIR FORCE</a:t>
            </a:r>
          </a:p>
        </p:txBody>
      </p:sp>
      <p:graphicFrame>
        <p:nvGraphicFramePr>
          <p:cNvPr id="7" name="Table 6">
            <a:extLst>
              <a:ext uri="{FF2B5EF4-FFF2-40B4-BE49-F238E27FC236}">
                <a16:creationId xmlns:a16="http://schemas.microsoft.com/office/drawing/2014/main" id="{DA9DAC57-E7D3-4DE6-8F3B-8A6B9BDA35FE}"/>
              </a:ext>
            </a:extLst>
          </p:cNvPr>
          <p:cNvGraphicFramePr>
            <a:graphicFrameLocks noGrp="1"/>
          </p:cNvGraphicFramePr>
          <p:nvPr>
            <p:extLst>
              <p:ext uri="{D42A27DB-BD31-4B8C-83A1-F6EECF244321}">
                <p14:modId xmlns:p14="http://schemas.microsoft.com/office/powerpoint/2010/main" val="374619522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8" name="Picture 6">
            <a:extLst>
              <a:ext uri="{FF2B5EF4-FFF2-40B4-BE49-F238E27FC236}">
                <a16:creationId xmlns:a16="http://schemas.microsoft.com/office/drawing/2014/main" id="{BE70D1ED-CECD-460D-AC26-6F5FEFED4EE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2472" y="4412337"/>
            <a:ext cx="4469445" cy="16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4" descr="Picture4.png">
            <a:extLst>
              <a:ext uri="{FF2B5EF4-FFF2-40B4-BE49-F238E27FC236}">
                <a16:creationId xmlns:a16="http://schemas.microsoft.com/office/drawing/2014/main" id="{5E7E34A3-25D9-4A52-8015-970F35D0089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838090" y="4002901"/>
            <a:ext cx="2295508" cy="258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4" descr="01-01.jpg">
            <a:extLst>
              <a:ext uri="{FF2B5EF4-FFF2-40B4-BE49-F238E27FC236}">
                <a16:creationId xmlns:a16="http://schemas.microsoft.com/office/drawing/2014/main" id="{F0393441-6E24-4B8E-BDCE-32DCBCD20C9F}"/>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673248" y="3962400"/>
            <a:ext cx="2185808" cy="2583639"/>
          </a:xfrm>
          <a:prstGeom prst="rect">
            <a:avLst/>
          </a:prstGeom>
        </p:spPr>
      </p:pic>
    </p:spTree>
    <p:extLst>
      <p:ext uri="{BB962C8B-B14F-4D97-AF65-F5344CB8AC3E}">
        <p14:creationId xmlns:p14="http://schemas.microsoft.com/office/powerpoint/2010/main" val="4190296658"/>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9FC9-B2EC-4EF1-836D-242430091BE6}"/>
              </a:ext>
            </a:extLst>
          </p:cNvPr>
          <p:cNvSpPr>
            <a:spLocks noGrp="1"/>
          </p:cNvSpPr>
          <p:nvPr>
            <p:ph type="title"/>
          </p:nvPr>
        </p:nvSpPr>
        <p:spPr>
          <a:xfrm>
            <a:off x="673248" y="271587"/>
            <a:ext cx="6522031" cy="609473"/>
          </a:xfrm>
        </p:spPr>
        <p:txBody>
          <a:bodyPr/>
          <a:lstStyle/>
          <a:p>
            <a:r>
              <a:rPr lang="en-GB" dirty="0"/>
              <a:t>EXPEDITIONARY AIR WINGS (</a:t>
            </a:r>
            <a:r>
              <a:rPr lang="en-GB" dirty="0" err="1"/>
              <a:t>EAWs</a:t>
            </a:r>
            <a:r>
              <a:rPr lang="en-GB" dirty="0"/>
              <a:t>)</a:t>
            </a:r>
          </a:p>
        </p:txBody>
      </p:sp>
      <p:sp>
        <p:nvSpPr>
          <p:cNvPr id="3" name="Content Placeholder 2">
            <a:extLst>
              <a:ext uri="{FF2B5EF4-FFF2-40B4-BE49-F238E27FC236}">
                <a16:creationId xmlns:a16="http://schemas.microsoft.com/office/drawing/2014/main" id="{FB566CA4-A09A-453C-8314-64CD5D9E7EC6}"/>
              </a:ext>
            </a:extLst>
          </p:cNvPr>
          <p:cNvSpPr>
            <a:spLocks noGrp="1"/>
          </p:cNvSpPr>
          <p:nvPr>
            <p:ph idx="1"/>
          </p:nvPr>
        </p:nvSpPr>
        <p:spPr>
          <a:xfrm>
            <a:off x="673248" y="1184490"/>
            <a:ext cx="9204177" cy="1079025"/>
          </a:xfrm>
        </p:spPr>
        <p:txBody>
          <a:bodyPr/>
          <a:lstStyle/>
          <a:p>
            <a:r>
              <a:rPr lang="en-GB" dirty="0"/>
              <a:t>Expeditionary Air Wings are formed when needed and report directly to Air Command.</a:t>
            </a:r>
          </a:p>
        </p:txBody>
      </p:sp>
      <p:pic>
        <p:nvPicPr>
          <p:cNvPr id="4" name="Picture 7" descr="A239C29D_FC25_BF63_A43836844AB1A5D9">
            <a:extLst>
              <a:ext uri="{FF2B5EF4-FFF2-40B4-BE49-F238E27FC236}">
                <a16:creationId xmlns:a16="http://schemas.microsoft.com/office/drawing/2014/main" id="{1A067B62-54F9-4F87-8AD5-7E2813B737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248" y="2113756"/>
            <a:ext cx="5969822"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93A752AE_1143_EC82_2E83D02F3D6EA128">
            <a:extLst>
              <a:ext uri="{FF2B5EF4-FFF2-40B4-BE49-F238E27FC236}">
                <a16:creationId xmlns:a16="http://schemas.microsoft.com/office/drawing/2014/main" id="{8554DF91-8269-4F3D-9779-F8533FE28F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06126" y="3318794"/>
            <a:ext cx="4353372" cy="326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217890"/>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0238-053A-42A7-ABD9-E431A18738D6}"/>
              </a:ext>
            </a:extLst>
          </p:cNvPr>
          <p:cNvSpPr>
            <a:spLocks noGrp="1"/>
          </p:cNvSpPr>
          <p:nvPr>
            <p:ph type="title"/>
          </p:nvPr>
        </p:nvSpPr>
        <p:spPr>
          <a:xfrm>
            <a:off x="673248" y="271587"/>
            <a:ext cx="4588300" cy="609473"/>
          </a:xfrm>
        </p:spPr>
        <p:txBody>
          <a:bodyPr/>
          <a:lstStyle/>
          <a:p>
            <a:r>
              <a:rPr lang="en-GB" dirty="0"/>
              <a:t>WORKING WITH OTHERS</a:t>
            </a:r>
          </a:p>
        </p:txBody>
      </p:sp>
      <p:sp>
        <p:nvSpPr>
          <p:cNvPr id="3" name="Content Placeholder 2">
            <a:extLst>
              <a:ext uri="{FF2B5EF4-FFF2-40B4-BE49-F238E27FC236}">
                <a16:creationId xmlns:a16="http://schemas.microsoft.com/office/drawing/2014/main" id="{B95B2D75-13F0-4509-B422-ED70991E0556}"/>
              </a:ext>
            </a:extLst>
          </p:cNvPr>
          <p:cNvSpPr>
            <a:spLocks noGrp="1"/>
          </p:cNvSpPr>
          <p:nvPr>
            <p:ph idx="1"/>
          </p:nvPr>
        </p:nvSpPr>
        <p:spPr>
          <a:xfrm>
            <a:off x="673248" y="1184490"/>
            <a:ext cx="9204177" cy="854172"/>
          </a:xfrm>
        </p:spPr>
        <p:txBody>
          <a:bodyPr/>
          <a:lstStyle/>
          <a:p>
            <a:r>
              <a:rPr lang="en-GB" dirty="0"/>
              <a:t>Joint Service Organisations help the RAF work efficiently with its fellow services.</a:t>
            </a:r>
          </a:p>
        </p:txBody>
      </p:sp>
      <p:pic>
        <p:nvPicPr>
          <p:cNvPr id="4" name="Picture 5" descr="apacheonocean_620x465">
            <a:extLst>
              <a:ext uri="{FF2B5EF4-FFF2-40B4-BE49-F238E27FC236}">
                <a16:creationId xmlns:a16="http://schemas.microsoft.com/office/drawing/2014/main" id="{97F61984-FA12-4B92-BE12-A3127AC974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9423" y="2038662"/>
            <a:ext cx="3972125" cy="436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5D5C63E-380E-46F0-8331-7805D66BA8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77723" y="2038662"/>
            <a:ext cx="3005234" cy="4380127"/>
          </a:xfrm>
          <a:prstGeom prst="rect">
            <a:avLst/>
          </a:prstGeom>
        </p:spPr>
      </p:pic>
    </p:spTree>
    <p:extLst>
      <p:ext uri="{BB962C8B-B14F-4D97-AF65-F5344CB8AC3E}">
        <p14:creationId xmlns:p14="http://schemas.microsoft.com/office/powerpoint/2010/main" val="3824798691"/>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
        <p:nvSpPr>
          <p:cNvPr id="7" name="Title 1">
            <a:extLst>
              <a:ext uri="{FF2B5EF4-FFF2-40B4-BE49-F238E27FC236}">
                <a16:creationId xmlns:a16="http://schemas.microsoft.com/office/drawing/2014/main" id="{EFAC8582-A1B7-4C32-800B-F3897C84BD96}"/>
              </a:ext>
            </a:extLst>
          </p:cNvPr>
          <p:cNvSpPr txBox="1">
            <a:spLocks/>
          </p:cNvSpPr>
          <p:nvPr/>
        </p:nvSpPr>
        <p:spPr>
          <a:xfrm>
            <a:off x="673247" y="271586"/>
            <a:ext cx="3394661" cy="645083"/>
          </a:xfrm>
          <a:prstGeom prst="rect">
            <a:avLst/>
          </a:prstGeom>
          <a:solidFill>
            <a:srgbClr val="0072C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1"/>
                </a:solidFill>
                <a:latin typeface="Myriad Pro" panose="020B0503030403020204" pitchFamily="34" charset="0"/>
                <a:ea typeface="+mj-ea"/>
                <a:cs typeface="+mj-cs"/>
              </a:defRPr>
            </a:lvl1pPr>
          </a:lstStyle>
          <a:p>
            <a:r>
              <a:rPr lang="en-GB"/>
              <a:t>ANY QUESTIONS?</a:t>
            </a:r>
            <a:endParaRPr lang="en-GB" dirty="0"/>
          </a:p>
        </p:txBody>
      </p:sp>
    </p:spTree>
    <p:extLst>
      <p:ext uri="{BB962C8B-B14F-4D97-AF65-F5344CB8AC3E}">
        <p14:creationId xmlns:p14="http://schemas.microsoft.com/office/powerpoint/2010/main" val="2315518750"/>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2050"/>
          </a:xfrm>
        </p:spPr>
        <p:txBody>
          <a:bodyPr/>
          <a:lstStyle/>
          <a:p>
            <a:pPr marL="0" indent="0">
              <a:buNone/>
            </a:pPr>
            <a:r>
              <a:rPr lang="en-GB" b="1" dirty="0">
                <a:solidFill>
                  <a:srgbClr val="0072CF"/>
                </a:solidFill>
              </a:rPr>
              <a:t>LO1: </a:t>
            </a:r>
            <a:r>
              <a:rPr lang="en-GB" dirty="0">
                <a:solidFill>
                  <a:srgbClr val="0072CF"/>
                </a:solidFill>
              </a:rPr>
              <a:t>Know about the history and organisation of the Royal Air Force.</a:t>
            </a:r>
          </a:p>
          <a:p>
            <a:pPr marL="0" indent="0">
              <a:buNone/>
            </a:pPr>
            <a:endParaRPr lang="en-GB" dirty="0">
              <a:solidFill>
                <a:srgbClr val="0072CF"/>
              </a:solidFill>
            </a:endParaRPr>
          </a:p>
          <a:p>
            <a:r>
              <a:rPr lang="en-GB" dirty="0"/>
              <a:t>Outline the basic organisational structure of the RAF.</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4" name="Straight Connector 3">
            <a:extLst>
              <a:ext uri="{FF2B5EF4-FFF2-40B4-BE49-F238E27FC236}">
                <a16:creationId xmlns:a16="http://schemas.microsoft.com/office/drawing/2014/main" id="{8CBB761B-3BFA-4855-B4A4-8142A4A61647}"/>
              </a:ext>
            </a:extLst>
          </p:cNvPr>
          <p:cNvCxnSpPr>
            <a:cxnSpLocks/>
          </p:cNvCxnSpPr>
          <p:nvPr/>
        </p:nvCxnSpPr>
        <p:spPr>
          <a:xfrm>
            <a:off x="862641" y="1999091"/>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41719"/>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is the role of 1 Group?</a:t>
            </a:r>
          </a:p>
          <a:p>
            <a:pPr marL="0" indent="0">
              <a:buNone/>
            </a:pPr>
            <a:endParaRPr lang="en-GB" dirty="0"/>
          </a:p>
          <a:p>
            <a:pPr marL="0" indent="0">
              <a:buNone/>
            </a:pPr>
            <a:r>
              <a:rPr lang="en-GB" dirty="0"/>
              <a:t>a.	Engineering, Logistics, Communications and Medical.</a:t>
            </a:r>
          </a:p>
          <a:p>
            <a:pPr marL="0" indent="0">
              <a:buNone/>
            </a:pPr>
            <a:endParaRPr lang="en-GB" dirty="0"/>
          </a:p>
          <a:p>
            <a:pPr marL="0" indent="0">
              <a:buNone/>
            </a:pPr>
            <a:r>
              <a:rPr lang="en-GB" dirty="0"/>
              <a:t>b.	Air Combat</a:t>
            </a:r>
          </a:p>
          <a:p>
            <a:pPr marL="0" indent="0">
              <a:buNone/>
            </a:pPr>
            <a:endParaRPr lang="en-GB" dirty="0"/>
          </a:p>
          <a:p>
            <a:pPr marL="0" indent="0">
              <a:buNone/>
            </a:pPr>
            <a:r>
              <a:rPr lang="en-GB" dirty="0"/>
              <a:t>c.	Training </a:t>
            </a:r>
          </a:p>
          <a:p>
            <a:pPr marL="0" indent="0">
              <a:buNone/>
            </a:pPr>
            <a:endParaRPr lang="en-GB" dirty="0"/>
          </a:p>
          <a:p>
            <a:pPr marL="0" indent="0">
              <a:buNone/>
            </a:pPr>
            <a:r>
              <a:rPr lang="en-GB" dirty="0"/>
              <a:t>d.	Air Combat Support</a:t>
            </a:r>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1</a:t>
            </a:r>
          </a:p>
        </p:txBody>
      </p:sp>
    </p:spTree>
    <p:extLst>
      <p:ext uri="{BB962C8B-B14F-4D97-AF65-F5344CB8AC3E}">
        <p14:creationId xmlns:p14="http://schemas.microsoft.com/office/powerpoint/2010/main" val="1138062385"/>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is the role of 1 Group?</a:t>
            </a:r>
          </a:p>
          <a:p>
            <a:pPr marL="0" indent="0">
              <a:buNone/>
            </a:pPr>
            <a:endParaRPr lang="en-GB" dirty="0"/>
          </a:p>
          <a:p>
            <a:pPr marL="0" indent="0">
              <a:buNone/>
            </a:pPr>
            <a:r>
              <a:rPr lang="en-GB" dirty="0"/>
              <a:t>a.	Engineering, Logistics, Communications and Medical.</a:t>
            </a:r>
          </a:p>
          <a:p>
            <a:pPr marL="0" indent="0">
              <a:buNone/>
            </a:pPr>
            <a:endParaRPr lang="en-GB" dirty="0"/>
          </a:p>
          <a:p>
            <a:pPr marL="0" indent="0">
              <a:buNone/>
            </a:pPr>
            <a:r>
              <a:rPr lang="en-GB" b="1" dirty="0">
                <a:solidFill>
                  <a:srgbClr val="0072CF"/>
                </a:solidFill>
              </a:rPr>
              <a:t>b.	Air Combat</a:t>
            </a:r>
          </a:p>
          <a:p>
            <a:pPr marL="0" indent="0">
              <a:buNone/>
            </a:pPr>
            <a:endParaRPr lang="en-GB" dirty="0"/>
          </a:p>
          <a:p>
            <a:pPr marL="0" indent="0">
              <a:buNone/>
            </a:pPr>
            <a:r>
              <a:rPr lang="en-GB" dirty="0"/>
              <a:t>c.	Training </a:t>
            </a:r>
          </a:p>
          <a:p>
            <a:pPr marL="0" indent="0">
              <a:buNone/>
            </a:pPr>
            <a:endParaRPr lang="en-GB" dirty="0"/>
          </a:p>
          <a:p>
            <a:pPr marL="0" indent="0">
              <a:buNone/>
            </a:pPr>
            <a:r>
              <a:rPr lang="en-GB" dirty="0"/>
              <a:t>d.	Air Combat Support</a:t>
            </a:r>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1</a:t>
            </a:r>
          </a:p>
        </p:txBody>
      </p:sp>
    </p:spTree>
    <p:extLst>
      <p:ext uri="{BB962C8B-B14F-4D97-AF65-F5344CB8AC3E}">
        <p14:creationId xmlns:p14="http://schemas.microsoft.com/office/powerpoint/2010/main" val="885780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is the role of 2 Group?</a:t>
            </a:r>
          </a:p>
          <a:p>
            <a:pPr marL="0" indent="0">
              <a:buNone/>
            </a:pPr>
            <a:endParaRPr lang="en-GB" dirty="0"/>
          </a:p>
          <a:p>
            <a:pPr marL="0" indent="0">
              <a:buNone/>
            </a:pPr>
            <a:r>
              <a:rPr lang="en-GB" dirty="0"/>
              <a:t>a.	Engineering, Logistics, Communications and Medical.</a:t>
            </a:r>
          </a:p>
          <a:p>
            <a:pPr marL="0" indent="0">
              <a:buNone/>
            </a:pPr>
            <a:endParaRPr lang="en-GB" dirty="0"/>
          </a:p>
          <a:p>
            <a:pPr marL="0" indent="0">
              <a:buNone/>
            </a:pPr>
            <a:r>
              <a:rPr lang="en-GB" dirty="0"/>
              <a:t>b.	Air Combat</a:t>
            </a:r>
          </a:p>
          <a:p>
            <a:pPr marL="0" indent="0">
              <a:buNone/>
            </a:pPr>
            <a:endParaRPr lang="en-GB" dirty="0"/>
          </a:p>
          <a:p>
            <a:pPr marL="0" indent="0">
              <a:buNone/>
            </a:pPr>
            <a:r>
              <a:rPr lang="en-GB" dirty="0"/>
              <a:t>c.	Training </a:t>
            </a:r>
          </a:p>
          <a:p>
            <a:pPr marL="0" indent="0">
              <a:buNone/>
            </a:pPr>
            <a:endParaRPr lang="en-GB" dirty="0"/>
          </a:p>
          <a:p>
            <a:pPr marL="0" indent="0">
              <a:buNone/>
            </a:pPr>
            <a:r>
              <a:rPr lang="en-GB" dirty="0"/>
              <a:t>d.	Air Combat Support</a:t>
            </a:r>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2</a:t>
            </a:r>
          </a:p>
        </p:txBody>
      </p:sp>
    </p:spTree>
    <p:extLst>
      <p:ext uri="{BB962C8B-B14F-4D97-AF65-F5344CB8AC3E}">
        <p14:creationId xmlns:p14="http://schemas.microsoft.com/office/powerpoint/2010/main" val="1059573506"/>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is the role of 2 Group?</a:t>
            </a:r>
          </a:p>
          <a:p>
            <a:pPr marL="0" indent="0">
              <a:buNone/>
            </a:pPr>
            <a:endParaRPr lang="en-GB" dirty="0"/>
          </a:p>
          <a:p>
            <a:pPr marL="0" indent="0">
              <a:buNone/>
            </a:pPr>
            <a:r>
              <a:rPr lang="en-GB" dirty="0"/>
              <a:t>a.	Engineering, Logistics, Communications and Medical.</a:t>
            </a:r>
          </a:p>
          <a:p>
            <a:pPr marL="0" indent="0">
              <a:buNone/>
            </a:pPr>
            <a:endParaRPr lang="en-GB" dirty="0"/>
          </a:p>
          <a:p>
            <a:pPr marL="0" indent="0">
              <a:buNone/>
            </a:pPr>
            <a:r>
              <a:rPr lang="en-GB" dirty="0"/>
              <a:t>b.	Air Combat</a:t>
            </a:r>
          </a:p>
          <a:p>
            <a:pPr marL="0" indent="0">
              <a:buNone/>
            </a:pPr>
            <a:endParaRPr lang="en-GB" dirty="0"/>
          </a:p>
          <a:p>
            <a:pPr marL="0" indent="0">
              <a:buNone/>
            </a:pPr>
            <a:r>
              <a:rPr lang="en-GB" dirty="0"/>
              <a:t>c.	Training </a:t>
            </a:r>
          </a:p>
          <a:p>
            <a:pPr marL="0" indent="0">
              <a:buNone/>
            </a:pPr>
            <a:endParaRPr lang="en-GB" dirty="0"/>
          </a:p>
          <a:p>
            <a:pPr marL="0" indent="0">
              <a:buNone/>
            </a:pPr>
            <a:r>
              <a:rPr lang="en-GB" b="1" dirty="0">
                <a:solidFill>
                  <a:srgbClr val="0072CF"/>
                </a:solidFill>
              </a:rPr>
              <a:t>d.	Air Combat Support</a:t>
            </a:r>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2</a:t>
            </a:r>
          </a:p>
        </p:txBody>
      </p:sp>
    </p:spTree>
    <p:extLst>
      <p:ext uri="{BB962C8B-B14F-4D97-AF65-F5344CB8AC3E}">
        <p14:creationId xmlns:p14="http://schemas.microsoft.com/office/powerpoint/2010/main" val="2816384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is the role of 22 Group?</a:t>
            </a:r>
          </a:p>
          <a:p>
            <a:pPr marL="0" indent="0">
              <a:buNone/>
            </a:pPr>
            <a:endParaRPr lang="en-GB" dirty="0"/>
          </a:p>
          <a:p>
            <a:pPr marL="0" indent="0">
              <a:buNone/>
            </a:pPr>
            <a:r>
              <a:rPr lang="en-GB" dirty="0"/>
              <a:t>a.	Engineering, Logistics, Communications and Medical.</a:t>
            </a:r>
          </a:p>
          <a:p>
            <a:pPr marL="0" indent="0">
              <a:buNone/>
            </a:pPr>
            <a:endParaRPr lang="en-GB" dirty="0"/>
          </a:p>
          <a:p>
            <a:pPr marL="0" indent="0">
              <a:buNone/>
            </a:pPr>
            <a:r>
              <a:rPr lang="en-GB" dirty="0"/>
              <a:t>b.	Air Combat</a:t>
            </a:r>
          </a:p>
          <a:p>
            <a:pPr marL="0" indent="0">
              <a:buNone/>
            </a:pPr>
            <a:endParaRPr lang="en-GB" dirty="0"/>
          </a:p>
          <a:p>
            <a:pPr marL="0" indent="0">
              <a:buNone/>
            </a:pPr>
            <a:r>
              <a:rPr lang="en-GB" dirty="0"/>
              <a:t>c.	Training </a:t>
            </a:r>
          </a:p>
          <a:p>
            <a:pPr marL="0" indent="0">
              <a:buNone/>
            </a:pPr>
            <a:endParaRPr lang="en-GB" dirty="0"/>
          </a:p>
          <a:p>
            <a:pPr marL="0" indent="0">
              <a:buNone/>
            </a:pPr>
            <a:r>
              <a:rPr lang="en-GB" dirty="0"/>
              <a:t>d.	Air Combat Support</a:t>
            </a:r>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3</a:t>
            </a:r>
          </a:p>
        </p:txBody>
      </p:sp>
    </p:spTree>
    <p:extLst>
      <p:ext uri="{BB962C8B-B14F-4D97-AF65-F5344CB8AC3E}">
        <p14:creationId xmlns:p14="http://schemas.microsoft.com/office/powerpoint/2010/main" val="893406136"/>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is the role of 22 Group?</a:t>
            </a:r>
          </a:p>
          <a:p>
            <a:pPr marL="0" indent="0">
              <a:buNone/>
            </a:pPr>
            <a:endParaRPr lang="en-GB" dirty="0"/>
          </a:p>
          <a:p>
            <a:pPr marL="0" indent="0">
              <a:buNone/>
            </a:pPr>
            <a:r>
              <a:rPr lang="en-GB" dirty="0"/>
              <a:t>a.	Engineering, Logistics, Communications and Medical.</a:t>
            </a:r>
          </a:p>
          <a:p>
            <a:pPr marL="0" indent="0">
              <a:buNone/>
            </a:pPr>
            <a:endParaRPr lang="en-GB" dirty="0"/>
          </a:p>
          <a:p>
            <a:pPr marL="0" indent="0">
              <a:buNone/>
            </a:pPr>
            <a:r>
              <a:rPr lang="en-GB" dirty="0"/>
              <a:t>b.	Air Combat</a:t>
            </a:r>
          </a:p>
          <a:p>
            <a:pPr marL="0" indent="0">
              <a:buNone/>
            </a:pPr>
            <a:endParaRPr lang="en-GB" dirty="0"/>
          </a:p>
          <a:p>
            <a:pPr marL="0" indent="0">
              <a:buNone/>
            </a:pPr>
            <a:r>
              <a:rPr lang="en-GB" b="1" dirty="0">
                <a:solidFill>
                  <a:srgbClr val="0072CF"/>
                </a:solidFill>
              </a:rPr>
              <a:t>c.	Training </a:t>
            </a:r>
          </a:p>
          <a:p>
            <a:pPr marL="0" indent="0">
              <a:buNone/>
            </a:pPr>
            <a:endParaRPr lang="en-GB" dirty="0"/>
          </a:p>
          <a:p>
            <a:pPr marL="0" indent="0">
              <a:buNone/>
            </a:pPr>
            <a:r>
              <a:rPr lang="en-GB" dirty="0"/>
              <a:t>d.	Air Combat Support</a:t>
            </a:r>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3</a:t>
            </a:r>
          </a:p>
        </p:txBody>
      </p:sp>
    </p:spTree>
    <p:extLst>
      <p:ext uri="{BB962C8B-B14F-4D97-AF65-F5344CB8AC3E}">
        <p14:creationId xmlns:p14="http://schemas.microsoft.com/office/powerpoint/2010/main" val="30626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8" y="1184490"/>
            <a:ext cx="9204177" cy="5402050"/>
          </a:xfrm>
        </p:spPr>
        <p:txBody>
          <a:bodyPr/>
          <a:lstStyle/>
          <a:p>
            <a:r>
              <a:rPr lang="en-GB" dirty="0"/>
              <a:t>Formed on 1st of April 1918 and Lord </a:t>
            </a:r>
            <a:r>
              <a:rPr lang="en-GB" dirty="0" err="1"/>
              <a:t>Trenchard</a:t>
            </a:r>
            <a:r>
              <a:rPr lang="en-GB" dirty="0"/>
              <a:t> is appointed Chief of Air Staff.</a:t>
            </a:r>
          </a:p>
          <a:p>
            <a:endParaRPr lang="en-GB" dirty="0"/>
          </a:p>
          <a:p>
            <a:r>
              <a:rPr lang="en-GB" dirty="0"/>
              <a:t>The RAF gets a new crest.</a:t>
            </a:r>
          </a:p>
          <a:p>
            <a:endParaRPr lang="en-GB" dirty="0"/>
          </a:p>
          <a:p>
            <a:r>
              <a:rPr lang="en-GB" dirty="0"/>
              <a:t>The motto “Per </a:t>
            </a:r>
            <a:r>
              <a:rPr lang="en-GB" dirty="0" err="1"/>
              <a:t>Ardua</a:t>
            </a:r>
            <a:r>
              <a:rPr lang="en-GB" dirty="0"/>
              <a:t> ad Astra” means “Through Adversity to the Stars”.</a:t>
            </a:r>
          </a:p>
          <a:p>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9" y="271587"/>
            <a:ext cx="5422752" cy="609473"/>
          </a:xfrm>
        </p:spPr>
        <p:txBody>
          <a:bodyPr>
            <a:normAutofit/>
          </a:bodyPr>
          <a:lstStyle/>
          <a:p>
            <a:r>
              <a:rPr lang="en-GB" dirty="0"/>
              <a:t>THE FORMATION OF THE RAF</a:t>
            </a:r>
          </a:p>
        </p:txBody>
      </p:sp>
      <p:graphicFrame>
        <p:nvGraphicFramePr>
          <p:cNvPr id="7" name="Table 6">
            <a:extLst>
              <a:ext uri="{FF2B5EF4-FFF2-40B4-BE49-F238E27FC236}">
                <a16:creationId xmlns:a16="http://schemas.microsoft.com/office/drawing/2014/main" id="{DA9DAC57-E7D3-4DE6-8F3B-8A6B9BDA35FE}"/>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16" name="Picture 15">
            <a:extLst>
              <a:ext uri="{FF2B5EF4-FFF2-40B4-BE49-F238E27FC236}">
                <a16:creationId xmlns:a16="http://schemas.microsoft.com/office/drawing/2014/main" id="{41D3AA60-C7D0-42F3-9A0C-B16588B01A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8549" y="4267509"/>
            <a:ext cx="2234067" cy="2318904"/>
          </a:xfrm>
          <a:prstGeom prst="rect">
            <a:avLst/>
          </a:prstGeom>
        </p:spPr>
      </p:pic>
      <p:pic>
        <p:nvPicPr>
          <p:cNvPr id="17" name="Content Placeholder 9" descr="Sir_Hugh_Trenchard_(cropped).jpg">
            <a:extLst>
              <a:ext uri="{FF2B5EF4-FFF2-40B4-BE49-F238E27FC236}">
                <a16:creationId xmlns:a16="http://schemas.microsoft.com/office/drawing/2014/main" id="{E2A6F0D4-44A5-4618-AD60-3C353C03CEB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87648" y="4268121"/>
            <a:ext cx="1907191" cy="230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B7C7A896-6C41-4B4A-82B3-868BD9781B6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6326" y="4220045"/>
            <a:ext cx="3081541" cy="2311157"/>
          </a:xfrm>
          <a:prstGeom prst="rect">
            <a:avLst/>
          </a:prstGeom>
        </p:spPr>
      </p:pic>
    </p:spTree>
    <p:extLst>
      <p:ext uri="{BB962C8B-B14F-4D97-AF65-F5344CB8AC3E}">
        <p14:creationId xmlns:p14="http://schemas.microsoft.com/office/powerpoint/2010/main" val="3161028808"/>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is the role of 38 Group?</a:t>
            </a:r>
          </a:p>
          <a:p>
            <a:pPr marL="0" indent="0">
              <a:buNone/>
            </a:pPr>
            <a:endParaRPr lang="en-GB" dirty="0"/>
          </a:p>
          <a:p>
            <a:pPr marL="0" indent="0">
              <a:buNone/>
            </a:pPr>
            <a:r>
              <a:rPr lang="en-GB" dirty="0"/>
              <a:t>a.	Engineering, Logistics, Communications and Medical.</a:t>
            </a:r>
          </a:p>
          <a:p>
            <a:pPr marL="0" indent="0">
              <a:buNone/>
            </a:pPr>
            <a:endParaRPr lang="en-GB" dirty="0"/>
          </a:p>
          <a:p>
            <a:pPr marL="0" indent="0">
              <a:buNone/>
            </a:pPr>
            <a:r>
              <a:rPr lang="en-GB" dirty="0"/>
              <a:t>b.	Air Combat</a:t>
            </a:r>
          </a:p>
          <a:p>
            <a:pPr marL="0" indent="0">
              <a:buNone/>
            </a:pPr>
            <a:endParaRPr lang="en-GB" dirty="0"/>
          </a:p>
          <a:p>
            <a:pPr marL="0" indent="0">
              <a:buNone/>
            </a:pPr>
            <a:r>
              <a:rPr lang="en-GB" dirty="0"/>
              <a:t>c.	Training </a:t>
            </a:r>
          </a:p>
          <a:p>
            <a:pPr marL="0" indent="0">
              <a:buNone/>
            </a:pPr>
            <a:endParaRPr lang="en-GB" dirty="0"/>
          </a:p>
          <a:p>
            <a:pPr marL="0" indent="0">
              <a:buNone/>
            </a:pPr>
            <a:r>
              <a:rPr lang="en-GB" dirty="0"/>
              <a:t>d.	Air Combat Support</a:t>
            </a:r>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4</a:t>
            </a:r>
          </a:p>
        </p:txBody>
      </p:sp>
    </p:spTree>
    <p:extLst>
      <p:ext uri="{BB962C8B-B14F-4D97-AF65-F5344CB8AC3E}">
        <p14:creationId xmlns:p14="http://schemas.microsoft.com/office/powerpoint/2010/main" val="4131642461"/>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is the role of 38 Group?</a:t>
            </a:r>
          </a:p>
          <a:p>
            <a:pPr marL="0" indent="0">
              <a:buNone/>
            </a:pPr>
            <a:endParaRPr lang="en-GB" b="1" dirty="0">
              <a:solidFill>
                <a:srgbClr val="0072CF"/>
              </a:solidFill>
            </a:endParaRPr>
          </a:p>
          <a:p>
            <a:pPr marL="0" indent="0">
              <a:buNone/>
            </a:pPr>
            <a:r>
              <a:rPr lang="en-GB" b="1" dirty="0">
                <a:solidFill>
                  <a:srgbClr val="0072CF"/>
                </a:solidFill>
              </a:rPr>
              <a:t>a.	Engineering, Logistics, Communications and Medical.</a:t>
            </a:r>
          </a:p>
          <a:p>
            <a:pPr marL="0" indent="0">
              <a:buNone/>
            </a:pPr>
            <a:endParaRPr lang="en-GB" dirty="0"/>
          </a:p>
          <a:p>
            <a:pPr marL="0" indent="0">
              <a:buNone/>
            </a:pPr>
            <a:r>
              <a:rPr lang="en-GB" dirty="0"/>
              <a:t>b.	Air Combat</a:t>
            </a:r>
          </a:p>
          <a:p>
            <a:pPr marL="0" indent="0">
              <a:buNone/>
            </a:pPr>
            <a:endParaRPr lang="en-GB" dirty="0"/>
          </a:p>
          <a:p>
            <a:pPr marL="0" indent="0">
              <a:buNone/>
            </a:pPr>
            <a:r>
              <a:rPr lang="en-GB" dirty="0"/>
              <a:t>c.	Training </a:t>
            </a:r>
          </a:p>
          <a:p>
            <a:pPr marL="0" indent="0">
              <a:buNone/>
            </a:pPr>
            <a:endParaRPr lang="en-GB" dirty="0"/>
          </a:p>
          <a:p>
            <a:pPr marL="0" indent="0">
              <a:buNone/>
            </a:pPr>
            <a:r>
              <a:rPr lang="en-GB" dirty="0"/>
              <a:t>d.	Air Combat Support</a:t>
            </a:r>
          </a:p>
          <a:p>
            <a:pPr marL="0" indent="0">
              <a:buNone/>
            </a:pPr>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4</a:t>
            </a:r>
          </a:p>
        </p:txBody>
      </p:sp>
    </p:spTree>
    <p:extLst>
      <p:ext uri="{BB962C8B-B14F-4D97-AF65-F5344CB8AC3E}">
        <p14:creationId xmlns:p14="http://schemas.microsoft.com/office/powerpoint/2010/main" val="911104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a:t>
            </a:r>
            <a:r>
              <a:rPr lang="en-GB" sz="2000" dirty="0" err="1"/>
              <a:t>Ultilearn</a:t>
            </a:r>
            <a:r>
              <a:rPr lang="en-GB" sz="2000" dirty="0"/>
              <a:t>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8" y="1184490"/>
            <a:ext cx="9204177" cy="834811"/>
          </a:xfrm>
        </p:spPr>
        <p:txBody>
          <a:bodyPr/>
          <a:lstStyle/>
          <a:p>
            <a:r>
              <a:rPr lang="en-GB" dirty="0"/>
              <a:t>The declaration of War in 1939 by Neville Chamberlain.</a:t>
            </a:r>
          </a:p>
          <a:p>
            <a:pPr marL="0" indent="0">
              <a:buNone/>
            </a:pPr>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9" y="271587"/>
            <a:ext cx="6912884" cy="609473"/>
          </a:xfrm>
        </p:spPr>
        <p:txBody>
          <a:bodyPr>
            <a:normAutofit/>
          </a:bodyPr>
          <a:lstStyle/>
          <a:p>
            <a:r>
              <a:rPr lang="en-GB" dirty="0"/>
              <a:t>THE DECLARATION OF WORLD WAR II </a:t>
            </a:r>
          </a:p>
        </p:txBody>
      </p:sp>
      <p:pic>
        <p:nvPicPr>
          <p:cNvPr id="8" name="Neville Chamberlain - Britains declaration 1939">
            <a:hlinkClick r:id="" action="ppaction://media"/>
            <a:extLst>
              <a:ext uri="{FF2B5EF4-FFF2-40B4-BE49-F238E27FC236}">
                <a16:creationId xmlns:a16="http://schemas.microsoft.com/office/drawing/2014/main" id="{E00F6D73-0928-4D36-B3B9-0F42785227DB}"/>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673248" y="2019301"/>
            <a:ext cx="5334002" cy="4233862"/>
          </a:xfrm>
          <a:prstGeom prst="rect">
            <a:avLst/>
          </a:prstGeom>
        </p:spPr>
      </p:pic>
      <p:sp>
        <p:nvSpPr>
          <p:cNvPr id="9" name="TextBox 8">
            <a:extLst>
              <a:ext uri="{FF2B5EF4-FFF2-40B4-BE49-F238E27FC236}">
                <a16:creationId xmlns:a16="http://schemas.microsoft.com/office/drawing/2014/main" id="{1C86AE85-5F5F-4A4B-8C0A-96D4FB89D09D}"/>
              </a:ext>
            </a:extLst>
          </p:cNvPr>
          <p:cNvSpPr txBox="1"/>
          <p:nvPr/>
        </p:nvSpPr>
        <p:spPr>
          <a:xfrm>
            <a:off x="6419850" y="2019301"/>
            <a:ext cx="3457575" cy="1477328"/>
          </a:xfrm>
          <a:prstGeom prst="rect">
            <a:avLst/>
          </a:prstGeom>
          <a:solidFill>
            <a:srgbClr val="002E5F"/>
          </a:solidFill>
        </p:spPr>
        <p:txBody>
          <a:bodyPr wrap="square" rtlCol="0">
            <a:spAutoFit/>
          </a:bodyPr>
          <a:lstStyle/>
          <a:p>
            <a:pPr lvl="0" algn="ctr">
              <a:lnSpc>
                <a:spcPct val="90000"/>
              </a:lnSpc>
              <a:spcBef>
                <a:spcPts val="1000"/>
              </a:spcBef>
            </a:pPr>
            <a:r>
              <a:rPr lang="en-GB" sz="2000" dirty="0">
                <a:solidFill>
                  <a:schemeClr val="bg1"/>
                </a:solidFill>
                <a:latin typeface="Myriad Pro" panose="020B0503030403020204" pitchFamily="34" charset="0"/>
              </a:rPr>
              <a:t>Hover over the picture and press play to listen to part of the radio broadcast given on the declaration of war on the 3 Sep 1939</a:t>
            </a:r>
          </a:p>
        </p:txBody>
      </p:sp>
      <p:sp>
        <p:nvSpPr>
          <p:cNvPr id="10" name="Content Placeholder 2">
            <a:extLst>
              <a:ext uri="{FF2B5EF4-FFF2-40B4-BE49-F238E27FC236}">
                <a16:creationId xmlns:a16="http://schemas.microsoft.com/office/drawing/2014/main" id="{2B0ADA94-9405-43BE-B8A9-56D484C246F7}"/>
              </a:ext>
            </a:extLst>
          </p:cNvPr>
          <p:cNvSpPr txBox="1">
            <a:spLocks/>
          </p:cNvSpPr>
          <p:nvPr/>
        </p:nvSpPr>
        <p:spPr>
          <a:xfrm>
            <a:off x="6419850" y="3718826"/>
            <a:ext cx="3457575" cy="2534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World War II lasted until 1945.</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206628860"/>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7103-E612-4F7F-8E66-99AB249C54E2}"/>
              </a:ext>
            </a:extLst>
          </p:cNvPr>
          <p:cNvSpPr>
            <a:spLocks noGrp="1"/>
          </p:cNvSpPr>
          <p:nvPr>
            <p:ph type="title"/>
          </p:nvPr>
        </p:nvSpPr>
        <p:spPr>
          <a:xfrm>
            <a:off x="673248" y="271587"/>
            <a:ext cx="4491419" cy="609473"/>
          </a:xfrm>
        </p:spPr>
        <p:txBody>
          <a:bodyPr/>
          <a:lstStyle/>
          <a:p>
            <a:r>
              <a:rPr lang="en-GB" dirty="0"/>
              <a:t>THE BATTLE OF BRITAIN</a:t>
            </a:r>
          </a:p>
        </p:txBody>
      </p:sp>
      <p:sp>
        <p:nvSpPr>
          <p:cNvPr id="3" name="Content Placeholder 2">
            <a:extLst>
              <a:ext uri="{FF2B5EF4-FFF2-40B4-BE49-F238E27FC236}">
                <a16:creationId xmlns:a16="http://schemas.microsoft.com/office/drawing/2014/main" id="{8C587318-9211-405B-9766-EA7AE71A295E}"/>
              </a:ext>
            </a:extLst>
          </p:cNvPr>
          <p:cNvSpPr>
            <a:spLocks noGrp="1"/>
          </p:cNvSpPr>
          <p:nvPr>
            <p:ph idx="1"/>
          </p:nvPr>
        </p:nvSpPr>
        <p:spPr>
          <a:xfrm>
            <a:off x="673248" y="1184490"/>
            <a:ext cx="4491419" cy="5402050"/>
          </a:xfrm>
        </p:spPr>
        <p:txBody>
          <a:bodyPr/>
          <a:lstStyle/>
          <a:p>
            <a:r>
              <a:rPr lang="en-GB" dirty="0"/>
              <a:t>The RAF defeats the Luftwaffe in the Battle of Britain.</a:t>
            </a:r>
          </a:p>
          <a:p>
            <a:endParaRPr lang="en-GB" dirty="0"/>
          </a:p>
          <a:p>
            <a:r>
              <a:rPr lang="en-GB" dirty="0"/>
              <a:t>The RAF lowers German moral and disrupts manufacture with a massive bombing campaign over Germany.</a:t>
            </a:r>
          </a:p>
          <a:p>
            <a:endParaRPr lang="en-GB" dirty="0"/>
          </a:p>
        </p:txBody>
      </p:sp>
      <p:graphicFrame>
        <p:nvGraphicFramePr>
          <p:cNvPr id="4" name="Table 3">
            <a:extLst>
              <a:ext uri="{FF2B5EF4-FFF2-40B4-BE49-F238E27FC236}">
                <a16:creationId xmlns:a16="http://schemas.microsoft.com/office/drawing/2014/main" id="{71C13703-F888-4E27-B8BF-E15C52D09931}"/>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33ED6F31-4263-4C0F-A46A-4DC632337FE0}"/>
              </a:ext>
            </a:extLst>
          </p:cNvPr>
          <p:cNvPicPr>
            <a:picLocks noChangeAspect="1"/>
          </p:cNvPicPr>
          <p:nvPr/>
        </p:nvPicPr>
        <p:blipFill>
          <a:blip r:embed="rId3"/>
          <a:stretch>
            <a:fillRect/>
          </a:stretch>
        </p:blipFill>
        <p:spPr>
          <a:xfrm>
            <a:off x="5673734" y="1145354"/>
            <a:ext cx="4226376" cy="5441186"/>
          </a:xfrm>
          <a:prstGeom prst="rect">
            <a:avLst/>
          </a:prstGeom>
        </p:spPr>
      </p:pic>
      <p:pic>
        <p:nvPicPr>
          <p:cNvPr id="1026" name="Picture 2" descr="Image result for RAF Battle of Britain">
            <a:extLst>
              <a:ext uri="{FF2B5EF4-FFF2-40B4-BE49-F238E27FC236}">
                <a16:creationId xmlns:a16="http://schemas.microsoft.com/office/drawing/2014/main" id="{00436415-1255-4C7B-94B4-2B542A6955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25" b="33568"/>
          <a:stretch/>
        </p:blipFill>
        <p:spPr bwMode="auto">
          <a:xfrm>
            <a:off x="673248" y="4588933"/>
            <a:ext cx="4847022" cy="19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949575"/>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7103-E612-4F7F-8E66-99AB249C54E2}"/>
              </a:ext>
            </a:extLst>
          </p:cNvPr>
          <p:cNvSpPr>
            <a:spLocks noGrp="1"/>
          </p:cNvSpPr>
          <p:nvPr>
            <p:ph type="title"/>
          </p:nvPr>
        </p:nvSpPr>
        <p:spPr>
          <a:xfrm>
            <a:off x="673248" y="271587"/>
            <a:ext cx="4491419" cy="609473"/>
          </a:xfrm>
        </p:spPr>
        <p:txBody>
          <a:bodyPr/>
          <a:lstStyle/>
          <a:p>
            <a:r>
              <a:rPr lang="en-GB" dirty="0"/>
              <a:t>THE BATTLE OF BRITAIN</a:t>
            </a:r>
          </a:p>
        </p:txBody>
      </p:sp>
      <p:graphicFrame>
        <p:nvGraphicFramePr>
          <p:cNvPr id="4" name="Table 3">
            <a:extLst>
              <a:ext uri="{FF2B5EF4-FFF2-40B4-BE49-F238E27FC236}">
                <a16:creationId xmlns:a16="http://schemas.microsoft.com/office/drawing/2014/main" id="{71C13703-F888-4E27-B8BF-E15C52D09931}"/>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3076" name="Picture 4" descr="Image result for RAF Battle of Britain">
            <a:extLst>
              <a:ext uri="{FF2B5EF4-FFF2-40B4-BE49-F238E27FC236}">
                <a16:creationId xmlns:a16="http://schemas.microsoft.com/office/drawing/2014/main" id="{6C561553-584A-4073-B2E0-BFE3A7E6CD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46"/>
          <a:stretch/>
        </p:blipFill>
        <p:spPr bwMode="auto">
          <a:xfrm>
            <a:off x="673248" y="1100667"/>
            <a:ext cx="9204177" cy="548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024319"/>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6474E9-1B0F-4A65-B134-DB0B69A22D27}"/>
              </a:ext>
            </a:extLst>
          </p:cNvPr>
          <p:cNvSpPr>
            <a:spLocks noGrp="1"/>
          </p:cNvSpPr>
          <p:nvPr>
            <p:ph idx="1"/>
          </p:nvPr>
        </p:nvSpPr>
        <p:spPr>
          <a:xfrm>
            <a:off x="673248" y="1184490"/>
            <a:ext cx="4491419" cy="5402050"/>
          </a:xfrm>
        </p:spPr>
        <p:txBody>
          <a:bodyPr/>
          <a:lstStyle/>
          <a:p>
            <a:r>
              <a:rPr lang="en-GB" dirty="0"/>
              <a:t>Began in 1947 – ended in 1991. Not really a war.</a:t>
            </a:r>
          </a:p>
          <a:p>
            <a:endParaRPr lang="en-GB" dirty="0"/>
          </a:p>
          <a:p>
            <a:r>
              <a:rPr lang="en-GB" dirty="0"/>
              <a:t>Between The USA and it’s allies (including Britain) and the USSR (Russia) and it’s allies.</a:t>
            </a:r>
          </a:p>
          <a:p>
            <a:endParaRPr lang="en-GB" dirty="0"/>
          </a:p>
          <a:p>
            <a:r>
              <a:rPr lang="en-GB" dirty="0"/>
              <a:t>A fear that one country might invade and take over the other. Between communism (Russia) and capitalism (The USA).</a:t>
            </a:r>
          </a:p>
          <a:p>
            <a:endParaRPr lang="en-GB" dirty="0"/>
          </a:p>
        </p:txBody>
      </p:sp>
      <p:sp>
        <p:nvSpPr>
          <p:cNvPr id="2" name="Title 1">
            <a:extLst>
              <a:ext uri="{FF2B5EF4-FFF2-40B4-BE49-F238E27FC236}">
                <a16:creationId xmlns:a16="http://schemas.microsoft.com/office/drawing/2014/main" id="{D89F5412-0A89-4EA3-96FB-09210D5D30CC}"/>
              </a:ext>
            </a:extLst>
          </p:cNvPr>
          <p:cNvSpPr>
            <a:spLocks noGrp="1"/>
          </p:cNvSpPr>
          <p:nvPr>
            <p:ph type="title"/>
          </p:nvPr>
        </p:nvSpPr>
        <p:spPr>
          <a:xfrm>
            <a:off x="673248" y="271587"/>
            <a:ext cx="2984352" cy="609473"/>
          </a:xfrm>
        </p:spPr>
        <p:txBody>
          <a:bodyPr/>
          <a:lstStyle/>
          <a:p>
            <a:r>
              <a:rPr lang="en-GB" dirty="0"/>
              <a:t>THE COLD WAR</a:t>
            </a:r>
          </a:p>
        </p:txBody>
      </p:sp>
      <p:graphicFrame>
        <p:nvGraphicFramePr>
          <p:cNvPr id="4" name="Table 3">
            <a:extLst>
              <a:ext uri="{FF2B5EF4-FFF2-40B4-BE49-F238E27FC236}">
                <a16:creationId xmlns:a16="http://schemas.microsoft.com/office/drawing/2014/main" id="{DD676A4A-C9C0-4416-8B01-44CF527A2223}"/>
              </a:ext>
            </a:extLst>
          </p:cNvPr>
          <p:cNvGraphicFramePr>
            <a:graphicFrameLocks noGrp="1"/>
          </p:cNvGraphicFramePr>
          <p:nvPr>
            <p:extLst>
              <p:ext uri="{D42A27DB-BD31-4B8C-83A1-F6EECF244321}">
                <p14:modId xmlns:p14="http://schemas.microsoft.com/office/powerpoint/2010/main" val="234288369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Picture 10" descr="berlin_airlift_02">
            <a:extLst>
              <a:ext uri="{FF2B5EF4-FFF2-40B4-BE49-F238E27FC236}">
                <a16:creationId xmlns:a16="http://schemas.microsoft.com/office/drawing/2014/main" id="{066F6B5D-CB2A-4215-8CC3-199F1AFE75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27696" y="3504822"/>
            <a:ext cx="4798437" cy="302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vignette2.wikia.nocookie.net/althistory/images/d/d0/Dep_6868078-Soviet-Union-and-USA-flag.jpg/revision/latest?cb=20120215131237">
            <a:extLst>
              <a:ext uri="{FF2B5EF4-FFF2-40B4-BE49-F238E27FC236}">
                <a16:creationId xmlns:a16="http://schemas.microsoft.com/office/drawing/2014/main" id="{A34ADA66-77EC-4EDE-B72B-C5FE6D0BEA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27696" y="1260313"/>
            <a:ext cx="2032403" cy="20928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erlinermauer.jpg">
            <a:extLst>
              <a:ext uri="{FF2B5EF4-FFF2-40B4-BE49-F238E27FC236}">
                <a16:creationId xmlns:a16="http://schemas.microsoft.com/office/drawing/2014/main" id="{0ED518D7-E6B0-4A54-AB5E-EC569CBF6327}"/>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7995"/>
          <a:stretch/>
        </p:blipFill>
        <p:spPr bwMode="auto">
          <a:xfrm>
            <a:off x="7523128" y="1184490"/>
            <a:ext cx="2660384" cy="216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1459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5412-0A89-4EA3-96FB-09210D5D30CC}"/>
              </a:ext>
            </a:extLst>
          </p:cNvPr>
          <p:cNvSpPr>
            <a:spLocks noGrp="1"/>
          </p:cNvSpPr>
          <p:nvPr>
            <p:ph type="title"/>
          </p:nvPr>
        </p:nvSpPr>
        <p:spPr>
          <a:xfrm>
            <a:off x="673248" y="271587"/>
            <a:ext cx="2984352" cy="609473"/>
          </a:xfrm>
        </p:spPr>
        <p:txBody>
          <a:bodyPr/>
          <a:lstStyle/>
          <a:p>
            <a:r>
              <a:rPr lang="en-GB" dirty="0"/>
              <a:t>THE COLD WAR</a:t>
            </a:r>
          </a:p>
        </p:txBody>
      </p:sp>
      <p:graphicFrame>
        <p:nvGraphicFramePr>
          <p:cNvPr id="4" name="Table 3">
            <a:extLst>
              <a:ext uri="{FF2B5EF4-FFF2-40B4-BE49-F238E27FC236}">
                <a16:creationId xmlns:a16="http://schemas.microsoft.com/office/drawing/2014/main" id="{DD676A4A-C9C0-4416-8B01-44CF527A2223}"/>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39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2050" name="Picture 2" descr="Image result for RAF QRA COLD WAR">
            <a:extLst>
              <a:ext uri="{FF2B5EF4-FFF2-40B4-BE49-F238E27FC236}">
                <a16:creationId xmlns:a16="http://schemas.microsoft.com/office/drawing/2014/main" id="{18BE00B6-E0E3-4694-8C20-A70DB114D6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32" r="19724" b="4583"/>
          <a:stretch/>
        </p:blipFill>
        <p:spPr bwMode="auto">
          <a:xfrm>
            <a:off x="673248" y="1062806"/>
            <a:ext cx="4322085" cy="55365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D131164-18DC-4E5C-9EB6-5BFE175CEB8B}"/>
              </a:ext>
            </a:extLst>
          </p:cNvPr>
          <p:cNvPicPr>
            <a:picLocks noChangeAspect="1"/>
          </p:cNvPicPr>
          <p:nvPr/>
        </p:nvPicPr>
        <p:blipFill rotWithShape="1">
          <a:blip r:embed="rId4"/>
          <a:srcRect l="10442" r="24346"/>
          <a:stretch/>
        </p:blipFill>
        <p:spPr>
          <a:xfrm>
            <a:off x="5071293" y="1062807"/>
            <a:ext cx="4806131" cy="5536554"/>
          </a:xfrm>
          <a:prstGeom prst="rect">
            <a:avLst/>
          </a:prstGeom>
        </p:spPr>
      </p:pic>
    </p:spTree>
    <p:extLst>
      <p:ext uri="{BB962C8B-B14F-4D97-AF65-F5344CB8AC3E}">
        <p14:creationId xmlns:p14="http://schemas.microsoft.com/office/powerpoint/2010/main" val="2251777486"/>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F Part 1" id="{2E2A8364-0A10-4375-8794-8DF4FCD4BE23}" vid="{B924B9E5-2B84-4779-BA54-845CC2F0F5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RAF Part 1</Template>
  <TotalTime>173</TotalTime>
  <Words>3712</Words>
  <Application>Microsoft Office PowerPoint</Application>
  <PresentationFormat>Widescreen</PresentationFormat>
  <Paragraphs>463</Paragraphs>
  <Slides>42</Slides>
  <Notes>42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 Light</vt:lpstr>
      <vt:lpstr>Myanmar Text</vt:lpstr>
      <vt:lpstr>Calibri</vt:lpstr>
      <vt:lpstr>Myriad Pro</vt:lpstr>
      <vt:lpstr>Office Theme</vt:lpstr>
      <vt:lpstr>PowerPoint Presentation</vt:lpstr>
      <vt:lpstr>LEARNING OUTCOMES</vt:lpstr>
      <vt:lpstr>BEFORE THE ROYAL AIR FORCE</vt:lpstr>
      <vt:lpstr>THE FORMATION OF THE RAF</vt:lpstr>
      <vt:lpstr>THE DECLARATION OF WORLD WAR II </vt:lpstr>
      <vt:lpstr>THE BATTLE OF BRITAIN</vt:lpstr>
      <vt:lpstr>THE BATTLE OF BRITAIN</vt:lpstr>
      <vt:lpstr>THE COLD WAR</vt:lpstr>
      <vt:lpstr>THE COLD WAR</vt:lpstr>
      <vt:lpstr>THE COLD WAR ARMS RACE</vt:lpstr>
      <vt:lpstr>DURING THE COLD WAR</vt:lpstr>
      <vt:lpstr>EXPEDITIONARY AIR FORCE</vt:lpstr>
      <vt:lpstr>THE RAF TODAY</vt:lpstr>
      <vt:lpstr>ANY QUESTIONS?</vt:lpstr>
      <vt:lpstr>LEARNING OUTCOMES</vt:lpstr>
      <vt:lpstr>QUESTION 1</vt:lpstr>
      <vt:lpstr>QUESTION 1</vt:lpstr>
      <vt:lpstr>QUESTION 2</vt:lpstr>
      <vt:lpstr>QUESTION 2</vt:lpstr>
      <vt:lpstr>QUESTION 3</vt:lpstr>
      <vt:lpstr>QUESTION 3</vt:lpstr>
      <vt:lpstr>QUESTION 4</vt:lpstr>
      <vt:lpstr>QUESTION 4</vt:lpstr>
      <vt:lpstr>LEARNING OUTCOMES</vt:lpstr>
      <vt:lpstr>STRUCTURE OF THE RAF</vt:lpstr>
      <vt:lpstr>No. 1 GROUP– AIR COMBAT</vt:lpstr>
      <vt:lpstr>No. 2 GROUP – AIR COMBAT SUPPORT</vt:lpstr>
      <vt:lpstr>No. 22 GROUP – TRAINING</vt:lpstr>
      <vt:lpstr>No. 38 GROUP – ENGINEERING, LOGISTICS, COMMUNICATION AND MEDICAL </vt:lpstr>
      <vt:lpstr>EXPEDITIONARY AIR WINGS (EAWs)</vt:lpstr>
      <vt:lpstr>WORKING WITH OTHERS</vt:lpstr>
      <vt:lpstr>PowerPoint Presentation</vt:lpstr>
      <vt:lpstr>LEARNING OUTCOMES</vt:lpstr>
      <vt:lpstr>QUESTION 1</vt:lpstr>
      <vt:lpstr>QUESTION 1</vt:lpstr>
      <vt:lpstr>QUESTION 2</vt:lpstr>
      <vt:lpstr>QUESTION 2</vt:lpstr>
      <vt:lpstr>QUESTION 3</vt:lpstr>
      <vt:lpstr>QUESTION 3</vt:lpstr>
      <vt:lpstr>QUESTION 4</vt:lpstr>
      <vt:lpstr>QUESTION 4</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1871 (Rugeley) Sqn ATC Officer Commanding (Grocott, Tom Flt Lt)</dc:creator>
  <cp:lastModifiedBy>m419055</cp:lastModifiedBy>
  <cp:revision>22</cp:revision>
  <dcterms:created xsi:type="dcterms:W3CDTF">2019-04-18T19:39:16Z</dcterms:created>
  <dcterms:modified xsi:type="dcterms:W3CDTF">2019-04-26T16:40:48Z</dcterms:modified>
</cp:coreProperties>
</file>