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8" r:id="rId2"/>
    <p:sldId id="257" r:id="rId3"/>
    <p:sldId id="285" r:id="rId4"/>
    <p:sldId id="286" r:id="rId5"/>
    <p:sldId id="287" r:id="rId6"/>
    <p:sldId id="288" r:id="rId7"/>
    <p:sldId id="289" r:id="rId8"/>
    <p:sldId id="295" r:id="rId9"/>
    <p:sldId id="293" r:id="rId10"/>
    <p:sldId id="294" r:id="rId11"/>
    <p:sldId id="290" r:id="rId12"/>
    <p:sldId id="291" r:id="rId13"/>
    <p:sldId id="292" r:id="rId14"/>
    <p:sldId id="267" r:id="rId15"/>
    <p:sldId id="296" r:id="rId16"/>
  </p:sldIdLst>
  <p:sldSz cx="12192000" cy="6858000"/>
  <p:notesSz cx="6807200" cy="9939338"/>
  <p:embeddedFontLst>
    <p:embeddedFont>
      <p:font typeface="Calibri" panose="020F0502020204030204" pitchFamily="34" charset="0"/>
      <p:regular r:id="rId18"/>
      <p:bold r:id="rId19"/>
      <p:italic r:id="rId20"/>
      <p:boldItalic r:id="rId21"/>
    </p:embeddedFont>
    <p:embeddedFont>
      <p:font typeface="Myriad Pro" panose="020B0503030403020204" pitchFamily="34" charset="0"/>
      <p:regular r:id="rId22"/>
      <p:bold r:id="rId23"/>
      <p:italic r:id="rId24"/>
      <p:boldItalic r:id="rId25"/>
    </p:embeddedFont>
    <p:embeddedFont>
      <p:font typeface="Myriad Pro Light" panose="020B0603030403020204" pitchFamily="34" charset="0"/>
      <p:regular r:id="rId26"/>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CF"/>
    <a:srgbClr val="002F5F"/>
    <a:srgbClr val="D909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7588" autoAdjust="0"/>
  </p:normalViewPr>
  <p:slideViewPr>
    <p:cSldViewPr snapToGrid="0">
      <p:cViewPr varScale="1">
        <p:scale>
          <a:sx n="100" d="100"/>
          <a:sy n="100" d="100"/>
        </p:scale>
        <p:origin x="990" y="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ChangeArrowheads="1"/>
          </p:cNvSpPr>
          <p:nvPr/>
        </p:nvSpPr>
        <p:spPr bwMode="auto">
          <a:xfrm>
            <a:off x="642100" y="9290732"/>
            <a:ext cx="5821251" cy="278066"/>
          </a:xfrm>
          <a:prstGeom prst="rect">
            <a:avLst/>
          </a:prstGeom>
          <a:solidFill>
            <a:srgbClr val="0073CF"/>
          </a:solidFill>
          <a:ln>
            <a:noFill/>
          </a:ln>
          <a:effectLst/>
          <a:extLst/>
        </p:spPr>
        <p:txBody>
          <a:bodyPr vert="horz" wrap="square" lIns="38272" tIns="38272" rIns="38272" bIns="38272" numCol="1" anchor="t" anchorCtr="0" compatLnSpc="1">
            <a:prstTxWarp prst="textNoShape">
              <a:avLst/>
            </a:prstTxWarp>
          </a:bodyPr>
          <a:lstStyle/>
          <a:p>
            <a:pPr marL="0" marR="0" lvl="0" indent="0" algn="l" defTabSz="956793"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Myriad Pro Light" panose="020B0603030403020204" pitchFamily="34" charset="0"/>
                <a:ea typeface="+mn-ea"/>
                <a:cs typeface="+mn-cs"/>
              </a:rPr>
              <a:t>First Class Cadet Training System			                              The Royal Air Force</a:t>
            </a:r>
          </a:p>
          <a:p>
            <a:pPr marL="0" marR="0" lvl="0" indent="0" algn="l" defTabSz="956793" rtl="0" eaLnBrk="0" fontAlgn="base" latinLnBrk="0" hangingPunct="0">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343853" y="9290731"/>
            <a:ext cx="239020" cy="278066"/>
          </a:xfrm>
          <a:prstGeom prst="rect">
            <a:avLst/>
          </a:prstGeom>
          <a:solidFill>
            <a:srgbClr val="0073CF"/>
          </a:solidFill>
          <a:ln>
            <a:noFill/>
          </a:ln>
          <a:effectLst/>
          <a:extLs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38272" tIns="38272" rIns="38272" bIns="38272" numCol="1" anchor="t" anchorCtr="0" compatLnSpc="1">
            <a:prstTxWarp prst="textNoShape">
              <a:avLst/>
            </a:prstTxWarp>
          </a:bodyPr>
          <a:lstStyle/>
          <a:p>
            <a:pPr marL="0" marR="0" lvl="0" indent="0" algn="ctr" defTabSz="956793" rtl="0" eaLnBrk="0" fontAlgn="base" latinLnBrk="0" hangingPunct="0">
              <a:lnSpc>
                <a:spcPct val="100000"/>
              </a:lnSpc>
              <a:spcBef>
                <a:spcPct val="0"/>
              </a:spcBef>
              <a:spcAft>
                <a:spcPct val="0"/>
              </a:spcAft>
              <a:buClrTx/>
              <a:buSzTx/>
              <a:buFontTx/>
              <a:buNone/>
              <a:tabLst/>
            </a:pPr>
            <a:fld id="{AD33C08B-D4F6-4653-8E02-E09CE2BAE139}" type="slidenum">
              <a:rPr kumimoji="0" lang="en-GB" altLang="en-US" sz="1100" b="0" i="0" u="none" strike="noStrike" cap="none" normalizeH="0" baseline="0" smtClean="0">
                <a:ln>
                  <a:noFill/>
                </a:ln>
                <a:solidFill>
                  <a:srgbClr val="FFFFFF"/>
                </a:solidFill>
                <a:effectLst/>
                <a:latin typeface="Myriad Pro" panose="020B0503030403020204" pitchFamily="34" charset="0"/>
              </a:rPr>
              <a:pPr marL="0" marR="0" lvl="0" indent="0" algn="ctr" defTabSz="956793" rtl="0" eaLnBrk="0" fontAlgn="base" latinLnBrk="0" hangingPunct="0">
                <a:lnSpc>
                  <a:spcPct val="100000"/>
                </a:lnSpc>
                <a:spcBef>
                  <a:spcPct val="0"/>
                </a:spcBef>
                <a:spcAft>
                  <a:spcPct val="0"/>
                </a:spcAft>
                <a:buClrTx/>
                <a:buSzTx/>
                <a:buFontTx/>
                <a:buNone/>
                <a:tabLst/>
              </a:pPr>
              <a:t>‹#›</a:t>
            </a:fld>
            <a:endParaRPr kumimoji="0" lang="en-US" altLang="en-US" sz="1900" b="0" i="0" u="none" strike="noStrike" cap="none" normalizeH="0" baseline="0" dirty="0">
              <a:ln>
                <a:noFill/>
              </a:ln>
              <a:solidFill>
                <a:schemeClr val="tx1"/>
              </a:solidFill>
              <a:effectLst/>
              <a:latin typeface="Arial" panose="020B0604020202020204" pitchFamily="34" charset="0"/>
            </a:endParaRPr>
          </a:p>
        </p:txBody>
      </p:sp>
      <p:sp>
        <p:nvSpPr>
          <p:cNvPr id="10" name="TextBox 9"/>
          <p:cNvSpPr txBox="1"/>
          <p:nvPr/>
        </p:nvSpPr>
        <p:spPr>
          <a:xfrm>
            <a:off x="343851" y="338361"/>
            <a:ext cx="6183337" cy="371532"/>
          </a:xfrm>
          <a:prstGeom prst="rect">
            <a:avLst/>
          </a:prstGeom>
          <a:noFill/>
        </p:spPr>
        <p:txBody>
          <a:bodyPr wrap="square" lIns="95679" tIns="47840" rIns="95679" bIns="47840" rtlCol="0">
            <a:spAutoFit/>
          </a:bodyPr>
          <a:lstStyle/>
          <a:p>
            <a:pPr algn="ctr"/>
            <a:r>
              <a:rPr lang="en-GB" b="1" dirty="0">
                <a:latin typeface="Myriad Pro" panose="020B0503030403020204" pitchFamily="34" charset="0"/>
              </a:rPr>
              <a:t>First Class Cadet Training – The Royal Air Force LO2</a:t>
            </a:r>
          </a:p>
        </p:txBody>
      </p:sp>
      <p:sp>
        <p:nvSpPr>
          <p:cNvPr id="11" name="Notes Placeholder 10"/>
          <p:cNvSpPr>
            <a:spLocks noGrp="1"/>
          </p:cNvSpPr>
          <p:nvPr>
            <p:ph type="body" sz="quarter" idx="3"/>
          </p:nvPr>
        </p:nvSpPr>
        <p:spPr>
          <a:xfrm>
            <a:off x="642099" y="4941210"/>
            <a:ext cx="5542133" cy="4157236"/>
          </a:xfrm>
          <a:prstGeom prst="rect">
            <a:avLst/>
          </a:prstGeom>
          <a:ln w="12700">
            <a:solidFill>
              <a:schemeClr val="tx1"/>
            </a:solidFill>
          </a:ln>
        </p:spPr>
        <p:txBody>
          <a:bodyPr vert="horz" lIns="95679" tIns="47840" rIns="95679" bIns="4784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Image Placeholder 15"/>
          <p:cNvSpPr>
            <a:spLocks noGrp="1" noRot="1" noChangeAspect="1"/>
          </p:cNvSpPr>
          <p:nvPr>
            <p:ph type="sldImg" idx="2"/>
          </p:nvPr>
        </p:nvSpPr>
        <p:spPr>
          <a:xfrm>
            <a:off x="331788" y="1254125"/>
            <a:ext cx="6143625" cy="3455988"/>
          </a:xfrm>
          <a:prstGeom prst="rect">
            <a:avLst/>
          </a:prstGeom>
          <a:noFill/>
          <a:ln w="12700">
            <a:solidFill>
              <a:prstClr val="black"/>
            </a:solidFill>
          </a:ln>
        </p:spPr>
        <p:txBody>
          <a:bodyPr vert="horz" lIns="95679" tIns="47840" rIns="95679" bIns="47840" rtlCol="0" anchor="ctr"/>
          <a:lstStyle/>
          <a:p>
            <a:endParaRPr lang="en-GB"/>
          </a:p>
        </p:txBody>
      </p:sp>
    </p:spTree>
    <p:extLst>
      <p:ext uri="{BB962C8B-B14F-4D97-AF65-F5344CB8AC3E}">
        <p14:creationId xmlns:p14="http://schemas.microsoft.com/office/powerpoint/2010/main" val="4136128197"/>
      </p:ext>
    </p:extLst>
  </p:cSld>
  <p:clrMap bg1="lt1" tx1="dk1" bg2="lt2" tx2="dk2" accent1="accent1" accent2="accent2" accent3="accent3" accent4="accent4" accent5="accent5" accent6="accent6" hlink="hlink" folHlink="folHlink"/>
  <p:notesStyle>
    <a:lvl1pPr marL="0" algn="just" defTabSz="914400" rtl="0" eaLnBrk="1" latinLnBrk="0" hangingPunct="1">
      <a:defRPr sz="1200" kern="1200">
        <a:solidFill>
          <a:schemeClr val="tx1"/>
        </a:solidFill>
        <a:latin typeface="Myriad Pro" panose="020B0503030403020204" pitchFamily="34" charset="0"/>
        <a:ea typeface="+mn-ea"/>
        <a:cs typeface="+mn-cs"/>
      </a:defRPr>
    </a:lvl1pPr>
    <a:lvl2pPr marL="457200" algn="just" defTabSz="914400" rtl="0" eaLnBrk="1" latinLnBrk="0" hangingPunct="1">
      <a:defRPr sz="1200" kern="1200">
        <a:solidFill>
          <a:schemeClr val="tx1"/>
        </a:solidFill>
        <a:latin typeface="Myriad Pro" panose="020B0503030403020204" pitchFamily="34" charset="0"/>
        <a:ea typeface="+mn-ea"/>
        <a:cs typeface="+mn-cs"/>
      </a:defRPr>
    </a:lvl2pPr>
    <a:lvl3pPr marL="914400" algn="just" defTabSz="914400" rtl="0" eaLnBrk="1" latinLnBrk="0" hangingPunct="1">
      <a:defRPr sz="1200" kern="1200">
        <a:solidFill>
          <a:schemeClr val="tx1"/>
        </a:solidFill>
        <a:latin typeface="Myriad Pro" panose="020B0503030403020204" pitchFamily="34" charset="0"/>
        <a:ea typeface="+mn-ea"/>
        <a:cs typeface="+mn-cs"/>
      </a:defRPr>
    </a:lvl3pPr>
    <a:lvl4pPr marL="1371600" algn="just" defTabSz="914400" rtl="0" eaLnBrk="1" latinLnBrk="0" hangingPunct="1">
      <a:defRPr sz="1200" kern="1200">
        <a:solidFill>
          <a:schemeClr val="tx1"/>
        </a:solidFill>
        <a:latin typeface="Myriad Pro" panose="020B0503030403020204" pitchFamily="34" charset="0"/>
        <a:ea typeface="+mn-ea"/>
        <a:cs typeface="+mn-cs"/>
      </a:defRPr>
    </a:lvl4pPr>
    <a:lvl5pPr marL="1828800" algn="just" defTabSz="914400" rtl="0" eaLnBrk="1" latinLnBrk="0" hangingPunct="1">
      <a:defRPr sz="120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1130300"/>
            <a:ext cx="6143625" cy="3455988"/>
          </a:xfrm>
          <a:prstGeom prst="rect">
            <a:avLst/>
          </a:prstGeom>
        </p:spPr>
      </p:sp>
      <p:sp>
        <p:nvSpPr>
          <p:cNvPr id="3" name="Notes Placeholder 2"/>
          <p:cNvSpPr>
            <a:spLocks noGrp="1"/>
          </p:cNvSpPr>
          <p:nvPr>
            <p:ph type="body" idx="1"/>
          </p:nvPr>
        </p:nvSpPr>
        <p:spPr>
          <a:xfrm>
            <a:off x="601580" y="4783306"/>
            <a:ext cx="5618747" cy="4378860"/>
          </a:xfrm>
          <a:prstGeom prst="rect">
            <a:avLst/>
          </a:prstGeom>
        </p:spPr>
        <p:txBody>
          <a:bodyPr/>
          <a:lstStyle/>
          <a:p>
            <a:pPr algn="l" defTabSz="956793"/>
            <a:r>
              <a:rPr lang="en-GB" dirty="0"/>
              <a:t>Part</a:t>
            </a:r>
            <a:r>
              <a:rPr lang="en-GB" baseline="0" dirty="0"/>
              <a:t> 2 of 2. This presentation covers the information required to complete the </a:t>
            </a:r>
            <a:r>
              <a:rPr lang="en-GB" i="1" baseline="0" dirty="0"/>
              <a:t>LO2 Royal Air Force </a:t>
            </a:r>
            <a:r>
              <a:rPr lang="en-GB" baseline="0" dirty="0"/>
              <a:t>topic.</a:t>
            </a:r>
          </a:p>
          <a:p>
            <a:pPr algn="l" defTabSz="956793"/>
            <a:endParaRPr lang="en-GB" baseline="0" dirty="0"/>
          </a:p>
          <a:p>
            <a:pPr algn="l" defTabSz="956793"/>
            <a:r>
              <a:rPr lang="en-GB" baseline="0" dirty="0"/>
              <a:t>For best results, these instructor notes should be read and discussed with the cadets in conjunction with this presentatio</a:t>
            </a:r>
            <a:r>
              <a:rPr lang="en-GB" dirty="0"/>
              <a:t>n and the session plan.</a:t>
            </a:r>
          </a:p>
        </p:txBody>
      </p:sp>
    </p:spTree>
    <p:extLst>
      <p:ext uri="{BB962C8B-B14F-4D97-AF65-F5344CB8AC3E}">
        <p14:creationId xmlns:p14="http://schemas.microsoft.com/office/powerpoint/2010/main" val="82020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confidential</a:t>
            </a:r>
            <a:r>
              <a:rPr lang="en-GB" baseline="0" dirty="0"/>
              <a:t> document should be given to a member of staff to prevent them from being passed onto unauthorised personnel or members of the public.</a:t>
            </a:r>
          </a:p>
          <a:p>
            <a:endParaRPr lang="en-GB" baseline="0" dirty="0"/>
          </a:p>
          <a:p>
            <a:r>
              <a:rPr lang="en-GB" baseline="0" dirty="0"/>
              <a:t>Letters can contain threats. Report them to a member of staff immediately. </a:t>
            </a:r>
          </a:p>
          <a:p>
            <a:r>
              <a:rPr lang="en-GB" baseline="0" dirty="0"/>
              <a:t> </a:t>
            </a:r>
            <a:endParaRPr lang="en-GB" dirty="0"/>
          </a:p>
        </p:txBody>
      </p:sp>
    </p:spTree>
    <p:extLst>
      <p:ext uri="{BB962C8B-B14F-4D97-AF65-F5344CB8AC3E}">
        <p14:creationId xmlns:p14="http://schemas.microsoft.com/office/powerpoint/2010/main" val="121580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GB" dirty="0"/>
              <a:t>Report the incident immediately to an officer or adult.</a:t>
            </a:r>
          </a:p>
          <a:p>
            <a:endParaRPr lang="en-GB" dirty="0"/>
          </a:p>
        </p:txBody>
      </p:sp>
    </p:spTree>
    <p:extLst>
      <p:ext uri="{BB962C8B-B14F-4D97-AF65-F5344CB8AC3E}">
        <p14:creationId xmlns:p14="http://schemas.microsoft.com/office/powerpoint/2010/main" val="1251798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309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90922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1255713"/>
            <a:ext cx="6140450" cy="3454400"/>
          </a:xfrm>
        </p:spPr>
      </p:sp>
      <p:sp>
        <p:nvSpPr>
          <p:cNvPr id="3" name="Notes Placeholder 2"/>
          <p:cNvSpPr>
            <a:spLocks noGrp="1"/>
          </p:cNvSpPr>
          <p:nvPr>
            <p:ph type="body" idx="1"/>
          </p:nvPr>
        </p:nvSpPr>
        <p:spPr/>
        <p:txBody>
          <a:bodyPr/>
          <a:lstStyle/>
          <a:p>
            <a:r>
              <a:rPr lang="en-GB" dirty="0"/>
              <a:t>A chance to ask or</a:t>
            </a:r>
            <a:r>
              <a:rPr lang="en-GB" baseline="0" dirty="0"/>
              <a:t> answer any final questions.</a:t>
            </a:r>
            <a:endParaRPr lang="en-GB" dirty="0"/>
          </a:p>
        </p:txBody>
      </p:sp>
    </p:spTree>
    <p:extLst>
      <p:ext uri="{BB962C8B-B14F-4D97-AF65-F5344CB8AC3E}">
        <p14:creationId xmlns:p14="http://schemas.microsoft.com/office/powerpoint/2010/main" val="200227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1323975"/>
            <a:ext cx="6088063" cy="34242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8569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1201738"/>
            <a:ext cx="6143625" cy="3455987"/>
          </a:xfrm>
        </p:spPr>
      </p:sp>
      <p:sp>
        <p:nvSpPr>
          <p:cNvPr id="3" name="Notes Placeholder 2"/>
          <p:cNvSpPr>
            <a:spLocks noGrp="1"/>
          </p:cNvSpPr>
          <p:nvPr>
            <p:ph type="body" idx="1"/>
          </p:nvPr>
        </p:nvSpPr>
        <p:spPr>
          <a:xfrm>
            <a:off x="697832" y="4874598"/>
            <a:ext cx="5486401" cy="4223848"/>
          </a:xfrm>
        </p:spPr>
        <p:txBody>
          <a:bodyPr/>
          <a:lstStyle/>
          <a:p>
            <a:pPr>
              <a:lnSpc>
                <a:spcPct val="119000"/>
              </a:lnSpc>
              <a:spcAft>
                <a:spcPts val="600"/>
              </a:spcAft>
            </a:pPr>
            <a:r>
              <a:rPr lang="en-GB" b="1" kern="1400" dirty="0">
                <a:solidFill>
                  <a:schemeClr val="tx1"/>
                </a:solidFill>
                <a:latin typeface="Myriad Pro" panose="020B0503030403020204" pitchFamily="34" charset="0"/>
              </a:rPr>
              <a:t>LO2: Understand why security is important.</a:t>
            </a:r>
          </a:p>
          <a:p>
            <a:pPr>
              <a:lnSpc>
                <a:spcPct val="119000"/>
              </a:lnSpc>
              <a:spcAft>
                <a:spcPts val="600"/>
              </a:spcAft>
            </a:pPr>
            <a:r>
              <a:rPr lang="en-GB" kern="1400" dirty="0"/>
              <a:t>P3: Identify why security is important.</a:t>
            </a:r>
            <a:r>
              <a:rPr lang="en-GB" sz="1000" kern="1400" dirty="0">
                <a:latin typeface="Calibri" panose="020F0502020204030204" pitchFamily="34" charset="0"/>
              </a:rPr>
              <a:t> </a:t>
            </a:r>
          </a:p>
          <a:p>
            <a:pPr>
              <a:lnSpc>
                <a:spcPct val="119000"/>
              </a:lnSpc>
              <a:spcAft>
                <a:spcPts val="600"/>
              </a:spcAft>
            </a:pPr>
            <a:r>
              <a:rPr lang="en-GB" kern="1400" dirty="0"/>
              <a:t>P4: Identify a minimum of three threats to security and state the actions(s) they would take to minimise these threats.</a:t>
            </a:r>
            <a:endParaRPr lang="en-GB" sz="1000" kern="1400" dirty="0">
              <a:latin typeface="Calibri" panose="020F0502020204030204" pitchFamily="34" charset="0"/>
            </a:endParaRPr>
          </a:p>
        </p:txBody>
      </p:sp>
    </p:spTree>
    <p:extLst>
      <p:ext uri="{BB962C8B-B14F-4D97-AF65-F5344CB8AC3E}">
        <p14:creationId xmlns:p14="http://schemas.microsoft.com/office/powerpoint/2010/main" val="155835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Security</a:t>
            </a:r>
            <a:r>
              <a:rPr lang="en-GB" baseline="0" dirty="0"/>
              <a:t> is much more than protecting against a direct attack. The Air Cadet Organisation is part of the Royal Air Force, so it is vitally important that everyone takes security seriously. </a:t>
            </a:r>
          </a:p>
          <a:p>
            <a:endParaRPr lang="en-GB" baseline="0" dirty="0"/>
          </a:p>
          <a:p>
            <a:endParaRPr lang="en-GB" dirty="0"/>
          </a:p>
        </p:txBody>
      </p:sp>
    </p:spTree>
    <p:extLst>
      <p:ext uri="{BB962C8B-B14F-4D97-AF65-F5344CB8AC3E}">
        <p14:creationId xmlns:p14="http://schemas.microsoft.com/office/powerpoint/2010/main" val="224615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Security</a:t>
            </a:r>
            <a:r>
              <a:rPr lang="en-GB" baseline="0" dirty="0"/>
              <a:t> is of upmost importance on MOD property to protect everyone from unnecessary harm. The next slide details security precautions that everyone should take, but each site will have their own security instructions which must be followed by everyone, all of the time.</a:t>
            </a:r>
            <a:endParaRPr lang="en-GB" dirty="0"/>
          </a:p>
        </p:txBody>
      </p:sp>
    </p:spTree>
    <p:extLst>
      <p:ext uri="{BB962C8B-B14F-4D97-AF65-F5344CB8AC3E}">
        <p14:creationId xmlns:p14="http://schemas.microsoft.com/office/powerpoint/2010/main" val="199606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099" y="4884822"/>
            <a:ext cx="5542133" cy="4213625"/>
          </a:xfrm>
        </p:spPr>
        <p:txBody>
          <a:bodyPr/>
          <a:lstStyle/>
          <a:p>
            <a:r>
              <a:rPr lang="en-GB" dirty="0"/>
              <a:t>Only use authorised points of entry to the unit and always have some means of identity with you. Do not divulge the codes for access systems to anyone who is not in the need to know.</a:t>
            </a:r>
          </a:p>
          <a:p>
            <a:endParaRPr lang="en-GB" dirty="0"/>
          </a:p>
          <a:p>
            <a:r>
              <a:rPr lang="en-GB" dirty="0"/>
              <a:t>If at any time you are challenged by either a member of the Military Police Guard Service, RAF Police or the Guard Force, do not run away. Comply with any instructions you may be given. Security personnel are there to</a:t>
            </a:r>
          </a:p>
          <a:p>
            <a:pPr defTabSz="914318">
              <a:defRPr/>
            </a:pPr>
            <a:r>
              <a:rPr lang="en-GB" dirty="0"/>
              <a:t>protect you so please assist them. From time to time, the site may respond to a security alert. You will receive the necessary instruction as to what you should do, please comply with any instruction given.</a:t>
            </a:r>
          </a:p>
          <a:p>
            <a:endParaRPr lang="en-GB" dirty="0"/>
          </a:p>
          <a:p>
            <a:r>
              <a:rPr lang="en-GB" dirty="0"/>
              <a:t>Do not wander aimlessly around MOD sites. There are almost always hazards and you may be subjecting yourself to unnecessary danger. It may also make you look suspicious to security personnel.</a:t>
            </a:r>
          </a:p>
          <a:p>
            <a:endParaRPr lang="en-GB" dirty="0"/>
          </a:p>
          <a:p>
            <a:r>
              <a:rPr lang="en-GB" dirty="0"/>
              <a:t>If you see anybody acting suspiciously or you are approached by suspicious persons, report it. Do not put yourself in any kind of danger by approaching the individual, use whatever means possible to alert the RAF</a:t>
            </a:r>
          </a:p>
          <a:p>
            <a:r>
              <a:rPr lang="en-GB" dirty="0"/>
              <a:t>Police or security service in charge of the site. If you come across an unattended bag, parcel etc. do not touch it or attempt to move it. Once again, contact security services at the site as soon as possible.  Do not leave your baggage unattended. Also make sure that your belongings are marked in some way. </a:t>
            </a:r>
          </a:p>
          <a:p>
            <a:endParaRPr lang="en-GB" dirty="0"/>
          </a:p>
          <a:p>
            <a:endParaRPr lang="en-GB" dirty="0"/>
          </a:p>
          <a:p>
            <a:endParaRPr lang="en-GB" dirty="0"/>
          </a:p>
          <a:p>
            <a:endParaRPr lang="en-GB" dirty="0"/>
          </a:p>
          <a:p>
            <a:endParaRPr lang="en-GB" dirty="0"/>
          </a:p>
          <a:p>
            <a:pPr marL="171435" indent="-171435">
              <a:buFontTx/>
              <a:buChar char="-"/>
            </a:pPr>
            <a:endParaRPr lang="en-GB" dirty="0"/>
          </a:p>
          <a:p>
            <a:endParaRPr lang="en-GB" dirty="0"/>
          </a:p>
        </p:txBody>
      </p:sp>
    </p:spTree>
    <p:extLst>
      <p:ext uri="{BB962C8B-B14F-4D97-AF65-F5344CB8AC3E}">
        <p14:creationId xmlns:p14="http://schemas.microsoft.com/office/powerpoint/2010/main" val="212714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squadron has their own security arrangements. These varies because of the wide range of building</a:t>
            </a:r>
            <a:r>
              <a:rPr lang="en-GB" baseline="0" dirty="0"/>
              <a:t> and size of squadrons across the country. Some squadrons are in standalone portable buildings, others may in Army Reserve Centres and a few are on RAF Bases or Army Barracks. </a:t>
            </a:r>
          </a:p>
          <a:p>
            <a:endParaRPr lang="en-GB" baseline="0" dirty="0"/>
          </a:p>
          <a:p>
            <a:r>
              <a:rPr lang="en-GB" baseline="0" dirty="0"/>
              <a:t>If in doubt, ask a member of staff.</a:t>
            </a:r>
          </a:p>
          <a:p>
            <a:endParaRPr lang="en-GB" baseline="0" dirty="0"/>
          </a:p>
          <a:p>
            <a:r>
              <a:rPr lang="en-GB" dirty="0"/>
              <a:t>Every Cadet is responsible for the security for their squadron.</a:t>
            </a:r>
            <a:r>
              <a:rPr lang="en-GB" baseline="0" dirty="0"/>
              <a:t> </a:t>
            </a:r>
            <a:r>
              <a:rPr lang="en-GB" dirty="0"/>
              <a:t>If you find anything suspicious on site (</a:t>
            </a:r>
            <a:r>
              <a:rPr lang="en-GB" dirty="0" err="1"/>
              <a:t>E.g</a:t>
            </a:r>
            <a:r>
              <a:rPr lang="en-GB" dirty="0"/>
              <a:t>, a suspicious package or suspicious behaviour) its your responsibility to report it to a member of staff.</a:t>
            </a:r>
          </a:p>
          <a:p>
            <a:endParaRPr lang="en-GB" dirty="0"/>
          </a:p>
          <a:p>
            <a:r>
              <a:rPr lang="en-GB" dirty="0"/>
              <a:t>There are several countries and organisations which see the UK</a:t>
            </a:r>
            <a:r>
              <a:rPr lang="en-GB" baseline="0" dirty="0"/>
              <a:t> </a:t>
            </a:r>
            <a:r>
              <a:rPr lang="en-GB" dirty="0"/>
              <a:t>as an enemy and actively gather information about our countries</a:t>
            </a:r>
            <a:r>
              <a:rPr lang="en-GB" baseline="0" dirty="0"/>
              <a:t> </a:t>
            </a:r>
            <a:r>
              <a:rPr lang="en-GB" dirty="0"/>
              <a:t>defence. The threat is small for the ATC, however it is important that we remain vigilant at all times.</a:t>
            </a:r>
          </a:p>
          <a:p>
            <a:endParaRPr lang="en-GB" dirty="0"/>
          </a:p>
        </p:txBody>
      </p:sp>
    </p:spTree>
    <p:extLst>
      <p:ext uri="{BB962C8B-B14F-4D97-AF65-F5344CB8AC3E}">
        <p14:creationId xmlns:p14="http://schemas.microsoft.com/office/powerpoint/2010/main" val="128489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GB" altLang="en-US" dirty="0"/>
              <a:t>It is the responsibility of everyone, including cadets, to defend the security of the RAF, the MOD and the UK.</a:t>
            </a:r>
          </a:p>
          <a:p>
            <a:endParaRPr lang="en-GB" dirty="0"/>
          </a:p>
        </p:txBody>
      </p:sp>
    </p:spTree>
    <p:extLst>
      <p:ext uri="{BB962C8B-B14F-4D97-AF65-F5344CB8AC3E}">
        <p14:creationId xmlns:p14="http://schemas.microsoft.com/office/powerpoint/2010/main" val="6806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Unknown packages can be threats as they can have something harmful inside. Report any suspicious</a:t>
            </a:r>
            <a:r>
              <a:rPr lang="en-US" baseline="0" dirty="0"/>
              <a:t> looking package to a member of staff straight away. Do not touch an unknown package or bag – it may be dangerous!</a:t>
            </a:r>
            <a:endParaRPr lang="en-US" dirty="0"/>
          </a:p>
          <a:p>
            <a:endParaRPr lang="en-GB" dirty="0"/>
          </a:p>
        </p:txBody>
      </p:sp>
    </p:spTree>
    <p:extLst>
      <p:ext uri="{BB962C8B-B14F-4D97-AF65-F5344CB8AC3E}">
        <p14:creationId xmlns:p14="http://schemas.microsoft.com/office/powerpoint/2010/main" val="34237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If you find unfamiliar people without any identification inside</a:t>
            </a:r>
            <a:r>
              <a:rPr lang="en-US" baseline="0" dirty="0"/>
              <a:t> the squadron perimeter </a:t>
            </a:r>
            <a:r>
              <a:rPr lang="en-US" dirty="0"/>
              <a:t>or lingering around the area of your squadron they could</a:t>
            </a:r>
            <a:r>
              <a:rPr lang="en-US" baseline="0" dirty="0"/>
              <a:t> be a</a:t>
            </a:r>
            <a:r>
              <a:rPr lang="en-US" dirty="0"/>
              <a:t> threat. To prevent this you must inform a member of staff</a:t>
            </a:r>
            <a:r>
              <a:rPr lang="en-US" baseline="0" dirty="0"/>
              <a:t> immediately. Do not approach them as they may be dangerous.</a:t>
            </a:r>
            <a:endParaRPr lang="en-US" dirty="0"/>
          </a:p>
          <a:p>
            <a:endParaRPr lang="en-GB" dirty="0"/>
          </a:p>
        </p:txBody>
      </p:sp>
    </p:spTree>
    <p:extLst>
      <p:ext uri="{BB962C8B-B14F-4D97-AF65-F5344CB8AC3E}">
        <p14:creationId xmlns:p14="http://schemas.microsoft.com/office/powerpoint/2010/main" val="3054906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3267" y="1739151"/>
            <a:ext cx="9144000" cy="968783"/>
          </a:xfrm>
        </p:spPr>
        <p:txBody>
          <a:bodyPr anchor="b"/>
          <a:lstStyle>
            <a:lvl1pPr algn="l">
              <a:defRPr sz="6000">
                <a:solidFill>
                  <a:srgbClr val="002F5F"/>
                </a:solidFill>
              </a:defRPr>
            </a:lvl1pPr>
          </a:lstStyle>
          <a:p>
            <a:r>
              <a:rPr lang="en-US" dirty="0"/>
              <a:t>First Class Cadet</a:t>
            </a:r>
            <a:endParaRPr lang="en-GB" dirty="0"/>
          </a:p>
        </p:txBody>
      </p:sp>
      <p:sp>
        <p:nvSpPr>
          <p:cNvPr id="3" name="Subtitle 2"/>
          <p:cNvSpPr>
            <a:spLocks noGrp="1"/>
          </p:cNvSpPr>
          <p:nvPr>
            <p:ph type="subTitle" idx="1"/>
          </p:nvPr>
        </p:nvSpPr>
        <p:spPr>
          <a:xfrm>
            <a:off x="923267" y="2885071"/>
            <a:ext cx="9144000" cy="874267"/>
          </a:xfrm>
        </p:spPr>
        <p:txBody>
          <a:bodyPr>
            <a:noAutofit/>
          </a:bodyPr>
          <a:lstStyle>
            <a:lvl1pPr marL="0" indent="0" algn="l">
              <a:buNone/>
              <a:defRPr sz="5400" b="1">
                <a:solidFill>
                  <a:srgbClr val="0574CE"/>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Picture 5">
            <a:extLst>
              <a:ext uri="{FF2B5EF4-FFF2-40B4-BE49-F238E27FC236}">
                <a16:creationId xmlns:a16="http://schemas.microsoft.com/office/drawing/2014/main" id="{C8FC4DE9-63D7-4BA2-9980-064FB052ED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23267" y="306587"/>
            <a:ext cx="5544209" cy="1013933"/>
          </a:xfrm>
          <a:prstGeom prst="rect">
            <a:avLst/>
          </a:prstGeom>
        </p:spPr>
      </p:pic>
    </p:spTree>
    <p:extLst>
      <p:ext uri="{BB962C8B-B14F-4D97-AF65-F5344CB8AC3E}">
        <p14:creationId xmlns:p14="http://schemas.microsoft.com/office/powerpoint/2010/main" val="379050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8E665B5-EC1B-40B8-A3A7-19D94603CADC}" type="datetimeFigureOut">
              <a:rPr lang="en-GB" smtClean="0"/>
              <a:t>13/02/2019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573386" y="6356350"/>
            <a:ext cx="1899684" cy="365125"/>
          </a:xfrm>
          <a:prstGeom prst="rect">
            <a:avLst/>
          </a:prstGeom>
        </p:spPr>
        <p:txBody>
          <a:bodyPr/>
          <a:lstStyle/>
          <a:p>
            <a:fld id="{01637CBF-EAAF-49C2-A888-C4E9D6C2281D}" type="slidenum">
              <a:rPr lang="en-GB" smtClean="0"/>
              <a:t>‹#›</a:t>
            </a:fld>
            <a:endParaRPr lang="en-GB"/>
          </a:p>
        </p:txBody>
      </p:sp>
      <p:pic>
        <p:nvPicPr>
          <p:cNvPr id="7"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58484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B2F5F3-1B9F-4DFB-899A-04F665BD6B3E}"/>
              </a:ext>
            </a:extLst>
          </p:cNvPr>
          <p:cNvSpPr/>
          <p:nvPr userDrawn="1"/>
        </p:nvSpPr>
        <p:spPr>
          <a:xfrm>
            <a:off x="0" y="0"/>
            <a:ext cx="12269585" cy="69660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37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a:extLst>
              <a:ext uri="{FF2B5EF4-FFF2-40B4-BE49-F238E27FC236}">
                <a16:creationId xmlns:a16="http://schemas.microsoft.com/office/drawing/2014/main" id="{5AD26C09-A69B-4C12-BC1E-40D20CDE12B5}"/>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734866" y="645456"/>
            <a:ext cx="1320998" cy="933886"/>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1304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221234"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922123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8E665B5-EC1B-40B8-A3A7-19D94603CADC}" type="datetimeFigureOut">
              <a:rPr lang="en-GB" smtClean="0"/>
              <a:t>13/02/2019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573386" y="6356350"/>
            <a:ext cx="1899684" cy="365125"/>
          </a:xfrm>
          <a:prstGeom prst="rect">
            <a:avLst/>
          </a:prstGeom>
        </p:spPr>
        <p:txBody>
          <a:bodyPr/>
          <a:lstStyle/>
          <a:p>
            <a:fld id="{01637CBF-EAAF-49C2-A888-C4E9D6C2281D}" type="slidenum">
              <a:rPr lang="en-GB" smtClean="0"/>
              <a:t>‹#›</a:t>
            </a:fld>
            <a:endParaRPr lang="en-GB"/>
          </a:p>
        </p:txBody>
      </p:sp>
      <p:pic>
        <p:nvPicPr>
          <p:cNvPr id="7"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118918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459326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582093" y="1827766"/>
            <a:ext cx="459326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8E665B5-EC1B-40B8-A3A7-19D94603CADC}" type="datetimeFigureOut">
              <a:rPr lang="en-GB" smtClean="0"/>
              <a:t>13/02/2019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573386" y="6356350"/>
            <a:ext cx="1899684" cy="365125"/>
          </a:xfrm>
          <a:prstGeom prst="rect">
            <a:avLst/>
          </a:prstGeom>
        </p:spPr>
        <p:txBody>
          <a:bodyPr/>
          <a:lstStyle/>
          <a:p>
            <a:fld id="{01637CBF-EAAF-49C2-A888-C4E9D6C2281D}" type="slidenum">
              <a:rPr lang="en-GB" smtClean="0"/>
              <a:t>‹#›</a:t>
            </a:fld>
            <a:endParaRPr lang="en-GB"/>
          </a:p>
        </p:txBody>
      </p:sp>
      <p:pic>
        <p:nvPicPr>
          <p:cNvPr id="8"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990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791664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3883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38830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39021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390214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8E665B5-EC1B-40B8-A3A7-19D94603CADC}" type="datetimeFigureOut">
              <a:rPr lang="en-GB" smtClean="0"/>
              <a:t>13/02/2019</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573386" y="6356350"/>
            <a:ext cx="1899684" cy="365125"/>
          </a:xfrm>
          <a:prstGeom prst="rect">
            <a:avLst/>
          </a:prstGeom>
        </p:spPr>
        <p:txBody>
          <a:bodyPr/>
          <a:lstStyle/>
          <a:p>
            <a:fld id="{01637CBF-EAAF-49C2-A888-C4E9D6C2281D}" type="slidenum">
              <a:rPr lang="en-GB" smtClean="0"/>
              <a:t>‹#›</a:t>
            </a:fld>
            <a:endParaRPr lang="en-GB"/>
          </a:p>
        </p:txBody>
      </p:sp>
      <p:pic>
        <p:nvPicPr>
          <p:cNvPr id="10"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5510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8E665B5-EC1B-40B8-A3A7-19D94603CADC}" type="datetimeFigureOut">
              <a:rPr lang="en-GB" smtClean="0"/>
              <a:t>13/02/2019</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573386" y="6356350"/>
            <a:ext cx="1899684" cy="365125"/>
          </a:xfrm>
          <a:prstGeom prst="rect">
            <a:avLst/>
          </a:prstGeom>
        </p:spPr>
        <p:txBody>
          <a:bodyPr/>
          <a:lstStyle/>
          <a:p>
            <a:fld id="{01637CBF-EAAF-49C2-A888-C4E9D6C2281D}" type="slidenum">
              <a:rPr lang="en-GB" smtClean="0"/>
              <a:t>‹#›</a:t>
            </a:fld>
            <a:endParaRPr lang="en-GB"/>
          </a:p>
        </p:txBody>
      </p:sp>
      <p:pic>
        <p:nvPicPr>
          <p:cNvPr id="6"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410865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8E665B5-EC1B-40B8-A3A7-19D94603CADC}" type="datetimeFigureOut">
              <a:rPr lang="en-GB" smtClean="0"/>
              <a:t>13/02/2019</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573386" y="6356350"/>
            <a:ext cx="1899684" cy="365125"/>
          </a:xfrm>
          <a:prstGeom prst="rect">
            <a:avLst/>
          </a:prstGeom>
        </p:spPr>
        <p:txBody>
          <a:bodyPr/>
          <a:lstStyle/>
          <a:p>
            <a:fld id="{01637CBF-EAAF-49C2-A888-C4E9D6C2281D}" type="slidenum">
              <a:rPr lang="en-GB" smtClean="0"/>
              <a:t>‹#›</a:t>
            </a:fld>
            <a:endParaRPr lang="en-GB"/>
          </a:p>
        </p:txBody>
      </p:sp>
      <p:pic>
        <p:nvPicPr>
          <p:cNvPr id="5"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38956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933322" y="1749056"/>
            <a:ext cx="5217684" cy="4119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8E665B5-EC1B-40B8-A3A7-19D94603CADC}" type="datetimeFigureOut">
              <a:rPr lang="en-GB" smtClean="0"/>
              <a:t>13/02/2019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573386" y="6356350"/>
            <a:ext cx="1899684" cy="365125"/>
          </a:xfrm>
          <a:prstGeom prst="rect">
            <a:avLst/>
          </a:prstGeom>
        </p:spPr>
        <p:txBody>
          <a:bodyPr/>
          <a:lstStyle/>
          <a:p>
            <a:fld id="{01637CBF-EAAF-49C2-A888-C4E9D6C2281D}" type="slidenum">
              <a:rPr lang="en-GB" smtClean="0"/>
              <a:t>‹#›</a:t>
            </a:fld>
            <a:endParaRPr lang="en-GB"/>
          </a:p>
        </p:txBody>
      </p:sp>
      <p:pic>
        <p:nvPicPr>
          <p:cNvPr id="8"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333464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965220" y="1834117"/>
            <a:ext cx="5109962" cy="40348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8E665B5-EC1B-40B8-A3A7-19D94603CADC}" type="datetimeFigureOut">
              <a:rPr lang="en-GB" smtClean="0"/>
              <a:t>13/02/2019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573386" y="6356350"/>
            <a:ext cx="1899684" cy="365125"/>
          </a:xfrm>
          <a:prstGeom prst="rect">
            <a:avLst/>
          </a:prstGeom>
        </p:spPr>
        <p:txBody>
          <a:bodyPr/>
          <a:lstStyle/>
          <a:p>
            <a:fld id="{01637CBF-EAAF-49C2-A888-C4E9D6C2281D}" type="slidenum">
              <a:rPr lang="en-GB" smtClean="0"/>
              <a:t>‹#›</a:t>
            </a:fld>
            <a:endParaRPr lang="en-GB"/>
          </a:p>
        </p:txBody>
      </p:sp>
      <p:pic>
        <p:nvPicPr>
          <p:cNvPr id="8" name="Picture 2" descr="ATC Logo Whit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639523" y="166393"/>
            <a:ext cx="1320998" cy="93407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1044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11965"/>
            <a:ext cx="900002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695893"/>
            <a:ext cx="9000028" cy="450082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p:nvPr/>
        </p:nvSpPr>
        <p:spPr>
          <a:xfrm>
            <a:off x="418214" y="283316"/>
            <a:ext cx="287079" cy="5913399"/>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18214" y="6267892"/>
            <a:ext cx="287079" cy="306791"/>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54269" y="6241244"/>
            <a:ext cx="414968" cy="338554"/>
          </a:xfrm>
          <a:prstGeom prst="rect">
            <a:avLst/>
          </a:prstGeom>
          <a:noFill/>
        </p:spPr>
        <p:txBody>
          <a:bodyPr wrap="square" rtlCol="0">
            <a:spAutoFit/>
          </a:bodyPr>
          <a:lstStyle/>
          <a:p>
            <a:pPr algn="ctr"/>
            <a:fld id="{14CCC49F-A4C9-4418-8BF5-53B34B955B49}" type="slidenum">
              <a:rPr lang="en-GB" sz="1600" smtClean="0">
                <a:solidFill>
                  <a:schemeClr val="bg1"/>
                </a:solidFill>
                <a:latin typeface="Myriad Pro" panose="020B0503030403020204" pitchFamily="34" charset="0"/>
              </a:rPr>
              <a:t>‹#›</a:t>
            </a:fld>
            <a:endParaRPr lang="en-GB" sz="1600" dirty="0">
              <a:solidFill>
                <a:schemeClr val="bg1"/>
              </a:solidFill>
              <a:latin typeface="Myriad Pro" panose="020B0503030403020204" pitchFamily="34" charset="0"/>
            </a:endParaRPr>
          </a:p>
        </p:txBody>
      </p:sp>
      <p:pic>
        <p:nvPicPr>
          <p:cNvPr id="12" name="Picture 11">
            <a:extLst>
              <a:ext uri="{FF2B5EF4-FFF2-40B4-BE49-F238E27FC236}">
                <a16:creationId xmlns:a16="http://schemas.microsoft.com/office/drawing/2014/main" id="{63DB959F-59B0-4F25-9642-77DD339DB9CB}"/>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rot="5400000" flipH="1">
            <a:off x="7586120" y="2252115"/>
            <a:ext cx="6857992" cy="2353769"/>
          </a:xfrm>
          <a:prstGeom prst="rect">
            <a:avLst/>
          </a:prstGeom>
        </p:spPr>
      </p:pic>
    </p:spTree>
    <p:extLst>
      <p:ext uri="{BB962C8B-B14F-4D97-AF65-F5344CB8AC3E}">
        <p14:creationId xmlns:p14="http://schemas.microsoft.com/office/powerpoint/2010/main" val="3203593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rgbClr val="0574CE"/>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adetdirect.com/"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First Class Cadet</a:t>
            </a:r>
          </a:p>
        </p:txBody>
      </p:sp>
      <p:sp>
        <p:nvSpPr>
          <p:cNvPr id="3" name="Subtitle 2"/>
          <p:cNvSpPr>
            <a:spLocks noGrp="1"/>
          </p:cNvSpPr>
          <p:nvPr>
            <p:ph type="subTitle" idx="1"/>
          </p:nvPr>
        </p:nvSpPr>
        <p:spPr/>
        <p:txBody>
          <a:bodyPr/>
          <a:lstStyle/>
          <a:p>
            <a:r>
              <a:rPr lang="en-GB" dirty="0"/>
              <a:t>The Royal Air Force Part 2</a:t>
            </a:r>
          </a:p>
        </p:txBody>
      </p:sp>
      <p:sp>
        <p:nvSpPr>
          <p:cNvPr id="10" name="TextBox 9"/>
          <p:cNvSpPr txBox="1"/>
          <p:nvPr/>
        </p:nvSpPr>
        <p:spPr>
          <a:xfrm>
            <a:off x="10693102" y="182880"/>
            <a:ext cx="1323190" cy="769441"/>
          </a:xfrm>
          <a:prstGeom prst="rect">
            <a:avLst/>
          </a:prstGeom>
          <a:noFill/>
        </p:spPr>
        <p:txBody>
          <a:bodyPr wrap="square" rtlCol="0">
            <a:spAutoFit/>
          </a:bodyPr>
          <a:lstStyle/>
          <a:p>
            <a:pPr algn="ctr"/>
            <a:r>
              <a:rPr lang="en-GB" sz="4400" b="1" dirty="0">
                <a:solidFill>
                  <a:schemeClr val="bg1"/>
                </a:solidFill>
                <a:latin typeface="Myriad Pro" panose="020B0503030403020204" pitchFamily="34" charset="0"/>
              </a:rPr>
              <a:t>LO2</a:t>
            </a:r>
          </a:p>
        </p:txBody>
      </p:sp>
      <p:pic>
        <p:nvPicPr>
          <p:cNvPr id="2050" name="Picture 2" descr="Royal_Airforce_Bad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93829" y="5498463"/>
            <a:ext cx="1135850" cy="107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fw01_raf_police_office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23267" y="4288196"/>
            <a:ext cx="4819650" cy="228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8" name="Picture 4" descr="http://www.thetimes.co.uk/tto/multimedia/archive/00033/Cranwell5_33804c.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6925" y="4285182"/>
            <a:ext cx="3429000" cy="228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2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Threats – Suspicious Letters</a:t>
            </a:r>
          </a:p>
        </p:txBody>
      </p:sp>
      <p:sp>
        <p:nvSpPr>
          <p:cNvPr id="3" name="Content Placeholder 2"/>
          <p:cNvSpPr>
            <a:spLocks noGrp="1"/>
          </p:cNvSpPr>
          <p:nvPr>
            <p:ph idx="1"/>
          </p:nvPr>
        </p:nvSpPr>
        <p:spPr>
          <a:xfrm>
            <a:off x="838200" y="1695893"/>
            <a:ext cx="4562283" cy="4500822"/>
          </a:xfrm>
        </p:spPr>
        <p:txBody>
          <a:bodyPr/>
          <a:lstStyle/>
          <a:p>
            <a:r>
              <a:rPr lang="en-GB" dirty="0"/>
              <a:t>Report ‘Secret’ or ‘Top secret’ documents lying around.</a:t>
            </a:r>
          </a:p>
          <a:p>
            <a:endParaRPr lang="en-GB" dirty="0"/>
          </a:p>
          <a:p>
            <a:r>
              <a:rPr lang="en-GB" dirty="0"/>
              <a:t>Letters can contain threats.</a:t>
            </a:r>
          </a:p>
          <a:p>
            <a:endParaRPr lang="en-GB" dirty="0"/>
          </a:p>
          <a:p>
            <a:r>
              <a:rPr lang="en-GB" dirty="0"/>
              <a:t>Report them immediately. </a:t>
            </a:r>
          </a:p>
        </p:txBody>
      </p:sp>
      <p:pic>
        <p:nvPicPr>
          <p:cNvPr id="4" name="Picture 3"/>
          <p:cNvPicPr>
            <a:picLocks noChangeAspect="1"/>
          </p:cNvPicPr>
          <p:nvPr/>
        </p:nvPicPr>
        <p:blipFill>
          <a:blip r:embed="rId3"/>
          <a:stretch>
            <a:fillRect/>
          </a:stretch>
        </p:blipFill>
        <p:spPr>
          <a:xfrm>
            <a:off x="5533921" y="2350439"/>
            <a:ext cx="4561300" cy="2845542"/>
          </a:xfrm>
          <a:prstGeom prst="rect">
            <a:avLst/>
          </a:prstGeom>
        </p:spPr>
      </p:pic>
      <p:graphicFrame>
        <p:nvGraphicFramePr>
          <p:cNvPr id="5" name="Table 4">
            <a:extLst>
              <a:ext uri="{FF2B5EF4-FFF2-40B4-BE49-F238E27FC236}">
                <a16:creationId xmlns:a16="http://schemas.microsoft.com/office/drawing/2014/main" id="{E6251D0F-757F-4811-8B33-7B3211D667F8}"/>
              </a:ext>
            </a:extLst>
          </p:cNvPr>
          <p:cNvGraphicFramePr>
            <a:graphicFrameLocks noGrp="1"/>
          </p:cNvGraphicFramePr>
          <p:nvPr>
            <p:extLst>
              <p:ext uri="{D42A27DB-BD31-4B8C-83A1-F6EECF244321}">
                <p14:modId xmlns:p14="http://schemas.microsoft.com/office/powerpoint/2010/main" val="230242224"/>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44</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35620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would you do?</a:t>
            </a:r>
          </a:p>
        </p:txBody>
      </p:sp>
      <p:sp>
        <p:nvSpPr>
          <p:cNvPr id="3" name="Content Placeholder 2"/>
          <p:cNvSpPr>
            <a:spLocks noGrp="1"/>
          </p:cNvSpPr>
          <p:nvPr>
            <p:ph idx="1"/>
          </p:nvPr>
        </p:nvSpPr>
        <p:spPr>
          <a:xfrm>
            <a:off x="838200" y="1695893"/>
            <a:ext cx="6505575" cy="4500822"/>
          </a:xfrm>
        </p:spPr>
        <p:txBody>
          <a:bodyPr/>
          <a:lstStyle/>
          <a:p>
            <a:r>
              <a:rPr lang="en-GB" dirty="0"/>
              <a:t>If, whilst visiting an RAF station, you see 2 men climb over the perimeter fence and run away from the station. What would you do?</a:t>
            </a:r>
          </a:p>
          <a:p>
            <a:endParaRPr lang="en-GB" dirty="0"/>
          </a:p>
        </p:txBody>
      </p:sp>
      <p:sp>
        <p:nvSpPr>
          <p:cNvPr id="5" name="TextBox 4"/>
          <p:cNvSpPr txBox="1"/>
          <p:nvPr/>
        </p:nvSpPr>
        <p:spPr>
          <a:xfrm>
            <a:off x="7820025" y="1871960"/>
            <a:ext cx="3629025" cy="5386090"/>
          </a:xfrm>
          <a:prstGeom prst="rect">
            <a:avLst/>
          </a:prstGeom>
          <a:noFill/>
        </p:spPr>
        <p:txBody>
          <a:bodyPr wrap="square" rtlCol="0">
            <a:spAutoFit/>
          </a:bodyPr>
          <a:lstStyle/>
          <a:p>
            <a:r>
              <a:rPr lang="en-GB" sz="34400" b="1" dirty="0">
                <a:solidFill>
                  <a:srgbClr val="002F5F"/>
                </a:solidFill>
                <a:latin typeface="Myriad Pro" panose="020B0503030403020204" pitchFamily="34" charset="0"/>
              </a:rPr>
              <a:t>?</a:t>
            </a:r>
          </a:p>
        </p:txBody>
      </p:sp>
      <p:graphicFrame>
        <p:nvGraphicFramePr>
          <p:cNvPr id="6" name="Table 5">
            <a:extLst>
              <a:ext uri="{FF2B5EF4-FFF2-40B4-BE49-F238E27FC236}">
                <a16:creationId xmlns:a16="http://schemas.microsoft.com/office/drawing/2014/main" id="{CDE9373B-A01F-4E1B-92B0-2C13E3602F17}"/>
              </a:ext>
            </a:extLst>
          </p:cNvPr>
          <p:cNvGraphicFramePr>
            <a:graphicFrameLocks noGrp="1"/>
          </p:cNvGraphicFramePr>
          <p:nvPr>
            <p:extLst>
              <p:ext uri="{D42A27DB-BD31-4B8C-83A1-F6EECF244321}">
                <p14:modId xmlns:p14="http://schemas.microsoft.com/office/powerpoint/2010/main" val="1588048318"/>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44</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83428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would you do?</a:t>
            </a:r>
          </a:p>
        </p:txBody>
      </p:sp>
      <p:sp>
        <p:nvSpPr>
          <p:cNvPr id="3" name="Content Placeholder 2"/>
          <p:cNvSpPr>
            <a:spLocks noGrp="1"/>
          </p:cNvSpPr>
          <p:nvPr>
            <p:ph idx="1"/>
          </p:nvPr>
        </p:nvSpPr>
        <p:spPr>
          <a:xfrm>
            <a:off x="838200" y="1695893"/>
            <a:ext cx="6981825" cy="4500822"/>
          </a:xfrm>
        </p:spPr>
        <p:txBody>
          <a:bodyPr/>
          <a:lstStyle/>
          <a:p>
            <a:r>
              <a:rPr lang="en-GB" altLang="en-US" dirty="0"/>
              <a:t>What would you do if you discovered a fire on your squadron?</a:t>
            </a:r>
          </a:p>
          <a:p>
            <a:endParaRPr lang="en-GB" dirty="0"/>
          </a:p>
          <a:p>
            <a:r>
              <a:rPr lang="en-GB" altLang="en-US" dirty="0"/>
              <a:t>Do you know the list of actions that should be taken?</a:t>
            </a:r>
          </a:p>
          <a:p>
            <a:endParaRPr lang="en-GB" dirty="0"/>
          </a:p>
        </p:txBody>
      </p:sp>
      <p:sp>
        <p:nvSpPr>
          <p:cNvPr id="4" name="TextBox 3"/>
          <p:cNvSpPr txBox="1"/>
          <p:nvPr/>
        </p:nvSpPr>
        <p:spPr>
          <a:xfrm>
            <a:off x="7820025" y="1871960"/>
            <a:ext cx="3629025" cy="5386090"/>
          </a:xfrm>
          <a:prstGeom prst="rect">
            <a:avLst/>
          </a:prstGeom>
          <a:noFill/>
        </p:spPr>
        <p:txBody>
          <a:bodyPr wrap="square" rtlCol="0">
            <a:spAutoFit/>
          </a:bodyPr>
          <a:lstStyle/>
          <a:p>
            <a:r>
              <a:rPr lang="en-GB" sz="34400" b="1" dirty="0">
                <a:solidFill>
                  <a:srgbClr val="002F5F"/>
                </a:solidFill>
                <a:latin typeface="Myriad Pro" panose="020B0503030403020204" pitchFamily="34" charset="0"/>
              </a:rPr>
              <a:t>?</a:t>
            </a:r>
          </a:p>
        </p:txBody>
      </p:sp>
      <p:graphicFrame>
        <p:nvGraphicFramePr>
          <p:cNvPr id="5" name="Table 4">
            <a:extLst>
              <a:ext uri="{FF2B5EF4-FFF2-40B4-BE49-F238E27FC236}">
                <a16:creationId xmlns:a16="http://schemas.microsoft.com/office/drawing/2014/main" id="{FD96FA63-B478-44B1-BF3E-18B3C5496BD5}"/>
              </a:ext>
            </a:extLst>
          </p:cNvPr>
          <p:cNvGraphicFramePr>
            <a:graphicFrameLocks noGrp="1"/>
          </p:cNvGraphicFramePr>
          <p:nvPr>
            <p:extLst>
              <p:ext uri="{D42A27DB-BD31-4B8C-83A1-F6EECF244321}">
                <p14:modId xmlns:p14="http://schemas.microsoft.com/office/powerpoint/2010/main" val="2913639766"/>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44</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3987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would you do?</a:t>
            </a:r>
          </a:p>
        </p:txBody>
      </p:sp>
      <p:sp>
        <p:nvSpPr>
          <p:cNvPr id="3" name="Content Placeholder 2"/>
          <p:cNvSpPr>
            <a:spLocks noGrp="1"/>
          </p:cNvSpPr>
          <p:nvPr>
            <p:ph idx="1"/>
          </p:nvPr>
        </p:nvSpPr>
        <p:spPr>
          <a:xfrm>
            <a:off x="838200" y="1695893"/>
            <a:ext cx="7124700" cy="4500822"/>
          </a:xfrm>
        </p:spPr>
        <p:txBody>
          <a:bodyPr/>
          <a:lstStyle/>
          <a:p>
            <a:r>
              <a:rPr lang="en-GB" altLang="en-US" dirty="0"/>
              <a:t>Do you know your squadron’s security orders?</a:t>
            </a:r>
          </a:p>
          <a:p>
            <a:endParaRPr lang="en-GB" altLang="en-US" dirty="0"/>
          </a:p>
          <a:p>
            <a:r>
              <a:rPr lang="en-GB" altLang="en-US" dirty="0"/>
              <a:t>If you are not sure, what do you think they might be?</a:t>
            </a:r>
          </a:p>
          <a:p>
            <a:endParaRPr lang="en-GB" altLang="en-US" dirty="0"/>
          </a:p>
          <a:p>
            <a:r>
              <a:rPr lang="en-GB" altLang="en-US" dirty="0"/>
              <a:t>Where do you think that you would find the answer?</a:t>
            </a:r>
          </a:p>
          <a:p>
            <a:endParaRPr lang="en-GB" dirty="0"/>
          </a:p>
        </p:txBody>
      </p:sp>
      <p:sp>
        <p:nvSpPr>
          <p:cNvPr id="4" name="TextBox 3"/>
          <p:cNvSpPr txBox="1"/>
          <p:nvPr/>
        </p:nvSpPr>
        <p:spPr>
          <a:xfrm>
            <a:off x="7820025" y="1871960"/>
            <a:ext cx="3629025" cy="5386090"/>
          </a:xfrm>
          <a:prstGeom prst="rect">
            <a:avLst/>
          </a:prstGeom>
          <a:noFill/>
        </p:spPr>
        <p:txBody>
          <a:bodyPr wrap="square" rtlCol="0">
            <a:spAutoFit/>
          </a:bodyPr>
          <a:lstStyle/>
          <a:p>
            <a:r>
              <a:rPr lang="en-GB" sz="34400" b="1" dirty="0">
                <a:solidFill>
                  <a:srgbClr val="002F5F"/>
                </a:solidFill>
                <a:latin typeface="Myriad Pro" panose="020B0503030403020204" pitchFamily="34" charset="0"/>
              </a:rPr>
              <a:t>?</a:t>
            </a:r>
          </a:p>
        </p:txBody>
      </p:sp>
      <p:graphicFrame>
        <p:nvGraphicFramePr>
          <p:cNvPr id="5" name="Table 4">
            <a:extLst>
              <a:ext uri="{FF2B5EF4-FFF2-40B4-BE49-F238E27FC236}">
                <a16:creationId xmlns:a16="http://schemas.microsoft.com/office/drawing/2014/main" id="{644BA30F-7200-4C3E-A0D8-F30F9A10E99E}"/>
              </a:ext>
            </a:extLst>
          </p:cNvPr>
          <p:cNvGraphicFramePr>
            <a:graphicFrameLocks noGrp="1"/>
          </p:cNvGraphicFramePr>
          <p:nvPr>
            <p:extLst>
              <p:ext uri="{D42A27DB-BD31-4B8C-83A1-F6EECF244321}">
                <p14:modId xmlns:p14="http://schemas.microsoft.com/office/powerpoint/2010/main" val="329725427"/>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5-6</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273512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lstStyle/>
          <a:p>
            <a:pPr marL="0" indent="0">
              <a:buNone/>
            </a:pPr>
            <a:r>
              <a:rPr lang="en-GB" dirty="0"/>
              <a:t>Any final questions?</a:t>
            </a:r>
          </a:p>
        </p:txBody>
      </p:sp>
      <p:sp>
        <p:nvSpPr>
          <p:cNvPr id="4" name="TextBox 3"/>
          <p:cNvSpPr txBox="1"/>
          <p:nvPr/>
        </p:nvSpPr>
        <p:spPr>
          <a:xfrm>
            <a:off x="4572000" y="1471910"/>
            <a:ext cx="3629025" cy="5386090"/>
          </a:xfrm>
          <a:prstGeom prst="rect">
            <a:avLst/>
          </a:prstGeom>
          <a:noFill/>
        </p:spPr>
        <p:txBody>
          <a:bodyPr wrap="square" rtlCol="0">
            <a:spAutoFit/>
          </a:bodyPr>
          <a:lstStyle/>
          <a:p>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267024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096B-2883-4C15-9DE3-CA0B01034A69}"/>
              </a:ext>
            </a:extLst>
          </p:cNvPr>
          <p:cNvSpPr>
            <a:spLocks noGrp="1"/>
          </p:cNvSpPr>
          <p:nvPr>
            <p:ph type="title" idx="4294967295"/>
          </p:nvPr>
        </p:nvSpPr>
        <p:spPr>
          <a:xfrm>
            <a:off x="533400" y="-11112"/>
            <a:ext cx="8999538" cy="1325562"/>
          </a:xfrm>
        </p:spPr>
        <p:txBody>
          <a:bodyPr>
            <a:normAutofit/>
          </a:bodyPr>
          <a:lstStyle/>
          <a:p>
            <a:r>
              <a:rPr lang="en-GB" sz="2800" dirty="0"/>
              <a:t>Instructor Information</a:t>
            </a:r>
          </a:p>
        </p:txBody>
      </p:sp>
      <p:sp>
        <p:nvSpPr>
          <p:cNvPr id="7" name="Content Placeholder 2">
            <a:extLst>
              <a:ext uri="{FF2B5EF4-FFF2-40B4-BE49-F238E27FC236}">
                <a16:creationId xmlns:a16="http://schemas.microsoft.com/office/drawing/2014/main" id="{142D0C82-2243-4A6A-9109-A072C2E51134}"/>
              </a:ext>
            </a:extLst>
          </p:cNvPr>
          <p:cNvSpPr txBox="1">
            <a:spLocks/>
          </p:cNvSpPr>
          <p:nvPr/>
        </p:nvSpPr>
        <p:spPr>
          <a:xfrm>
            <a:off x="533400" y="1011238"/>
            <a:ext cx="4324350" cy="5116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a:solidFill>
                  <a:schemeClr val="bg1"/>
                </a:solidFill>
              </a:rPr>
              <a:t>This presentation is provided free of charge with the 1</a:t>
            </a:r>
            <a:r>
              <a:rPr lang="en-GB" sz="1600" baseline="30000">
                <a:solidFill>
                  <a:schemeClr val="bg1"/>
                </a:solidFill>
              </a:rPr>
              <a:t>st</a:t>
            </a:r>
            <a:r>
              <a:rPr lang="en-GB" sz="1600">
                <a:solidFill>
                  <a:schemeClr val="bg1"/>
                </a:solidFill>
              </a:rPr>
              <a:t> class cadet training system with no warranty or support.</a:t>
            </a:r>
          </a:p>
          <a:p>
            <a:pPr marL="0" indent="0">
              <a:buFont typeface="Arial" panose="020B0604020202020204" pitchFamily="34" charset="0"/>
              <a:buNone/>
            </a:pPr>
            <a:r>
              <a:rPr lang="en-GB" sz="1600">
                <a:solidFill>
                  <a:schemeClr val="bg1"/>
                </a:solidFill>
              </a:rPr>
              <a:t>Every effort has been made to ensure the information is correct, but the author accepts no responsibility for any errors or omissions.</a:t>
            </a:r>
          </a:p>
          <a:p>
            <a:pPr marL="0" indent="0">
              <a:buFont typeface="Arial" panose="020B0604020202020204" pitchFamily="34" charset="0"/>
              <a:buNone/>
            </a:pPr>
            <a:r>
              <a:rPr lang="en-GB" sz="1600">
                <a:solidFill>
                  <a:schemeClr val="bg1"/>
                </a:solidFill>
              </a:rPr>
              <a:t>Official information on Ultilearn or Bader SharePoint should be checked before using these presentations.</a:t>
            </a:r>
          </a:p>
          <a:p>
            <a:pPr marL="0" indent="0">
              <a:buFont typeface="Arial" panose="020B0604020202020204" pitchFamily="34" charset="0"/>
              <a:buNone/>
            </a:pPr>
            <a:r>
              <a:rPr lang="en-GB" sz="1600">
                <a:solidFill>
                  <a:schemeClr val="bg1"/>
                </a:solidFill>
              </a:rPr>
              <a:t>These presentations may be distributed to other Air Cadet squadrons free of charge, but do not place them on the internet. </a:t>
            </a:r>
          </a:p>
          <a:p>
            <a:pPr marL="0" indent="0">
              <a:buFont typeface="Arial" panose="020B0604020202020204" pitchFamily="34" charset="0"/>
              <a:buNone/>
            </a:pPr>
            <a:r>
              <a:rPr lang="en-GB" sz="1600">
                <a:solidFill>
                  <a:schemeClr val="bg1"/>
                </a:solidFill>
              </a:rPr>
              <a:t>For best results, use with the 1</a:t>
            </a:r>
            <a:r>
              <a:rPr lang="en-GB" sz="1600" baseline="30000">
                <a:solidFill>
                  <a:schemeClr val="bg1"/>
                </a:solidFill>
              </a:rPr>
              <a:t>st</a:t>
            </a:r>
            <a:r>
              <a:rPr lang="en-GB" sz="1600">
                <a:solidFill>
                  <a:schemeClr val="bg1"/>
                </a:solidFill>
              </a:rPr>
              <a:t> class resource book and 1</a:t>
            </a:r>
            <a:r>
              <a:rPr lang="en-GB" sz="1600" baseline="30000">
                <a:solidFill>
                  <a:schemeClr val="bg1"/>
                </a:solidFill>
              </a:rPr>
              <a:t>st</a:t>
            </a:r>
            <a:r>
              <a:rPr lang="en-GB" sz="1600">
                <a:solidFill>
                  <a:schemeClr val="bg1"/>
                </a:solidFill>
              </a:rPr>
              <a:t> class instructor handbook, available from </a:t>
            </a:r>
            <a:r>
              <a:rPr lang="en-GB" sz="1600">
                <a:solidFill>
                  <a:schemeClr val="bg1"/>
                </a:solidFill>
                <a:hlinkClick r:id="rId3"/>
              </a:rPr>
              <a:t>cadetdirect.com</a:t>
            </a:r>
            <a:r>
              <a:rPr lang="en-GB" sz="1600">
                <a:solidFill>
                  <a:schemeClr val="bg1"/>
                </a:solidFill>
              </a:rPr>
              <a:t>.</a:t>
            </a:r>
            <a:endParaRPr lang="en-GB" sz="1800">
              <a:solidFill>
                <a:schemeClr val="bg1"/>
              </a:solidFill>
            </a:endParaRPr>
          </a:p>
          <a:p>
            <a:pPr marL="0" indent="0">
              <a:buFont typeface="Arial" panose="020B0604020202020204" pitchFamily="34" charset="0"/>
              <a:buNone/>
            </a:pPr>
            <a:endParaRPr lang="en-GB" sz="1800">
              <a:solidFill>
                <a:schemeClr val="bg1"/>
              </a:solidFill>
            </a:endParaRPr>
          </a:p>
          <a:p>
            <a:pPr marL="0" indent="0">
              <a:buFont typeface="Arial" panose="020B0604020202020204" pitchFamily="34" charset="0"/>
              <a:buNone/>
            </a:pPr>
            <a:endParaRPr lang="en-GB" sz="1800" dirty="0">
              <a:solidFill>
                <a:schemeClr val="bg1"/>
              </a:solidFill>
            </a:endParaRPr>
          </a:p>
        </p:txBody>
      </p:sp>
      <p:pic>
        <p:nvPicPr>
          <p:cNvPr id="9" name="Picture 8">
            <a:extLst>
              <a:ext uri="{FF2B5EF4-FFF2-40B4-BE49-F238E27FC236}">
                <a16:creationId xmlns:a16="http://schemas.microsoft.com/office/drawing/2014/main" id="{B62D7694-B2F7-4015-9435-E07BAB5A830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72625" y="6195043"/>
            <a:ext cx="2371725" cy="433744"/>
          </a:xfrm>
          <a:prstGeom prst="rect">
            <a:avLst/>
          </a:prstGeom>
        </p:spPr>
      </p:pic>
      <p:sp>
        <p:nvSpPr>
          <p:cNvPr id="10" name="Rectangle 9">
            <a:extLst>
              <a:ext uri="{FF2B5EF4-FFF2-40B4-BE49-F238E27FC236}">
                <a16:creationId xmlns:a16="http://schemas.microsoft.com/office/drawing/2014/main" id="{90154B4E-5994-4AA9-B738-076AF7732A71}"/>
              </a:ext>
            </a:extLst>
          </p:cNvPr>
          <p:cNvSpPr/>
          <p:nvPr/>
        </p:nvSpPr>
        <p:spPr>
          <a:xfrm>
            <a:off x="533400" y="6282649"/>
            <a:ext cx="1900585" cy="258532"/>
          </a:xfrm>
          <a:prstGeom prst="rect">
            <a:avLst/>
          </a:prstGeom>
        </p:spPr>
        <p:txBody>
          <a:bodyPr wrap="none">
            <a:spAutoFit/>
          </a:bodyPr>
          <a:lstStyle/>
          <a:p>
            <a:pPr lvl="0">
              <a:lnSpc>
                <a:spcPct val="90000"/>
              </a:lnSpc>
              <a:spcBef>
                <a:spcPts val="1000"/>
              </a:spcBef>
            </a:pPr>
            <a:r>
              <a:rPr lang="en-GB" sz="1200" dirty="0">
                <a:solidFill>
                  <a:prstClr val="white"/>
                </a:solidFill>
                <a:latin typeface="Myriad Pro" panose="020B0503030403020204" pitchFamily="34" charset="0"/>
              </a:rPr>
              <a:t>Last updated January 2019</a:t>
            </a:r>
          </a:p>
        </p:txBody>
      </p:sp>
    </p:spTree>
    <p:extLst>
      <p:ext uri="{BB962C8B-B14F-4D97-AF65-F5344CB8AC3E}">
        <p14:creationId xmlns:p14="http://schemas.microsoft.com/office/powerpoint/2010/main" val="175383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16131"/>
            <a:ext cx="9000028" cy="1325563"/>
          </a:xfrm>
        </p:spPr>
        <p:txBody>
          <a:bodyPr/>
          <a:lstStyle/>
          <a:p>
            <a:r>
              <a:rPr lang="en-GB" dirty="0"/>
              <a:t>The Royal Air Force</a:t>
            </a:r>
          </a:p>
        </p:txBody>
      </p:sp>
      <p:pic>
        <p:nvPicPr>
          <p:cNvPr id="1026" name="Picture 2" descr="Image result for RAF Polic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1" y="4257674"/>
            <a:ext cx="3465587" cy="2312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AF Police DOgs"/>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38650" y="4260917"/>
            <a:ext cx="2647950" cy="2308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Af security"/>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221462" y="4257674"/>
            <a:ext cx="2979813" cy="23121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46B82728-FB69-47F2-BEBF-4DA45F28F5D5}"/>
              </a:ext>
            </a:extLst>
          </p:cNvPr>
          <p:cNvGraphicFramePr>
            <a:graphicFrameLocks noGrp="1"/>
          </p:cNvGraphicFramePr>
          <p:nvPr>
            <p:extLst>
              <p:ext uri="{D42A27DB-BD31-4B8C-83A1-F6EECF244321}">
                <p14:modId xmlns:p14="http://schemas.microsoft.com/office/powerpoint/2010/main" val="3487163272"/>
              </p:ext>
            </p:extLst>
          </p:nvPr>
        </p:nvGraphicFramePr>
        <p:xfrm>
          <a:off x="838201" y="1720242"/>
          <a:ext cx="9262714" cy="1415797"/>
        </p:xfrm>
        <a:graphic>
          <a:graphicData uri="http://schemas.openxmlformats.org/drawingml/2006/table">
            <a:tbl>
              <a:tblPr/>
              <a:tblGrid>
                <a:gridCol w="9262714">
                  <a:extLst>
                    <a:ext uri="{9D8B030D-6E8A-4147-A177-3AD203B41FA5}">
                      <a16:colId xmlns:a16="http://schemas.microsoft.com/office/drawing/2014/main" val="4182729659"/>
                    </a:ext>
                  </a:extLst>
                </a:gridCol>
              </a:tblGrid>
              <a:tr h="259867">
                <a:tc>
                  <a:txBody>
                    <a:bodyPr/>
                    <a:lstStyle/>
                    <a:p>
                      <a:pPr marR="0" indent="0" algn="l" rtl="0">
                        <a:lnSpc>
                          <a:spcPct val="119000"/>
                        </a:lnSpc>
                        <a:spcBef>
                          <a:spcPts val="0"/>
                        </a:spcBef>
                        <a:spcAft>
                          <a:spcPts val="600"/>
                        </a:spcAft>
                      </a:pPr>
                      <a:r>
                        <a:rPr lang="en-GB" sz="1800" kern="1400" dirty="0">
                          <a:ln>
                            <a:noFill/>
                          </a:ln>
                          <a:solidFill>
                            <a:srgbClr val="FFFFFF"/>
                          </a:solidFill>
                          <a:effectLst/>
                          <a:latin typeface="Myriad Pro" panose="020B0503030403020204" pitchFamily="34" charset="0"/>
                        </a:rPr>
                        <a:t>LO2: Understand why security is important.</a:t>
                      </a:r>
                      <a:endParaRPr lang="en-GB" sz="1800" kern="1400" dirty="0">
                        <a:ln>
                          <a:noFill/>
                        </a:ln>
                        <a:solidFill>
                          <a:srgbClr val="DFD4D7"/>
                        </a:solidFill>
                        <a:effectLst/>
                        <a:latin typeface="Myriad Pro" panose="020B0503030403020204" pitchFamily="34" charset="0"/>
                      </a:endParaRPr>
                    </a:p>
                  </a:txBody>
                  <a:tcPr marL="36576" marR="36576" marT="36576" marB="36576">
                    <a:lnL w="12700" cap="flat" cmpd="sng" algn="ctr">
                      <a:solidFill>
                        <a:srgbClr val="002F5F"/>
                      </a:solidFill>
                      <a:prstDash val="solid"/>
                      <a:round/>
                      <a:headEnd type="none" w="med" len="med"/>
                      <a:tailEnd type="none" w="med" len="med"/>
                    </a:lnL>
                    <a:lnR w="12700" cap="flat" cmpd="sng" algn="ctr">
                      <a:solidFill>
                        <a:srgbClr val="002F5F"/>
                      </a:solidFill>
                      <a:prstDash val="solid"/>
                      <a:round/>
                      <a:headEnd type="none" w="med" len="med"/>
                      <a:tailEnd type="none" w="med" len="med"/>
                    </a:lnR>
                    <a:lnT w="12700" cap="flat" cmpd="sng" algn="ctr">
                      <a:solidFill>
                        <a:srgbClr val="002F5F"/>
                      </a:solidFill>
                      <a:prstDash val="solid"/>
                      <a:round/>
                      <a:headEnd type="none" w="med" len="med"/>
                      <a:tailEnd type="none" w="med" len="med"/>
                    </a:lnT>
                    <a:lnB w="12700" cap="flat" cmpd="sng" algn="ctr">
                      <a:solidFill>
                        <a:srgbClr val="002F5F"/>
                      </a:solidFill>
                      <a:prstDash val="solid"/>
                      <a:round/>
                      <a:headEnd type="none" w="med" len="med"/>
                      <a:tailEnd type="none" w="med" len="med"/>
                    </a:lnB>
                    <a:solidFill>
                      <a:srgbClr val="002F5F"/>
                    </a:solidFill>
                  </a:tcPr>
                </a:tc>
                <a:extLst>
                  <a:ext uri="{0D108BD9-81ED-4DB2-BD59-A6C34878D82A}">
                    <a16:rowId xmlns:a16="http://schemas.microsoft.com/office/drawing/2014/main" val="593830036"/>
                  </a:ext>
                </a:extLst>
              </a:tr>
              <a:tr h="621678">
                <a:tc>
                  <a:txBody>
                    <a:bodyPr/>
                    <a:lstStyle/>
                    <a:p>
                      <a:pPr marL="178118" marR="0" indent="-178118" algn="l" rtl="0">
                        <a:lnSpc>
                          <a:spcPct val="119000"/>
                        </a:lnSpc>
                        <a:spcBef>
                          <a:spcPts val="0"/>
                        </a:spcBef>
                        <a:spcAft>
                          <a:spcPts val="100"/>
                        </a:spcAft>
                      </a:pPr>
                      <a:r>
                        <a:rPr lang="en-GB" sz="1800" kern="1400" dirty="0">
                          <a:ln>
                            <a:noFill/>
                          </a:ln>
                          <a:solidFill>
                            <a:srgbClr val="000000"/>
                          </a:solidFill>
                          <a:effectLst/>
                          <a:latin typeface="Myriad Pro" panose="020B0503030403020204" pitchFamily="34" charset="0"/>
                        </a:rPr>
                        <a:t>Identify why security is important. </a:t>
                      </a:r>
                      <a:endParaRPr lang="en-GB" sz="1800" kern="1400" dirty="0">
                        <a:ln>
                          <a:noFill/>
                        </a:ln>
                        <a:solidFill>
                          <a:srgbClr val="DFD4D7"/>
                        </a:solidFill>
                        <a:effectLst/>
                        <a:latin typeface="Myriad Pro" panose="020B0503030403020204" pitchFamily="34" charset="0"/>
                      </a:endParaRPr>
                    </a:p>
                    <a:p>
                      <a:pPr marL="0" marR="0" indent="0" algn="l" rtl="0">
                        <a:lnSpc>
                          <a:spcPct val="119000"/>
                        </a:lnSpc>
                        <a:spcBef>
                          <a:spcPts val="0"/>
                        </a:spcBef>
                        <a:spcAft>
                          <a:spcPts val="100"/>
                        </a:spcAft>
                      </a:pPr>
                      <a:r>
                        <a:rPr lang="en-GB" sz="1800" kern="1400" dirty="0">
                          <a:ln>
                            <a:noFill/>
                          </a:ln>
                          <a:solidFill>
                            <a:srgbClr val="000000"/>
                          </a:solidFill>
                          <a:effectLst/>
                          <a:latin typeface="Myriad Pro" panose="020B0503030403020204" pitchFamily="34" charset="0"/>
                        </a:rPr>
                        <a:t>Identify a minimum of 3 threats to security and state the action/s you would take to minimise these threats. </a:t>
                      </a:r>
                      <a:endParaRPr lang="en-GB" sz="1800" kern="1400" dirty="0">
                        <a:ln>
                          <a:noFill/>
                        </a:ln>
                        <a:solidFill>
                          <a:srgbClr val="DFD4D7"/>
                        </a:solidFill>
                        <a:effectLst/>
                        <a:latin typeface="Myriad Pro" panose="020B0503030403020204" pitchFamily="34" charset="0"/>
                      </a:endParaRPr>
                    </a:p>
                  </a:txBody>
                  <a:tcPr marL="36576" marR="36576" marT="36576" marB="36576">
                    <a:lnL w="12700" cap="flat" cmpd="sng" algn="ctr">
                      <a:solidFill>
                        <a:srgbClr val="002F5F"/>
                      </a:solidFill>
                      <a:prstDash val="solid"/>
                      <a:round/>
                      <a:headEnd type="none" w="med" len="med"/>
                      <a:tailEnd type="none" w="med" len="med"/>
                    </a:lnL>
                    <a:lnR w="12700" cap="flat" cmpd="sng" algn="ctr">
                      <a:solidFill>
                        <a:srgbClr val="002F5F"/>
                      </a:solidFill>
                      <a:prstDash val="solid"/>
                      <a:round/>
                      <a:headEnd type="none" w="med" len="med"/>
                      <a:tailEnd type="none" w="med" len="med"/>
                    </a:lnR>
                    <a:lnT w="12700" cap="flat" cmpd="sng" algn="ctr">
                      <a:solidFill>
                        <a:srgbClr val="002F5F"/>
                      </a:solidFill>
                      <a:prstDash val="solid"/>
                      <a:round/>
                      <a:headEnd type="none" w="med" len="med"/>
                      <a:tailEnd type="none" w="med" len="med"/>
                    </a:lnT>
                    <a:lnB w="12700" cap="flat" cmpd="sng" algn="ctr">
                      <a:solidFill>
                        <a:srgbClr val="002F5F"/>
                      </a:solidFill>
                      <a:prstDash val="solid"/>
                      <a:round/>
                      <a:headEnd type="none" w="med" len="med"/>
                      <a:tailEnd type="none" w="med" len="med"/>
                    </a:lnB>
                    <a:solidFill>
                      <a:srgbClr val="FFFFFF"/>
                    </a:solidFill>
                  </a:tcPr>
                </a:tc>
                <a:extLst>
                  <a:ext uri="{0D108BD9-81ED-4DB2-BD59-A6C34878D82A}">
                    <a16:rowId xmlns:a16="http://schemas.microsoft.com/office/drawing/2014/main" val="480293787"/>
                  </a:ext>
                </a:extLst>
              </a:tr>
            </a:tbl>
          </a:graphicData>
        </a:graphic>
      </p:graphicFrame>
      <p:sp>
        <p:nvSpPr>
          <p:cNvPr id="4" name="Control 1">
            <a:extLst>
              <a:ext uri="{FF2B5EF4-FFF2-40B4-BE49-F238E27FC236}">
                <a16:creationId xmlns:a16="http://schemas.microsoft.com/office/drawing/2014/main" id="{81A667F2-3162-4EDA-BA84-291F7D107ED7}"/>
              </a:ext>
            </a:extLst>
          </p:cNvPr>
          <p:cNvSpPr>
            <a:spLocks noChangeArrowheads="1" noChangeShapeType="1"/>
          </p:cNvSpPr>
          <p:nvPr/>
        </p:nvSpPr>
        <p:spPr bwMode="auto">
          <a:xfrm>
            <a:off x="3578225" y="8088313"/>
            <a:ext cx="4597400" cy="8810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9" name="Table 8">
            <a:extLst>
              <a:ext uri="{FF2B5EF4-FFF2-40B4-BE49-F238E27FC236}">
                <a16:creationId xmlns:a16="http://schemas.microsoft.com/office/drawing/2014/main" id="{501262FE-96F5-4031-A954-6FEEBC2FA9D0}"/>
              </a:ext>
            </a:extLst>
          </p:cNvPr>
          <p:cNvGraphicFramePr>
            <a:graphicFrameLocks noGrp="1"/>
          </p:cNvGraphicFramePr>
          <p:nvPr>
            <p:extLst>
              <p:ext uri="{D42A27DB-BD31-4B8C-83A1-F6EECF244321}">
                <p14:modId xmlns:p14="http://schemas.microsoft.com/office/powerpoint/2010/main" val="3118825206"/>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42</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84794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a:t>
            </a:r>
          </a:p>
        </p:txBody>
      </p:sp>
      <p:sp>
        <p:nvSpPr>
          <p:cNvPr id="3" name="Content Placeholder 2"/>
          <p:cNvSpPr>
            <a:spLocks noGrp="1"/>
          </p:cNvSpPr>
          <p:nvPr>
            <p:ph idx="1"/>
          </p:nvPr>
        </p:nvSpPr>
        <p:spPr/>
        <p:txBody>
          <a:bodyPr/>
          <a:lstStyle/>
          <a:p>
            <a:pPr marL="0" indent="0">
              <a:buNone/>
            </a:pPr>
            <a:r>
              <a:rPr lang="en-GB" sz="3200" dirty="0">
                <a:solidFill>
                  <a:srgbClr val="002F5F"/>
                </a:solidFill>
              </a:rPr>
              <a:t>What does security actually mean?</a:t>
            </a:r>
          </a:p>
          <a:p>
            <a:pPr marL="0" indent="0">
              <a:buNone/>
            </a:pPr>
            <a:endParaRPr lang="en-GB" dirty="0"/>
          </a:p>
          <a:p>
            <a:r>
              <a:rPr lang="en-GB" dirty="0"/>
              <a:t>Defence against:</a:t>
            </a:r>
          </a:p>
          <a:p>
            <a:pPr lvl="1"/>
            <a:r>
              <a:rPr lang="en-GB" dirty="0"/>
              <a:t>Direct attack (shooting war)</a:t>
            </a:r>
          </a:p>
          <a:p>
            <a:pPr lvl="1"/>
            <a:r>
              <a:rPr lang="en-GB" dirty="0"/>
              <a:t>Indirect attack (spying, sabotage, propaganda)</a:t>
            </a:r>
          </a:p>
          <a:p>
            <a:pPr lvl="1"/>
            <a:r>
              <a:rPr lang="en-GB" dirty="0"/>
              <a:t>Terrorists attacks</a:t>
            </a:r>
          </a:p>
          <a:p>
            <a:endParaRPr lang="en-GB" dirty="0"/>
          </a:p>
        </p:txBody>
      </p:sp>
      <p:graphicFrame>
        <p:nvGraphicFramePr>
          <p:cNvPr id="4" name="Table 3">
            <a:extLst>
              <a:ext uri="{FF2B5EF4-FFF2-40B4-BE49-F238E27FC236}">
                <a16:creationId xmlns:a16="http://schemas.microsoft.com/office/drawing/2014/main" id="{3AE9ADA0-4E5A-4DED-B194-4A0BCBF74C71}"/>
              </a:ext>
            </a:extLst>
          </p:cNvPr>
          <p:cNvGraphicFramePr>
            <a:graphicFrameLocks noGrp="1"/>
          </p:cNvGraphicFramePr>
          <p:nvPr>
            <p:extLst>
              <p:ext uri="{D42A27DB-BD31-4B8C-83A1-F6EECF244321}">
                <p14:modId xmlns:p14="http://schemas.microsoft.com/office/powerpoint/2010/main" val="2966990912"/>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42</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398080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on Military Property</a:t>
            </a:r>
          </a:p>
        </p:txBody>
      </p:sp>
      <p:sp>
        <p:nvSpPr>
          <p:cNvPr id="3" name="Content Placeholder 2"/>
          <p:cNvSpPr>
            <a:spLocks noGrp="1"/>
          </p:cNvSpPr>
          <p:nvPr>
            <p:ph idx="1"/>
          </p:nvPr>
        </p:nvSpPr>
        <p:spPr>
          <a:xfrm>
            <a:off x="838200" y="1695893"/>
            <a:ext cx="9000028" cy="4500822"/>
          </a:xfrm>
        </p:spPr>
        <p:txBody>
          <a:bodyPr/>
          <a:lstStyle/>
          <a:p>
            <a:r>
              <a:rPr lang="en-GB" dirty="0"/>
              <a:t>Could be an RAF base, army barracks or training area. </a:t>
            </a:r>
          </a:p>
          <a:p>
            <a:r>
              <a:rPr lang="en-GB" dirty="0"/>
              <a:t>Establishments have their own security orders which must be followed.</a:t>
            </a:r>
          </a:p>
        </p:txBody>
      </p:sp>
      <p:pic>
        <p:nvPicPr>
          <p:cNvPr id="2050" name="Picture 2" descr="Image result for mod guard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17873"/>
            <a:ext cx="2295525" cy="30639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od guard serv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3517873"/>
            <a:ext cx="6167169" cy="3063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489CC7E3-2BD4-4635-9FFE-A4D723FB6677}"/>
              </a:ext>
            </a:extLst>
          </p:cNvPr>
          <p:cNvGraphicFramePr>
            <a:graphicFrameLocks noGrp="1"/>
          </p:cNvGraphicFramePr>
          <p:nvPr>
            <p:extLst>
              <p:ext uri="{D42A27DB-BD31-4B8C-83A1-F6EECF244321}">
                <p14:modId xmlns:p14="http://schemas.microsoft.com/office/powerpoint/2010/main" val="2042959343"/>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42</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19845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on Military Property</a:t>
            </a:r>
          </a:p>
        </p:txBody>
      </p:sp>
      <p:sp>
        <p:nvSpPr>
          <p:cNvPr id="3" name="Content Placeholder 2"/>
          <p:cNvSpPr>
            <a:spLocks noGrp="1"/>
          </p:cNvSpPr>
          <p:nvPr>
            <p:ph idx="1"/>
          </p:nvPr>
        </p:nvSpPr>
        <p:spPr>
          <a:xfrm>
            <a:off x="838200" y="1410143"/>
            <a:ext cx="7277100" cy="4500822"/>
          </a:xfrm>
        </p:spPr>
        <p:txBody>
          <a:bodyPr>
            <a:noAutofit/>
          </a:bodyPr>
          <a:lstStyle/>
          <a:p>
            <a:r>
              <a:rPr lang="en-GB" dirty="0"/>
              <a:t>Only used authorised entrances and exit points.</a:t>
            </a:r>
          </a:p>
          <a:p>
            <a:r>
              <a:rPr lang="en-GB" dirty="0"/>
              <a:t>ALWAYS carry your ID (RAF form 3822)</a:t>
            </a:r>
          </a:p>
          <a:p>
            <a:r>
              <a:rPr lang="en-GB" dirty="0"/>
              <a:t>Do not run away from a military security officer.</a:t>
            </a:r>
          </a:p>
          <a:p>
            <a:r>
              <a:rPr lang="en-GB" dirty="0"/>
              <a:t>Comply with instructions from security personnel.</a:t>
            </a:r>
          </a:p>
          <a:p>
            <a:r>
              <a:rPr lang="en-GB" dirty="0"/>
              <a:t>Don’t wander around on your own.</a:t>
            </a:r>
          </a:p>
          <a:p>
            <a:r>
              <a:rPr lang="en-GB" dirty="0"/>
              <a:t>If someone is acting suspicious – report them!</a:t>
            </a:r>
          </a:p>
          <a:p>
            <a:r>
              <a:rPr lang="en-GB" dirty="0"/>
              <a:t>Don’t touch unattended bags – report them!</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09523">
            <a:off x="7144453" y="3270029"/>
            <a:ext cx="3389492" cy="1952542"/>
          </a:xfrm>
          <a:prstGeom prst="rect">
            <a:avLst/>
          </a:prstGeom>
        </p:spPr>
      </p:pic>
      <p:graphicFrame>
        <p:nvGraphicFramePr>
          <p:cNvPr id="5" name="Table 4">
            <a:extLst>
              <a:ext uri="{FF2B5EF4-FFF2-40B4-BE49-F238E27FC236}">
                <a16:creationId xmlns:a16="http://schemas.microsoft.com/office/drawing/2014/main" id="{D7ADC9FA-3BB0-4997-B425-F9C132EDF6DE}"/>
              </a:ext>
            </a:extLst>
          </p:cNvPr>
          <p:cNvGraphicFramePr>
            <a:graphicFrameLocks noGrp="1"/>
          </p:cNvGraphicFramePr>
          <p:nvPr>
            <p:extLst>
              <p:ext uri="{D42A27DB-BD31-4B8C-83A1-F6EECF244321}">
                <p14:modId xmlns:p14="http://schemas.microsoft.com/office/powerpoint/2010/main" val="2559106199"/>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42</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345860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at Your Squadron</a:t>
            </a:r>
          </a:p>
        </p:txBody>
      </p:sp>
      <p:sp>
        <p:nvSpPr>
          <p:cNvPr id="3" name="Content Placeholder 2"/>
          <p:cNvSpPr>
            <a:spLocks noGrp="1"/>
          </p:cNvSpPr>
          <p:nvPr>
            <p:ph idx="1"/>
          </p:nvPr>
        </p:nvSpPr>
        <p:spPr>
          <a:xfrm>
            <a:off x="838200" y="1705418"/>
            <a:ext cx="5105400" cy="4885881"/>
          </a:xfrm>
        </p:spPr>
        <p:txBody>
          <a:bodyPr>
            <a:normAutofit/>
          </a:bodyPr>
          <a:lstStyle/>
          <a:p>
            <a:r>
              <a:rPr lang="en-GB" altLang="en-US" dirty="0"/>
              <a:t>You should always be aware of the squadron’s security orders and always follow them.</a:t>
            </a:r>
          </a:p>
          <a:p>
            <a:endParaRPr lang="en-GB" dirty="0"/>
          </a:p>
          <a:p>
            <a:r>
              <a:rPr lang="en-GB" dirty="0"/>
              <a:t>Every squadron has their own security arrangements. </a:t>
            </a:r>
          </a:p>
          <a:p>
            <a:endParaRPr lang="en-GB" dirty="0"/>
          </a:p>
          <a:p>
            <a:r>
              <a:rPr lang="en-GB" dirty="0"/>
              <a:t>Ask a member of staff to see them!</a:t>
            </a:r>
          </a:p>
        </p:txBody>
      </p:sp>
      <p:pic>
        <p:nvPicPr>
          <p:cNvPr id="3076" name="Picture 4" descr="http://alternativevenues.org/DesktopModules/AlternativeVenuesResults/ImageAsync.ashx?id=104&amp;type=Ven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643314"/>
            <a:ext cx="3886200" cy="25936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lhr3-1.xx.fbcdn.net/v/t35.0-12/14600616_10154539211672744_880476590_o.jpg?oh=0f5c98e802e7784169b986144dbde75e&amp;oe=57F9BFFB"/>
          <p:cNvPicPr>
            <a:picLocks noChangeAspect="1" noChangeArrowheads="1"/>
          </p:cNvPicPr>
          <p:nvPr/>
        </p:nvPicPr>
        <p:blipFill rotWithShape="1">
          <a:blip r:embed="rId4">
            <a:extLst>
              <a:ext uri="{28A0092B-C50C-407E-A947-70E740481C1C}">
                <a14:useLocalDpi xmlns:a14="http://schemas.microsoft.com/office/drawing/2010/main" val="0"/>
              </a:ext>
            </a:extLst>
          </a:blip>
          <a:srcRect t="-4120" b="15470"/>
          <a:stretch/>
        </p:blipFill>
        <p:spPr bwMode="auto">
          <a:xfrm>
            <a:off x="6286500" y="1553019"/>
            <a:ext cx="3886200" cy="1937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291837CD-BEAD-4573-B856-B569E1E5ABA9}"/>
              </a:ext>
            </a:extLst>
          </p:cNvPr>
          <p:cNvGraphicFramePr>
            <a:graphicFrameLocks noGrp="1"/>
          </p:cNvGraphicFramePr>
          <p:nvPr>
            <p:extLst>
              <p:ext uri="{D42A27DB-BD31-4B8C-83A1-F6EECF244321}">
                <p14:modId xmlns:p14="http://schemas.microsoft.com/office/powerpoint/2010/main" val="1485065336"/>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43</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320821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29168"/>
            <a:ext cx="9601200" cy="4500822"/>
          </a:xfrm>
        </p:spPr>
        <p:txBody>
          <a:bodyPr>
            <a:normAutofit/>
          </a:bodyPr>
          <a:lstStyle/>
          <a:p>
            <a:pPr marL="0" indent="0" algn="ctr">
              <a:buNone/>
            </a:pPr>
            <a:r>
              <a:rPr lang="en-GB" sz="8800" b="1" dirty="0">
                <a:solidFill>
                  <a:srgbClr val="D90931"/>
                </a:solidFill>
                <a:latin typeface="Myriad Pro" panose="020B0503030403020204" pitchFamily="34" charset="0"/>
              </a:rPr>
              <a:t>Security is everyone's responsibility!</a:t>
            </a:r>
          </a:p>
        </p:txBody>
      </p:sp>
    </p:spTree>
    <p:extLst>
      <p:ext uri="{BB962C8B-B14F-4D97-AF65-F5344CB8AC3E}">
        <p14:creationId xmlns:p14="http://schemas.microsoft.com/office/powerpoint/2010/main" val="41061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Threats – Packages or Bags.</a:t>
            </a:r>
          </a:p>
        </p:txBody>
      </p:sp>
      <p:sp>
        <p:nvSpPr>
          <p:cNvPr id="3" name="Content Placeholder 2"/>
          <p:cNvSpPr>
            <a:spLocks noGrp="1"/>
          </p:cNvSpPr>
          <p:nvPr>
            <p:ph idx="1"/>
          </p:nvPr>
        </p:nvSpPr>
        <p:spPr>
          <a:xfrm>
            <a:off x="838200" y="1695893"/>
            <a:ext cx="4899813" cy="4500822"/>
          </a:xfrm>
        </p:spPr>
        <p:txBody>
          <a:bodyPr/>
          <a:lstStyle/>
          <a:p>
            <a:r>
              <a:rPr lang="en-US" dirty="0"/>
              <a:t>Unknown packages or bags can be threats.</a:t>
            </a:r>
          </a:p>
          <a:p>
            <a:endParaRPr lang="en-GB" dirty="0"/>
          </a:p>
          <a:p>
            <a:r>
              <a:rPr lang="en-GB" dirty="0"/>
              <a:t>Do not touch them.</a:t>
            </a:r>
          </a:p>
          <a:p>
            <a:endParaRPr lang="en-GB" dirty="0"/>
          </a:p>
          <a:p>
            <a:r>
              <a:rPr lang="en-GB" dirty="0"/>
              <a:t>Report to a member of staff if you see a package that looks suspicious.</a:t>
            </a:r>
            <a:endParaRPr lang="en-US" dirty="0"/>
          </a:p>
        </p:txBody>
      </p:sp>
      <p:pic>
        <p:nvPicPr>
          <p:cNvPr id="1026" name="Picture 2" descr="http://www.kcra.com/image/view/-/36351558/highRes/1/-/maxh/480/maxw/640/-/jb2wh5/-/SacStatesuspiciousPKG-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013" y="2209288"/>
            <a:ext cx="4369484" cy="32771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A27096E-14F1-4AA6-97F2-EBBC82CFFAA7}"/>
              </a:ext>
            </a:extLst>
          </p:cNvPr>
          <p:cNvGraphicFramePr>
            <a:graphicFrameLocks noGrp="1"/>
          </p:cNvGraphicFramePr>
          <p:nvPr>
            <p:extLst>
              <p:ext uri="{D42A27DB-BD31-4B8C-83A1-F6EECF244321}">
                <p14:modId xmlns:p14="http://schemas.microsoft.com/office/powerpoint/2010/main" val="204368014"/>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44</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59704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Threats – Unknown Personnel</a:t>
            </a:r>
          </a:p>
        </p:txBody>
      </p:sp>
      <p:sp>
        <p:nvSpPr>
          <p:cNvPr id="3" name="Content Placeholder 2"/>
          <p:cNvSpPr>
            <a:spLocks noGrp="1"/>
          </p:cNvSpPr>
          <p:nvPr>
            <p:ph idx="1"/>
          </p:nvPr>
        </p:nvSpPr>
        <p:spPr>
          <a:xfrm>
            <a:off x="838200" y="1695893"/>
            <a:ext cx="5734434" cy="4500822"/>
          </a:xfrm>
        </p:spPr>
        <p:txBody>
          <a:bodyPr/>
          <a:lstStyle/>
          <a:p>
            <a:r>
              <a:rPr lang="en-GB" dirty="0"/>
              <a:t>Unfamiliar people can often be a threat.</a:t>
            </a:r>
          </a:p>
          <a:p>
            <a:endParaRPr lang="en-GB" dirty="0"/>
          </a:p>
          <a:p>
            <a:r>
              <a:rPr lang="en-GB" dirty="0"/>
              <a:t>Do not approach them.</a:t>
            </a:r>
          </a:p>
          <a:p>
            <a:endParaRPr lang="en-GB" dirty="0"/>
          </a:p>
          <a:p>
            <a:r>
              <a:rPr lang="en-GB" dirty="0"/>
              <a:t>Report immediately!</a:t>
            </a:r>
          </a:p>
          <a:p>
            <a:endParaRPr lang="en-GB" dirty="0"/>
          </a:p>
          <a:p>
            <a:endParaRPr lang="en-GB" dirty="0"/>
          </a:p>
        </p:txBody>
      </p:sp>
      <p:pic>
        <p:nvPicPr>
          <p:cNvPr id="2050" name="Picture 2" descr="http://www.irational.org/fence/bristol_avon_street_kate_rich_barbed_wire_fence_climbin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665" y="1695893"/>
            <a:ext cx="3416598" cy="45554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E7A37F8-93FD-4323-B209-1D12F9CF7F67}"/>
              </a:ext>
            </a:extLst>
          </p:cNvPr>
          <p:cNvGraphicFramePr>
            <a:graphicFrameLocks noGrp="1"/>
          </p:cNvGraphicFramePr>
          <p:nvPr>
            <p:extLst>
              <p:ext uri="{D42A27DB-BD31-4B8C-83A1-F6EECF244321}">
                <p14:modId xmlns:p14="http://schemas.microsoft.com/office/powerpoint/2010/main" val="884404952"/>
              </p:ext>
            </p:extLst>
          </p:nvPr>
        </p:nvGraphicFramePr>
        <p:xfrm>
          <a:off x="9464565" y="158793"/>
          <a:ext cx="2584560" cy="335280"/>
        </p:xfrm>
        <a:graphic>
          <a:graphicData uri="http://schemas.openxmlformats.org/drawingml/2006/table">
            <a:tbl>
              <a:tblPr firstRow="1" bandRow="1">
                <a:tableStyleId>{5C22544A-7EE6-4342-B048-85BDC9FD1C3A}</a:tableStyleId>
              </a:tblPr>
              <a:tblGrid>
                <a:gridCol w="1598428">
                  <a:extLst>
                    <a:ext uri="{9D8B030D-6E8A-4147-A177-3AD203B41FA5}">
                      <a16:colId xmlns:a16="http://schemas.microsoft.com/office/drawing/2014/main" val="2362721651"/>
                    </a:ext>
                  </a:extLst>
                </a:gridCol>
                <a:gridCol w="986132">
                  <a:extLst>
                    <a:ext uri="{9D8B030D-6E8A-4147-A177-3AD203B41FA5}">
                      <a16:colId xmlns:a16="http://schemas.microsoft.com/office/drawing/2014/main" val="503857112"/>
                    </a:ext>
                  </a:extLst>
                </a:gridCol>
              </a:tblGrid>
              <a:tr h="329165">
                <a:tc>
                  <a:txBody>
                    <a:bodyPr/>
                    <a:lstStyle/>
                    <a:p>
                      <a:r>
                        <a:rPr lang="en-GB" sz="1600" dirty="0">
                          <a:latin typeface="Myriad Pro" panose="020B0503030403020204" pitchFamily="34" charset="0"/>
                        </a:rPr>
                        <a:t>Resource Book</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rgbClr val="D90931"/>
                    </a:solidFill>
                  </a:tcPr>
                </a:tc>
                <a:tc>
                  <a:txBody>
                    <a:bodyPr/>
                    <a:lstStyle/>
                    <a:p>
                      <a:r>
                        <a:rPr lang="en-GB" sz="1600" b="0" dirty="0">
                          <a:solidFill>
                            <a:schemeClr val="tx1"/>
                          </a:solidFill>
                          <a:latin typeface="Myriad Pro" panose="020B0503030403020204" pitchFamily="34" charset="0"/>
                        </a:rPr>
                        <a:t>Page 44</a:t>
                      </a:r>
                    </a:p>
                  </a:txBody>
                  <a:tcPr>
                    <a:lnL w="12700" cap="flat" cmpd="sng" algn="ctr">
                      <a:solidFill>
                        <a:srgbClr val="D90931"/>
                      </a:solidFill>
                      <a:prstDash val="solid"/>
                      <a:round/>
                      <a:headEnd type="none" w="med" len="med"/>
                      <a:tailEnd type="none" w="med" len="med"/>
                    </a:lnL>
                    <a:lnR w="12700" cap="flat" cmpd="sng" algn="ctr">
                      <a:solidFill>
                        <a:srgbClr val="D90931"/>
                      </a:solidFill>
                      <a:prstDash val="solid"/>
                      <a:round/>
                      <a:headEnd type="none" w="med" len="med"/>
                      <a:tailEnd type="none" w="med" len="med"/>
                    </a:lnR>
                    <a:lnT w="12700" cap="flat" cmpd="sng" algn="ctr">
                      <a:solidFill>
                        <a:srgbClr val="D90931"/>
                      </a:solidFill>
                      <a:prstDash val="solid"/>
                      <a:round/>
                      <a:headEnd type="none" w="med" len="med"/>
                      <a:tailEnd type="none" w="med" len="med"/>
                    </a:lnT>
                    <a:lnB w="12700" cap="flat" cmpd="sng" algn="ctr">
                      <a:solidFill>
                        <a:srgbClr val="D90931"/>
                      </a:solidFill>
                      <a:prstDash val="solid"/>
                      <a:round/>
                      <a:headEnd type="none" w="med" len="med"/>
                      <a:tailEnd type="none" w="med" len="med"/>
                    </a:lnB>
                    <a:solidFill>
                      <a:schemeClr val="bg1"/>
                    </a:solidFill>
                  </a:tcPr>
                </a:tc>
                <a:extLst>
                  <a:ext uri="{0D108BD9-81ED-4DB2-BD59-A6C34878D82A}">
                    <a16:rowId xmlns:a16="http://schemas.microsoft.com/office/drawing/2014/main" val="2691830603"/>
                  </a:ext>
                </a:extLst>
              </a:tr>
            </a:tbl>
          </a:graphicData>
        </a:graphic>
      </p:graphicFrame>
    </p:spTree>
    <p:extLst>
      <p:ext uri="{BB962C8B-B14F-4D97-AF65-F5344CB8AC3E}">
        <p14:creationId xmlns:p14="http://schemas.microsoft.com/office/powerpoint/2010/main" val="338922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Class Cad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rst Class Cadet" id="{878B1CD8-6B43-4AA2-BF78-84205727AA39}" vid="{DB6B7A5A-F6C2-45E1-9AAA-FAEABF2A18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First Class Cadet</Template>
  <TotalTime>672</TotalTime>
  <Words>1272</Words>
  <Application>Microsoft Office PowerPoint</Application>
  <PresentationFormat>Widescreen</PresentationFormat>
  <Paragraphs>135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Myriad Pro</vt:lpstr>
      <vt:lpstr>Myriad Pro Light</vt:lpstr>
      <vt:lpstr>Arial</vt:lpstr>
      <vt:lpstr>Calibri</vt:lpstr>
      <vt:lpstr>First Class Cadet</vt:lpstr>
      <vt:lpstr>First Class Cadet</vt:lpstr>
      <vt:lpstr>The Royal Air Force</vt:lpstr>
      <vt:lpstr>Security</vt:lpstr>
      <vt:lpstr>Security on Military Property</vt:lpstr>
      <vt:lpstr>Security on Military Property</vt:lpstr>
      <vt:lpstr>Security at Your Squadron</vt:lpstr>
      <vt:lpstr>PowerPoint Presentation</vt:lpstr>
      <vt:lpstr>Threats – Packages or Bags.</vt:lpstr>
      <vt:lpstr>Threats – Unknown Personnel</vt:lpstr>
      <vt:lpstr>Threats – Suspicious Letters</vt:lpstr>
      <vt:lpstr>What would you do?</vt:lpstr>
      <vt:lpstr>What would you do?</vt:lpstr>
      <vt:lpstr>What would you do?</vt:lpstr>
      <vt:lpstr>Questions</vt:lpstr>
      <vt:lpstr>Instructor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Flt Lt T Grocott</cp:lastModifiedBy>
  <cp:revision>120</cp:revision>
  <cp:lastPrinted>2017-11-30T10:18:32Z</cp:lastPrinted>
  <dcterms:created xsi:type="dcterms:W3CDTF">2016-06-11T19:55:00Z</dcterms:created>
  <dcterms:modified xsi:type="dcterms:W3CDTF">2019-02-13T15:50:42Z</dcterms:modified>
</cp:coreProperties>
</file>